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58" r:id="rId5"/>
    <p:sldId id="259" r:id="rId6"/>
    <p:sldId id="260" r:id="rId7"/>
    <p:sldId id="261" r:id="rId8"/>
    <p:sldId id="262" r:id="rId9"/>
    <p:sldId id="263"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27.11.2019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27.11.2019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27.11.2019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27.11.2019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27.11.2019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27.11.2019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79296" cy="6538738"/>
          </a:xfrm>
        </p:spPr>
        <p:txBody>
          <a:bodyPr>
            <a:normAutofit fontScale="90000"/>
          </a:bodyPr>
          <a:lstStyle/>
          <a:p>
            <a:r>
              <a:rPr lang="ru-RU" sz="3600" dirty="0" smtClean="0">
                <a:solidFill>
                  <a:srgbClr val="FF0000"/>
                </a:solidFill>
                <a:latin typeface="Times New Roman" panose="02020603050405020304" pitchFamily="18" charset="0"/>
                <a:cs typeface="Times New Roman" panose="02020603050405020304" pitchFamily="18" charset="0"/>
              </a:rPr>
              <a:t>Кинестетическая основа </a:t>
            </a:r>
            <a:r>
              <a:rPr lang="ru-RU" sz="3600" dirty="0">
                <a:solidFill>
                  <a:srgbClr val="FF0000"/>
                </a:solidFill>
                <a:latin typeface="Times New Roman" panose="02020603050405020304" pitchFamily="18" charset="0"/>
                <a:cs typeface="Times New Roman" panose="02020603050405020304" pitchFamily="18" charset="0"/>
              </a:rPr>
              <a:t>движений пальцев </a:t>
            </a:r>
            <a:r>
              <a:rPr lang="ru-RU" sz="3600" dirty="0" smtClean="0">
                <a:solidFill>
                  <a:srgbClr val="FF0000"/>
                </a:solidFill>
                <a:latin typeface="Times New Roman" panose="02020603050405020304" pitchFamily="18" charset="0"/>
                <a:cs typeface="Times New Roman" panose="02020603050405020304" pitchFamily="18" charset="0"/>
              </a:rPr>
              <a:t>рук</a:t>
            </a:r>
            <a:br>
              <a:rPr lang="ru-RU" sz="3600" dirty="0" smtClean="0">
                <a:solidFill>
                  <a:srgbClr val="FF0000"/>
                </a:solidFill>
                <a:latin typeface="Times New Roman" panose="02020603050405020304" pitchFamily="18" charset="0"/>
                <a:cs typeface="Times New Roman" panose="02020603050405020304" pitchFamily="18" charset="0"/>
              </a:rPr>
            </a:br>
            <a:r>
              <a:rPr lang="ru-RU" sz="3600" dirty="0">
                <a:solidFill>
                  <a:srgbClr val="FF0000"/>
                </a:solidFill>
                <a:latin typeface="Times New Roman" panose="02020603050405020304" pitchFamily="18" charset="0"/>
                <a:cs typeface="Times New Roman" panose="02020603050405020304" pitchFamily="18" charset="0"/>
              </a:rPr>
              <a:t/>
            </a:r>
            <a:br>
              <a:rPr lang="ru-RU" sz="3600" dirty="0">
                <a:solidFill>
                  <a:srgbClr val="FF0000"/>
                </a:solidFill>
                <a:latin typeface="Times New Roman" panose="02020603050405020304" pitchFamily="18" charset="0"/>
                <a:cs typeface="Times New Roman" panose="02020603050405020304" pitchFamily="18" charset="0"/>
              </a:rPr>
            </a:br>
            <a:r>
              <a:rPr lang="ru-RU" sz="3600" dirty="0" smtClean="0">
                <a:solidFill>
                  <a:srgbClr val="FF0000"/>
                </a:solidFill>
                <a:latin typeface="Times New Roman" panose="02020603050405020304" pitchFamily="18" charset="0"/>
                <a:cs typeface="Times New Roman" panose="02020603050405020304" pitchFamily="18" charset="0"/>
              </a:rPr>
              <a:t/>
            </a:r>
            <a:br>
              <a:rPr lang="ru-RU" sz="3600" dirty="0" smtClean="0">
                <a:solidFill>
                  <a:srgbClr val="FF0000"/>
                </a:solidFill>
                <a:latin typeface="Times New Roman" panose="02020603050405020304" pitchFamily="18" charset="0"/>
                <a:cs typeface="Times New Roman" panose="02020603050405020304" pitchFamily="18" charset="0"/>
              </a:rPr>
            </a:br>
            <a:r>
              <a:rPr lang="ru-RU" sz="3600" dirty="0" smtClean="0">
                <a:solidFill>
                  <a:srgbClr val="FF0000"/>
                </a:solidFill>
                <a:latin typeface="Times New Roman" panose="02020603050405020304" pitchFamily="18" charset="0"/>
                <a:cs typeface="Times New Roman" panose="02020603050405020304" pitchFamily="18" charset="0"/>
              </a:rPr>
              <a:t>                                          </a:t>
            </a:r>
            <a:r>
              <a:rPr lang="en-US" sz="3600" dirty="0" smtClean="0">
                <a:solidFill>
                  <a:srgbClr val="FF0000"/>
                </a:solidFill>
                <a:latin typeface="Times New Roman" panose="02020603050405020304" pitchFamily="18" charset="0"/>
                <a:cs typeface="Times New Roman" panose="02020603050405020304" pitchFamily="18" charset="0"/>
              </a:rPr>
              <a:t/>
            </a:r>
            <a:br>
              <a:rPr lang="en-US" sz="3600" dirty="0" smtClean="0">
                <a:solidFill>
                  <a:srgbClr val="FF0000"/>
                </a:solidFill>
                <a:latin typeface="Times New Roman" panose="02020603050405020304" pitchFamily="18" charset="0"/>
                <a:cs typeface="Times New Roman" panose="02020603050405020304" pitchFamily="18" charset="0"/>
              </a:rPr>
            </a:br>
            <a:r>
              <a:rPr lang="en-US" sz="3600" dirty="0">
                <a:solidFill>
                  <a:srgbClr val="FF0000"/>
                </a:solidFill>
                <a:latin typeface="Times New Roman" panose="02020603050405020304" pitchFamily="18" charset="0"/>
                <a:cs typeface="Times New Roman" panose="02020603050405020304" pitchFamily="18" charset="0"/>
              </a:rPr>
              <a:t/>
            </a:r>
            <a:br>
              <a:rPr lang="en-US" sz="3600" dirty="0">
                <a:solidFill>
                  <a:srgbClr val="FF0000"/>
                </a:solidFill>
                <a:latin typeface="Times New Roman" panose="02020603050405020304" pitchFamily="18" charset="0"/>
                <a:cs typeface="Times New Roman" panose="02020603050405020304" pitchFamily="18" charset="0"/>
              </a:rPr>
            </a:br>
            <a:r>
              <a:rPr lang="en-US" sz="3600" dirty="0" smtClean="0">
                <a:solidFill>
                  <a:srgbClr val="FF0000"/>
                </a:solidFill>
                <a:latin typeface="Times New Roman" panose="02020603050405020304" pitchFamily="18" charset="0"/>
                <a:cs typeface="Times New Roman" panose="02020603050405020304" pitchFamily="18" charset="0"/>
              </a:rPr>
              <a:t/>
            </a:r>
            <a:br>
              <a:rPr lang="en-US" sz="3600" dirty="0" smtClean="0">
                <a:solidFill>
                  <a:srgbClr val="FF0000"/>
                </a:solidFill>
                <a:latin typeface="Times New Roman" panose="02020603050405020304" pitchFamily="18" charset="0"/>
                <a:cs typeface="Times New Roman" panose="02020603050405020304" pitchFamily="18" charset="0"/>
              </a:rPr>
            </a:br>
            <a:r>
              <a:rPr lang="en-US" sz="3600" dirty="0">
                <a:solidFill>
                  <a:srgbClr val="FF0000"/>
                </a:solidFill>
                <a:latin typeface="Times New Roman" panose="02020603050405020304" pitchFamily="18" charset="0"/>
                <a:cs typeface="Times New Roman" panose="02020603050405020304" pitchFamily="18" charset="0"/>
              </a:rPr>
              <a:t/>
            </a:r>
            <a:br>
              <a:rPr lang="en-US" sz="3600" dirty="0">
                <a:solidFill>
                  <a:srgbClr val="FF0000"/>
                </a:solidFill>
                <a:latin typeface="Times New Roman" panose="02020603050405020304" pitchFamily="18" charset="0"/>
                <a:cs typeface="Times New Roman" panose="02020603050405020304" pitchFamily="18" charset="0"/>
              </a:rPr>
            </a:br>
            <a:r>
              <a:rPr lang="en-US" sz="3600" dirty="0" smtClean="0">
                <a:solidFill>
                  <a:srgbClr val="FF0000"/>
                </a:solidFill>
                <a:latin typeface="Times New Roman" panose="02020603050405020304" pitchFamily="18" charset="0"/>
                <a:cs typeface="Times New Roman" panose="02020603050405020304" pitchFamily="18" charset="0"/>
              </a:rPr>
              <a:t>                                         </a:t>
            </a:r>
            <a:r>
              <a:rPr lang="ru-RU" sz="3600" dirty="0" smtClean="0">
                <a:solidFill>
                  <a:srgbClr val="FF0000"/>
                </a:solidFill>
                <a:latin typeface="Times New Roman" panose="02020603050405020304" pitchFamily="18" charset="0"/>
                <a:cs typeface="Times New Roman" panose="02020603050405020304" pitchFamily="18" charset="0"/>
              </a:rPr>
              <a:t/>
            </a:r>
            <a:br>
              <a:rPr lang="ru-RU" sz="3600" dirty="0" smtClean="0">
                <a:solidFill>
                  <a:srgbClr val="FF0000"/>
                </a:solidFill>
                <a:latin typeface="Times New Roman" panose="02020603050405020304" pitchFamily="18" charset="0"/>
                <a:cs typeface="Times New Roman" panose="02020603050405020304" pitchFamily="18" charset="0"/>
              </a:rPr>
            </a:br>
            <a:r>
              <a:rPr lang="ru-RU" sz="3600" dirty="0">
                <a:solidFill>
                  <a:srgbClr val="FF0000"/>
                </a:solidFill>
                <a:latin typeface="Times New Roman" panose="02020603050405020304" pitchFamily="18" charset="0"/>
                <a:cs typeface="Times New Roman" panose="02020603050405020304" pitchFamily="18" charset="0"/>
              </a:rPr>
              <a:t/>
            </a:r>
            <a:br>
              <a:rPr lang="ru-RU" sz="3600" dirty="0">
                <a:solidFill>
                  <a:srgbClr val="FF0000"/>
                </a:solidFill>
                <a:latin typeface="Times New Roman" panose="02020603050405020304" pitchFamily="18" charset="0"/>
                <a:cs typeface="Times New Roman" panose="02020603050405020304" pitchFamily="18" charset="0"/>
              </a:rPr>
            </a:br>
            <a:r>
              <a:rPr lang="ru-RU" sz="3600" dirty="0" smtClean="0">
                <a:solidFill>
                  <a:srgbClr val="FF0000"/>
                </a:solidFill>
                <a:latin typeface="Times New Roman" panose="02020603050405020304" pitchFamily="18" charset="0"/>
                <a:cs typeface="Times New Roman" panose="02020603050405020304" pitchFamily="18" charset="0"/>
              </a:rPr>
              <a:t/>
            </a:r>
            <a:br>
              <a:rPr lang="ru-RU" sz="3600" dirty="0" smtClean="0">
                <a:solidFill>
                  <a:srgbClr val="FF0000"/>
                </a:solidFill>
                <a:latin typeface="Times New Roman" panose="02020603050405020304" pitchFamily="18" charset="0"/>
                <a:cs typeface="Times New Roman" panose="02020603050405020304" pitchFamily="18" charset="0"/>
              </a:rPr>
            </a:br>
            <a:r>
              <a:rPr lang="ru-RU" sz="3600" dirty="0">
                <a:solidFill>
                  <a:srgbClr val="FF0000"/>
                </a:solidFill>
                <a:latin typeface="Times New Roman" panose="02020603050405020304" pitchFamily="18" charset="0"/>
                <a:cs typeface="Times New Roman" panose="02020603050405020304" pitchFamily="18" charset="0"/>
              </a:rPr>
              <a:t> </a:t>
            </a:r>
            <a:r>
              <a:rPr lang="ru-RU" sz="3600" dirty="0" smtClean="0">
                <a:solidFill>
                  <a:srgbClr val="FF0000"/>
                </a:solidFill>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Подготовил</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учитель-логопед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МБДОУ «</a:t>
            </a:r>
            <a:r>
              <a:rPr lang="ru-RU" sz="2000" dirty="0" err="1" smtClean="0">
                <a:latin typeface="Times New Roman" panose="02020603050405020304" pitchFamily="18" charset="0"/>
                <a:cs typeface="Times New Roman" panose="02020603050405020304" pitchFamily="18" charset="0"/>
              </a:rPr>
              <a:t>Детсий</a:t>
            </a:r>
            <a:r>
              <a:rPr lang="ru-RU" sz="2000" dirty="0" smtClean="0">
                <a:latin typeface="Times New Roman" panose="02020603050405020304" pitchFamily="18" charset="0"/>
                <a:cs typeface="Times New Roman" panose="02020603050405020304" pitchFamily="18" charset="0"/>
              </a:rPr>
              <a:t> сад «32»</a:t>
            </a:r>
            <a:r>
              <a:rPr lang="ru-RU" sz="2000" smtClean="0">
                <a:latin typeface="Times New Roman" panose="02020603050405020304" pitchFamily="18" charset="0"/>
                <a:cs typeface="Times New Roman" panose="02020603050405020304" pitchFamily="18" charset="0"/>
              </a:rPr>
              <a:t/>
            </a:r>
            <a:br>
              <a:rPr lang="ru-RU" sz="2000" smtClean="0">
                <a:latin typeface="Times New Roman" panose="02020603050405020304" pitchFamily="18" charset="0"/>
                <a:cs typeface="Times New Roman" panose="02020603050405020304" pitchFamily="18" charset="0"/>
              </a:rPr>
            </a:br>
            <a:r>
              <a:rPr lang="ru-RU" sz="2000" smtClean="0">
                <a:latin typeface="Times New Roman" panose="02020603050405020304" pitchFamily="18" charset="0"/>
                <a:cs typeface="Times New Roman" panose="02020603050405020304" pitchFamily="18" charset="0"/>
              </a:rPr>
              <a:t>                                                                 </a:t>
            </a:r>
            <a:r>
              <a:rPr lang="ru-RU" sz="2000" smtClean="0">
                <a:latin typeface="Times New Roman" panose="02020603050405020304" pitchFamily="18" charset="0"/>
                <a:cs typeface="Times New Roman" panose="02020603050405020304" pitchFamily="18" charset="0"/>
              </a:rPr>
              <a:t>Несмеянова </a:t>
            </a:r>
            <a:r>
              <a:rPr lang="ru-RU" sz="2000" dirty="0">
                <a:latin typeface="Times New Roman" panose="02020603050405020304" pitchFamily="18" charset="0"/>
                <a:cs typeface="Times New Roman" panose="02020603050405020304" pitchFamily="18" charset="0"/>
              </a:rPr>
              <a:t>О.А.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t>
            </a:r>
            <a:endParaRPr lang="ru-RU" sz="3600" dirty="0">
              <a:solidFill>
                <a:srgbClr val="FF0000"/>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988840"/>
            <a:ext cx="4752528" cy="3188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4629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178698"/>
          </a:xfrm>
        </p:spPr>
        <p:txBody>
          <a:bodyPr>
            <a:normAutofit/>
          </a:bodyPr>
          <a:lstStyle/>
          <a:p>
            <a:pPr algn="l"/>
            <a:r>
              <a:rPr lang="ru-RU" sz="2000" dirty="0" smtClean="0">
                <a:latin typeface="Times New Roman" panose="02020603050405020304" pitchFamily="18" charset="0"/>
                <a:cs typeface="Times New Roman" panose="02020603050405020304" pitchFamily="18" charset="0"/>
              </a:rPr>
              <a:t>Работа </a:t>
            </a:r>
            <a:r>
              <a:rPr lang="ru-RU" sz="2000" dirty="0">
                <a:latin typeface="Times New Roman" panose="02020603050405020304" pitchFamily="18" charset="0"/>
                <a:cs typeface="Times New Roman" panose="02020603050405020304" pitchFamily="18" charset="0"/>
              </a:rPr>
              <a:t>проводится с использованием экрана для исключения зрительного контроля за положением рук. Логопед предлагает ребенку поместить кисти рук за экраном и произвести определенное движение пальцами рук. Выполнение заданий происходит:</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а) согласно словесной инструкции логопеда;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б) с опорой на ощущение первоначального положения кистей и пальцев рук (логопед придает определенное положение кистям и пальцам рук ребенка, фиксирует это положение в течение 10— 15 секунд и возвращает кисти и пальцы ребенка в исходное положение — кисти рук свободно лежат на столе).</a:t>
            </a:r>
          </a:p>
        </p:txBody>
      </p:sp>
    </p:spTree>
    <p:extLst>
      <p:ext uri="{BB962C8B-B14F-4D97-AF65-F5344CB8AC3E}">
        <p14:creationId xmlns:p14="http://schemas.microsoft.com/office/powerpoint/2010/main" val="3424332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784976" cy="6408712"/>
          </a:xfrm>
        </p:spPr>
        <p:txBody>
          <a:bodyPr>
            <a:normAutofit fontScale="90000"/>
          </a:bodyPr>
          <a:lstStyle/>
          <a:p>
            <a:pPr algn="l"/>
            <a:r>
              <a:rPr lang="ru-RU" sz="2000" dirty="0">
                <a:latin typeface="Times New Roman" panose="02020603050405020304" pitchFamily="18" charset="0"/>
                <a:cs typeface="Times New Roman" panose="02020603050405020304" pitchFamily="18" charset="0"/>
              </a:rPr>
              <a:t>При разработке данной методики были использованы в модифицированном виде некоторые упражнения, описанные в работах </a:t>
            </a:r>
            <a:r>
              <a:rPr lang="ru-RU" sz="2000" i="1" dirty="0">
                <a:latin typeface="Times New Roman" panose="02020603050405020304" pitchFamily="18" charset="0"/>
                <a:cs typeface="Times New Roman" panose="02020603050405020304" pitchFamily="18" charset="0"/>
              </a:rPr>
              <a:t>А. Р. </a:t>
            </a:r>
            <a:r>
              <a:rPr lang="ru-RU" sz="2000" i="1" dirty="0" err="1">
                <a:latin typeface="Times New Roman" panose="02020603050405020304" pitchFamily="18" charset="0"/>
                <a:cs typeface="Times New Roman" panose="02020603050405020304" pitchFamily="18" charset="0"/>
              </a:rPr>
              <a:t>Лурия</a:t>
            </a:r>
            <a:r>
              <a:rPr lang="ru-RU" sz="2000" i="1" dirty="0">
                <a:latin typeface="Times New Roman" panose="02020603050405020304" pitchFamily="18" charset="0"/>
                <a:cs typeface="Times New Roman" panose="02020603050405020304" pitchFamily="18" charset="0"/>
              </a:rPr>
              <a:t>, Н. И. </a:t>
            </a:r>
            <a:r>
              <a:rPr lang="ru-RU" sz="2000" i="1" dirty="0" err="1">
                <a:latin typeface="Times New Roman" panose="02020603050405020304" pitchFamily="18" charset="0"/>
                <a:cs typeface="Times New Roman" panose="02020603050405020304" pitchFamily="18" charset="0"/>
              </a:rPr>
              <a:t>Озерецкого</a:t>
            </a:r>
            <a:r>
              <a:rPr lang="ru-RU" sz="2000" i="1" dirty="0">
                <a:latin typeface="Times New Roman" panose="02020603050405020304" pitchFamily="18" charset="0"/>
                <a:cs typeface="Times New Roman" panose="02020603050405020304" pitchFamily="18" charset="0"/>
              </a:rPr>
              <a:t>, О. С. Бот, Е. Ф. </a:t>
            </a:r>
            <a:r>
              <a:rPr lang="ru-RU" sz="2000" i="1" dirty="0" err="1">
                <a:latin typeface="Times New Roman" panose="02020603050405020304" pitchFamily="18" charset="0"/>
                <a:cs typeface="Times New Roman" panose="02020603050405020304" pitchFamily="18" charset="0"/>
              </a:rPr>
              <a:t>Соботович</a:t>
            </a:r>
            <a:r>
              <a:rPr lang="ru-RU" sz="2000" i="1" dirty="0">
                <a:latin typeface="Times New Roman" panose="02020603050405020304" pitchFamily="18" charset="0"/>
                <a:cs typeface="Times New Roman" panose="02020603050405020304" pitchFamily="18" charset="0"/>
              </a:rPr>
              <a:t>, Р. И. </a:t>
            </a:r>
            <a:r>
              <a:rPr lang="ru-RU" sz="2000" i="1" dirty="0" err="1">
                <a:latin typeface="Times New Roman" panose="02020603050405020304" pitchFamily="18" charset="0"/>
                <a:cs typeface="Times New Roman" panose="02020603050405020304" pitchFamily="18" charset="0"/>
              </a:rPr>
              <a:t>Лалаевой</a:t>
            </a:r>
            <a:r>
              <a:rPr lang="ru-RU" sz="2000" dirty="0">
                <a:latin typeface="Times New Roman" panose="02020603050405020304" pitchFamily="18" charset="0"/>
                <a:cs typeface="Times New Roman" panose="02020603050405020304" pitchFamily="18" charset="0"/>
              </a:rPr>
              <a:t>.</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Упражнения по развитию кинестетической основы движений </a:t>
            </a:r>
            <a:r>
              <a:rPr lang="ru-RU" sz="2000" dirty="0" smtClean="0">
                <a:latin typeface="Times New Roman" panose="02020603050405020304" pitchFamily="18" charset="0"/>
                <a:cs typeface="Times New Roman" panose="02020603050405020304" pitchFamily="18" charset="0"/>
              </a:rPr>
              <a:t>пальцев рук:</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1</a:t>
            </a:r>
            <a:r>
              <a:rPr lang="ru-RU" sz="2000" dirty="0">
                <a:latin typeface="Times New Roman" panose="02020603050405020304" pitchFamily="18" charset="0"/>
                <a:cs typeface="Times New Roman" panose="02020603050405020304" pitchFamily="18" charset="0"/>
              </a:rPr>
              <a:t>. Вытянуть руку вперед и вниз; все пальцы, кроме большого, сжать; большой палец поднять вверх.</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2</a:t>
            </a:r>
            <a:r>
              <a:rPr lang="ru-RU" sz="2000" dirty="0">
                <a:latin typeface="Times New Roman" panose="02020603050405020304" pitchFamily="18" charset="0"/>
                <a:cs typeface="Times New Roman" panose="02020603050405020304" pitchFamily="18" charset="0"/>
              </a:rPr>
              <a:t>. Опустить кисть правой руки вниз. Все пальцы, кроме большого, сжать, большой палец вытянуть влево.</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a:t>
            </a:r>
            <a:r>
              <a:rPr lang="ru-RU" sz="2000" dirty="0">
                <a:latin typeface="Times New Roman" panose="02020603050405020304" pitchFamily="18" charset="0"/>
                <a:cs typeface="Times New Roman" panose="02020603050405020304" pitchFamily="18" charset="0"/>
              </a:rPr>
              <a:t>. Опустить вниз кисть левой руки. Все пальцы, кроме большого, сжать, большой палец вытянуть вправо.</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4</a:t>
            </a:r>
            <a:r>
              <a:rPr lang="ru-RU" sz="2000" dirty="0">
                <a:latin typeface="Times New Roman" panose="02020603050405020304" pitchFamily="18" charset="0"/>
                <a:cs typeface="Times New Roman" panose="02020603050405020304" pitchFamily="18" charset="0"/>
              </a:rPr>
              <a:t>. Сжать кисти обеих рук в кулаки, вытянув при этом большие пальцы вверх.</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5</a:t>
            </a:r>
            <a:r>
              <a:rPr lang="ru-RU" sz="2000" dirty="0">
                <a:latin typeface="Times New Roman" panose="02020603050405020304" pitchFamily="18" charset="0"/>
                <a:cs typeface="Times New Roman" panose="02020603050405020304" pitchFamily="18" charset="0"/>
              </a:rPr>
              <a:t>. Кисть правой (левой) руки сжать в кулак, на нее сверху положить ладонь левой (правой) руки.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6</a:t>
            </a:r>
            <a:r>
              <a:rPr lang="ru-RU" sz="2000" dirty="0">
                <a:latin typeface="Times New Roman" panose="02020603050405020304" pitchFamily="18" charset="0"/>
                <a:cs typeface="Times New Roman" panose="02020603050405020304" pitchFamily="18" charset="0"/>
              </a:rPr>
              <a:t>. Кисть правой (левой) руки сжать в кулак, ладонь левой (правой) руки прислонить к ней вертикально.</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7</a:t>
            </a:r>
            <a:r>
              <a:rPr lang="ru-RU" sz="2000" dirty="0">
                <a:latin typeface="Times New Roman" panose="02020603050405020304" pitchFamily="18" charset="0"/>
                <a:cs typeface="Times New Roman" panose="02020603050405020304" pitchFamily="18" charset="0"/>
              </a:rPr>
              <a:t>. Неплотно сжать пальцы правой (левой) руки в кулак, оставив между пальцами и ладонью небольшое отверстие.</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8</a:t>
            </a:r>
            <a:r>
              <a:rPr lang="ru-RU" sz="2000" dirty="0">
                <a:latin typeface="Times New Roman" panose="02020603050405020304" pitchFamily="18" charset="0"/>
                <a:cs typeface="Times New Roman" panose="02020603050405020304" pitchFamily="18" charset="0"/>
              </a:rPr>
              <a:t>. Соединить наклонно («домиком») пальцы правой и левой рук, большие пальцы при этом прижаты к кистям.</a:t>
            </a:r>
          </a:p>
        </p:txBody>
      </p:sp>
    </p:spTree>
    <p:extLst>
      <p:ext uri="{BB962C8B-B14F-4D97-AF65-F5344CB8AC3E}">
        <p14:creationId xmlns:p14="http://schemas.microsoft.com/office/powerpoint/2010/main" val="33050637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28992" cy="6696744"/>
          </a:xfrm>
        </p:spPr>
        <p:txBody>
          <a:bodyPr>
            <a:normAutofit fontScale="90000"/>
          </a:bodyPr>
          <a:lstStyle/>
          <a:p>
            <a:pPr algn="l"/>
            <a:r>
              <a:rPr lang="ru-RU" sz="2000" dirty="0">
                <a:latin typeface="Times New Roman" panose="02020603050405020304" pitchFamily="18" charset="0"/>
                <a:cs typeface="Times New Roman" panose="02020603050405020304" pitchFamily="18" charset="0"/>
              </a:rPr>
              <a:t>9. Кисти рук в том же положении, что и в предыдущем упражнении, только большие пальцы правой и левой рук отведены от кистей и располагаются горизонтально.</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10</a:t>
            </a:r>
            <a:r>
              <a:rPr lang="ru-RU" sz="2000" dirty="0">
                <a:latin typeface="Times New Roman" panose="02020603050405020304" pitchFamily="18" charset="0"/>
                <a:cs typeface="Times New Roman" panose="02020603050405020304" pitchFamily="18" charset="0"/>
              </a:rPr>
              <a:t>. Вытянуть указательный палец и мизинец правой (левой) руки, остальные пальцы сжать.</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11</a:t>
            </a:r>
            <a:r>
              <a:rPr lang="ru-RU" sz="2000" dirty="0">
                <a:latin typeface="Times New Roman" panose="02020603050405020304" pitchFamily="18" charset="0"/>
                <a:cs typeface="Times New Roman" panose="02020603050405020304" pitchFamily="18" charset="0"/>
              </a:rPr>
              <a:t>. Вытянуть одновременно (и на правой, и на левой руке) указательный палец и мизинец, остальные пальцы сжать.</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12</a:t>
            </a:r>
            <a:r>
              <a:rPr lang="ru-RU" sz="2000" dirty="0">
                <a:latin typeface="Times New Roman" panose="02020603050405020304" pitchFamily="18" charset="0"/>
                <a:cs typeface="Times New Roman" panose="02020603050405020304" pitchFamily="18" charset="0"/>
              </a:rPr>
              <a:t>. Вытянуть большой палец и мизинец правой (левой) руки, остальные пальцы сжать.</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13</a:t>
            </a:r>
            <a:r>
              <a:rPr lang="ru-RU" sz="2000" dirty="0">
                <a:latin typeface="Times New Roman" panose="02020603050405020304" pitchFamily="18" charset="0"/>
                <a:cs typeface="Times New Roman" panose="02020603050405020304" pitchFamily="18" charset="0"/>
              </a:rPr>
              <a:t>. Вытянуть одновременно (и на правой, и на левой руке) большой палец и мизинец, остальные пальцы сжать.</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14</a:t>
            </a:r>
            <a:r>
              <a:rPr lang="ru-RU" sz="2000" dirty="0">
                <a:latin typeface="Times New Roman" panose="02020603050405020304" pitchFamily="18" charset="0"/>
                <a:cs typeface="Times New Roman" panose="02020603050405020304" pitchFamily="18" charset="0"/>
              </a:rPr>
              <a:t>. Вытянуть указательный и средний пальцы правой (левой) руки, остальные пальцы сжать.</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15</a:t>
            </a:r>
            <a:r>
              <a:rPr lang="ru-RU" sz="2000" dirty="0">
                <a:latin typeface="Times New Roman" panose="02020603050405020304" pitchFamily="18" charset="0"/>
                <a:cs typeface="Times New Roman" panose="02020603050405020304" pitchFamily="18" charset="0"/>
              </a:rPr>
              <a:t>. Вытянуть одновременно (и на правой, и на левой руке) указательный и средний пальцы, остальные пальцы сжать.</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16</a:t>
            </a:r>
            <a:r>
              <a:rPr lang="ru-RU" sz="2000" dirty="0">
                <a:latin typeface="Times New Roman" panose="02020603050405020304" pitchFamily="18" charset="0"/>
                <a:cs typeface="Times New Roman" panose="02020603050405020304" pitchFamily="18" charset="0"/>
              </a:rPr>
              <a:t>. Образовать пальцами правой (левой) руки в кольцо. (Это упражнение вариативно: кольцо можно получить при соединении большого пальца с любым другим, остальные пальцы при этом вытянуты</a:t>
            </a:r>
            <a:r>
              <a:rPr lang="ru-RU"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17</a:t>
            </a:r>
            <a:r>
              <a:rPr lang="ru-RU" sz="2000" dirty="0">
                <a:latin typeface="Times New Roman" panose="02020603050405020304" pitchFamily="18" charset="0"/>
                <a:cs typeface="Times New Roman" panose="02020603050405020304" pitchFamily="18" charset="0"/>
              </a:rPr>
              <a:t>. Положить перед собой на стол правую (левую) руку с расставленными пальцами, поместить указательный палец на средний (или наоборот).</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685" t="16175" b="20545"/>
          <a:stretch/>
        </p:blipFill>
        <p:spPr bwMode="auto">
          <a:xfrm>
            <a:off x="3059832" y="4271055"/>
            <a:ext cx="1152128" cy="15340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40327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79296" cy="6178698"/>
          </a:xfrm>
        </p:spPr>
        <p:txBody>
          <a:bodyPr>
            <a:normAutofit/>
          </a:bodyPr>
          <a:lstStyle/>
          <a:p>
            <a:pPr algn="l"/>
            <a:r>
              <a:rPr lang="ru-RU" sz="2000" dirty="0">
                <a:latin typeface="Times New Roman" panose="02020603050405020304" pitchFamily="18" charset="0"/>
                <a:cs typeface="Times New Roman" panose="02020603050405020304" pitchFamily="18" charset="0"/>
              </a:rPr>
              <a:t>18. Положить перед собой на стол сжатую в кулак правую (левую) руку, поднять указательный и средний пальцы, расставив их.</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19. «Лошадка».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Повернуть руку ладонью к себе, большой палец поднят вверх. На ребро ладони сверху положить согнутые четыре пальца другой руки (грива). Два больших пальца поднять вверх (уши). Лошадка может потряхивать гривой, шевелить ушами, открывать и закрывать рот (мизинец опускать и прижимать к кисти</a:t>
            </a:r>
            <a:r>
              <a:rPr lang="ru-RU"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20</a:t>
            </a:r>
            <a:r>
              <a:rPr lang="ru-RU" sz="2000" dirty="0">
                <a:latin typeface="Times New Roman" panose="02020603050405020304" pitchFamily="18" charset="0"/>
                <a:cs typeface="Times New Roman" panose="02020603050405020304" pitchFamily="18" charset="0"/>
              </a:rPr>
              <a:t>. «Лягушка</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Указательный палец и мизинец согнуть, оттянуть назад (глаза). Безымянный и средний пальцы согнуть, прижать к середине ладони (рот). Большой палец горизонтально приложить к ногтям среднего и безымянного пальцев.</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21</a:t>
            </a:r>
            <a:r>
              <a:rPr lang="ru-RU" sz="2000" dirty="0">
                <a:latin typeface="Times New Roman" panose="02020603050405020304" pitchFamily="18" charset="0"/>
                <a:cs typeface="Times New Roman" panose="02020603050405020304" pitchFamily="18" charset="0"/>
              </a:rPr>
              <a:t>. «Крокодил».</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Указательный </a:t>
            </a:r>
            <a:r>
              <a:rPr lang="ru-RU" sz="2000" dirty="0">
                <a:latin typeface="Times New Roman" panose="02020603050405020304" pitchFamily="18" charset="0"/>
                <a:cs typeface="Times New Roman" panose="02020603050405020304" pitchFamily="18" charset="0"/>
              </a:rPr>
              <a:t>палец и мизинец согнуть, оттянуть назад (глаза). Средний и безымянный пальцы вытянуть вперед. Прямой большой палец прижать к ним снизу, образуя пасть крокодила.</a:t>
            </a: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4574" t="63230" r="17713" b="16179"/>
          <a:stretch/>
        </p:blipFill>
        <p:spPr bwMode="auto">
          <a:xfrm>
            <a:off x="1619671" y="2780928"/>
            <a:ext cx="1146441" cy="8329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40389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250706"/>
          </a:xfrm>
        </p:spPr>
        <p:txBody>
          <a:bodyPr>
            <a:normAutofit fontScale="90000"/>
          </a:bodyPr>
          <a:lstStyle/>
          <a:p>
            <a:pPr algn="l"/>
            <a:r>
              <a:rPr lang="ru-RU" sz="2000" dirty="0">
                <a:latin typeface="Times New Roman" panose="02020603050405020304" pitchFamily="18" charset="0"/>
                <a:cs typeface="Times New Roman" panose="02020603050405020304" pitchFamily="18" charset="0"/>
              </a:rPr>
              <a:t>22. «Курочка».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Соединить </a:t>
            </a:r>
            <a:r>
              <a:rPr lang="ru-RU" sz="2000" dirty="0">
                <a:latin typeface="Times New Roman" panose="02020603050405020304" pitchFamily="18" charset="0"/>
                <a:cs typeface="Times New Roman" panose="02020603050405020304" pitchFamily="18" charset="0"/>
              </a:rPr>
              <a:t>концами большой и указательный пальцы (клюв). На клюв веерообразно друг на друга накладываются остальные пальцы (гребешок).</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23</a:t>
            </a:r>
            <a:r>
              <a:rPr lang="ru-RU" sz="2000" dirty="0">
                <a:latin typeface="Times New Roman" panose="02020603050405020304" pitchFamily="18" charset="0"/>
                <a:cs typeface="Times New Roman" panose="02020603050405020304" pitchFamily="18" charset="0"/>
              </a:rPr>
              <a:t>. «Петушок».</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Соединить </a:t>
            </a:r>
            <a:r>
              <a:rPr lang="ru-RU" sz="2000" dirty="0">
                <a:latin typeface="Times New Roman" panose="02020603050405020304" pitchFamily="18" charset="0"/>
                <a:cs typeface="Times New Roman" panose="02020603050405020304" pitchFamily="18" charset="0"/>
              </a:rPr>
              <a:t>концы большого и указательного пальцев (клюв). Остальные пальцы полусогнуты, не касаются друг друга (гребешок). Гребешок может двигаться при движениях петушка.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24</a:t>
            </a:r>
            <a:r>
              <a:rPr lang="ru-RU" sz="2000" dirty="0">
                <a:latin typeface="Times New Roman" panose="02020603050405020304" pitchFamily="18" charset="0"/>
                <a:cs typeface="Times New Roman" panose="02020603050405020304" pitchFamily="18" charset="0"/>
              </a:rPr>
              <a:t>. «Птичка пьет водичку».</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Левую </a:t>
            </a:r>
            <a:r>
              <a:rPr lang="ru-RU" sz="2000" dirty="0">
                <a:latin typeface="Times New Roman" panose="02020603050405020304" pitchFamily="18" charset="0"/>
                <a:cs typeface="Times New Roman" panose="02020603050405020304" pitchFamily="18" charset="0"/>
              </a:rPr>
              <a:t>руку неплотно сжать в кулак, оставив между пальцами и ладонью небольшое отверстие (бочонок с водой). Большой и указательный пальцы правой руки соединить в виде клюва, остальные пальцы сжать в кулак (птичка). Соединенные вместе большой и указательный пальцы правой руки вставить сверху в отверстие левой.</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25</a:t>
            </a:r>
            <a:r>
              <a:rPr lang="ru-RU" sz="2000" dirty="0">
                <a:latin typeface="Times New Roman" panose="02020603050405020304" pitchFamily="18" charset="0"/>
                <a:cs typeface="Times New Roman" panose="02020603050405020304" pitchFamily="18" charset="0"/>
              </a:rPr>
              <a:t>. «Мостик».</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Средние </a:t>
            </a:r>
            <a:r>
              <a:rPr lang="ru-RU" sz="2000" dirty="0">
                <a:latin typeface="Times New Roman" panose="02020603050405020304" pitchFamily="18" charset="0"/>
                <a:cs typeface="Times New Roman" panose="02020603050405020304" pitchFamily="18" charset="0"/>
              </a:rPr>
              <a:t>и безымянные пальцы правой и левой рук расположить горизонтально так, чтобы они касались друг друга подушечками пальцев. Указательные пальцы и мизинцы обеих рук поднять вверх. Большие пальцы прижать к кистям.</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26</a:t>
            </a:r>
            <a:r>
              <a:rPr lang="ru-RU" sz="2000" dirty="0">
                <a:latin typeface="Times New Roman" panose="02020603050405020304" pitchFamily="18" charset="0"/>
                <a:cs typeface="Times New Roman" panose="02020603050405020304" pitchFamily="18" charset="0"/>
              </a:rPr>
              <a:t>. «Слон».</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Указательный </a:t>
            </a:r>
            <a:r>
              <a:rPr lang="ru-RU" sz="2000" dirty="0">
                <a:latin typeface="Times New Roman" panose="02020603050405020304" pitchFamily="18" charset="0"/>
                <a:cs typeface="Times New Roman" panose="02020603050405020304" pitchFamily="18" charset="0"/>
              </a:rPr>
              <a:t>и безымянный пальцы — передние ноги слона. Большой палец и мизинец — задние ноги. Вытянутый вперед средний палец — хобот.</a:t>
            </a:r>
          </a:p>
        </p:txBody>
      </p:sp>
    </p:spTree>
    <p:extLst>
      <p:ext uri="{BB962C8B-B14F-4D97-AF65-F5344CB8AC3E}">
        <p14:creationId xmlns:p14="http://schemas.microsoft.com/office/powerpoint/2010/main" val="30242848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322714"/>
          </a:xfrm>
        </p:spPr>
        <p:txBody>
          <a:bodyPr>
            <a:normAutofit/>
          </a:bodyPr>
          <a:lstStyle/>
          <a:p>
            <a:pPr algn="l"/>
            <a:r>
              <a:rPr lang="ru-RU" sz="2000" dirty="0">
                <a:latin typeface="Times New Roman" panose="02020603050405020304" pitchFamily="18" charset="0"/>
                <a:cs typeface="Times New Roman" panose="02020603050405020304" pitchFamily="18" charset="0"/>
              </a:rPr>
              <a:t>27. «Сова».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Большой </a:t>
            </a:r>
            <a:r>
              <a:rPr lang="ru-RU" sz="2000" dirty="0">
                <a:latin typeface="Times New Roman" panose="02020603050405020304" pitchFamily="18" charset="0"/>
                <a:cs typeface="Times New Roman" panose="02020603050405020304" pitchFamily="18" charset="0"/>
              </a:rPr>
              <a:t>палец и мизинец отвести в стороны (крылья совы), они могут двигаться при «полете». Остальные три пальца согнуть, прижав подушечки к основанию пальцев (голова).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28</a:t>
            </a:r>
            <a:r>
              <a:rPr lang="ru-RU" sz="2000" dirty="0">
                <a:latin typeface="Times New Roman" panose="02020603050405020304" pitchFamily="18" charset="0"/>
                <a:cs typeface="Times New Roman" panose="02020603050405020304" pitchFamily="18" charset="0"/>
              </a:rPr>
              <a:t>. «Приветствие».</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Кисть </a:t>
            </a:r>
            <a:r>
              <a:rPr lang="ru-RU" sz="2000" dirty="0">
                <a:latin typeface="Times New Roman" panose="02020603050405020304" pitchFamily="18" charset="0"/>
                <a:cs typeface="Times New Roman" panose="02020603050405020304" pitchFamily="18" charset="0"/>
              </a:rPr>
              <a:t>правой (левой) руки расположить вертикально. Указательным и большим пальцами образовать полукольцо.</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29</a:t>
            </a:r>
            <a:r>
              <a:rPr lang="ru-RU" sz="2000" dirty="0">
                <a:latin typeface="Times New Roman" panose="02020603050405020304" pitchFamily="18" charset="0"/>
                <a:cs typeface="Times New Roman" panose="02020603050405020304" pitchFamily="18" charset="0"/>
              </a:rPr>
              <a:t>. «Очки».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Кисти </a:t>
            </a:r>
            <a:r>
              <a:rPr lang="ru-RU" sz="2000" dirty="0">
                <a:latin typeface="Times New Roman" panose="02020603050405020304" pitchFamily="18" charset="0"/>
                <a:cs typeface="Times New Roman" panose="02020603050405020304" pitchFamily="18" charset="0"/>
              </a:rPr>
              <a:t>обеих рук располагаются вертикально. Указательные и большие пальцы образуют кольца, касаясь кончиками друг друга.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30</a:t>
            </a:r>
            <a:r>
              <a:rPr lang="ru-RU" sz="2000" dirty="0">
                <a:latin typeface="Times New Roman" panose="02020603050405020304" pitchFamily="18" charset="0"/>
                <a:cs typeface="Times New Roman" panose="02020603050405020304" pitchFamily="18" charset="0"/>
              </a:rPr>
              <a:t>. «Ворота».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Сведенные </a:t>
            </a:r>
            <a:r>
              <a:rPr lang="ru-RU" sz="2000" dirty="0">
                <a:latin typeface="Times New Roman" panose="02020603050405020304" pitchFamily="18" charset="0"/>
                <a:cs typeface="Times New Roman" panose="02020603050405020304" pitchFamily="18" charset="0"/>
              </a:rPr>
              <a:t>пальцы рук кончиками прижать друг к другу; руки повернуть ладонями к себе, большие пальцы поднять вверх.</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31</a:t>
            </a:r>
            <a:r>
              <a:rPr lang="ru-RU" sz="2000" dirty="0">
                <a:latin typeface="Times New Roman" panose="02020603050405020304" pitchFamily="18" charset="0"/>
                <a:cs typeface="Times New Roman" panose="02020603050405020304" pitchFamily="18" charset="0"/>
              </a:rPr>
              <a:t>. «Крыша».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Кончики </a:t>
            </a:r>
            <a:r>
              <a:rPr lang="ru-RU" sz="2000" dirty="0">
                <a:latin typeface="Times New Roman" panose="02020603050405020304" pitchFamily="18" charset="0"/>
                <a:cs typeface="Times New Roman" panose="02020603050405020304" pitchFamily="18" charset="0"/>
              </a:rPr>
              <a:t>пальцев обеих рук соединить в наклонном положении ладоней.</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32</a:t>
            </a:r>
            <a:r>
              <a:rPr lang="ru-RU" sz="2000" dirty="0">
                <a:latin typeface="Times New Roman" panose="02020603050405020304" pitchFamily="18" charset="0"/>
                <a:cs typeface="Times New Roman" panose="02020603050405020304" pitchFamily="18" charset="0"/>
              </a:rPr>
              <a:t>. «Прилавок».</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Кончики </a:t>
            </a:r>
            <a:r>
              <a:rPr lang="ru-RU" sz="2000" dirty="0">
                <a:latin typeface="Times New Roman" panose="02020603050405020304" pitchFamily="18" charset="0"/>
                <a:cs typeface="Times New Roman" panose="02020603050405020304" pitchFamily="18" charset="0"/>
              </a:rPr>
              <a:t>пальцев обеих рук соединить в наклонном положении ладоней. Указательные пальцы расположить горизонтально, большие — прижать к ним.</a:t>
            </a:r>
          </a:p>
        </p:txBody>
      </p:sp>
    </p:spTree>
    <p:extLst>
      <p:ext uri="{BB962C8B-B14F-4D97-AF65-F5344CB8AC3E}">
        <p14:creationId xmlns:p14="http://schemas.microsoft.com/office/powerpoint/2010/main" val="2741699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784976" cy="6669360"/>
          </a:xfrm>
        </p:spPr>
        <p:txBody>
          <a:bodyPr>
            <a:normAutofit/>
          </a:bodyPr>
          <a:lstStyle/>
          <a:p>
            <a:pPr algn="l"/>
            <a:r>
              <a:rPr lang="ru-RU" sz="2000" dirty="0">
                <a:latin typeface="Times New Roman" panose="02020603050405020304" pitchFamily="18" charset="0"/>
                <a:cs typeface="Times New Roman" panose="02020603050405020304" pitchFamily="18" charset="0"/>
              </a:rPr>
              <a:t>33. «Дом».</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Разведенные </a:t>
            </a:r>
            <a:r>
              <a:rPr lang="ru-RU" sz="2000" dirty="0">
                <a:latin typeface="Times New Roman" panose="02020603050405020304" pitchFamily="18" charset="0"/>
                <a:cs typeface="Times New Roman" panose="02020603050405020304" pitchFamily="18" charset="0"/>
              </a:rPr>
              <a:t>книзу полусогнутые пальцы опираются на стол.</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34</a:t>
            </a:r>
            <a:r>
              <a:rPr lang="ru-RU" sz="2000" dirty="0">
                <a:latin typeface="Times New Roman" panose="02020603050405020304" pitchFamily="18" charset="0"/>
                <a:cs typeface="Times New Roman" panose="02020603050405020304" pitchFamily="18" charset="0"/>
              </a:rPr>
              <a:t>. «Дом закрыт».</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Правую </a:t>
            </a:r>
            <a:r>
              <a:rPr lang="ru-RU" sz="2000" dirty="0">
                <a:latin typeface="Times New Roman" panose="02020603050405020304" pitchFamily="18" charset="0"/>
                <a:cs typeface="Times New Roman" panose="02020603050405020304" pitchFamily="18" charset="0"/>
              </a:rPr>
              <a:t>(левую) руку сжать в кулак, при этом прижав большой палец остальными четырьмя пальцами.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35</a:t>
            </a:r>
            <a:r>
              <a:rPr lang="ru-RU" sz="2000" dirty="0">
                <a:latin typeface="Times New Roman" panose="02020603050405020304" pitchFamily="18" charset="0"/>
                <a:cs typeface="Times New Roman" panose="02020603050405020304" pitchFamily="18" charset="0"/>
              </a:rPr>
              <a:t>. «Цветок».</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Соединить </a:t>
            </a:r>
            <a:r>
              <a:rPr lang="ru-RU" sz="2000" dirty="0">
                <a:latin typeface="Times New Roman" panose="02020603050405020304" pitchFamily="18" charset="0"/>
                <a:cs typeface="Times New Roman" panose="02020603050405020304" pitchFamily="18" charset="0"/>
              </a:rPr>
              <a:t>обе ладони, пальцы слегка согнуть и развести.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36</a:t>
            </a:r>
            <a:r>
              <a:rPr lang="ru-RU" sz="2000" dirty="0">
                <a:latin typeface="Times New Roman" panose="02020603050405020304" pitchFamily="18" charset="0"/>
                <a:cs typeface="Times New Roman" panose="02020603050405020304" pitchFamily="18" charset="0"/>
              </a:rPr>
              <a:t>. «Корень растения».</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Соединив </a:t>
            </a:r>
            <a:r>
              <a:rPr lang="ru-RU" sz="2000" dirty="0">
                <a:latin typeface="Times New Roman" panose="02020603050405020304" pitchFamily="18" charset="0"/>
                <a:cs typeface="Times New Roman" panose="02020603050405020304" pitchFamily="18" charset="0"/>
              </a:rPr>
              <a:t>кисти рук тыльной стороной, пальцы свободно опустить вниз.</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37</a:t>
            </a:r>
            <a:r>
              <a:rPr lang="ru-RU" sz="2000" dirty="0">
                <a:latin typeface="Times New Roman" panose="02020603050405020304" pitchFamily="18" charset="0"/>
                <a:cs typeface="Times New Roman" panose="02020603050405020304" pitchFamily="18" charset="0"/>
              </a:rPr>
              <a:t>. «Растение проросло».</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Пальцы </a:t>
            </a:r>
            <a:r>
              <a:rPr lang="ru-RU" sz="2000" dirty="0">
                <a:latin typeface="Times New Roman" panose="02020603050405020304" pitchFamily="18" charset="0"/>
                <a:cs typeface="Times New Roman" panose="02020603050405020304" pitchFamily="18" charset="0"/>
              </a:rPr>
              <a:t>обеих рук сжать в кулаки, плотно прижать друг к другу. Большие пальцы поднять вверх. Затем все остальные пальцы медленно поднять вверх, как бы образуя бутон цветка.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38</a:t>
            </a:r>
            <a:r>
              <a:rPr lang="ru-RU" sz="2000" dirty="0">
                <a:latin typeface="Times New Roman" panose="02020603050405020304" pitchFamily="18" charset="0"/>
                <a:cs typeface="Times New Roman" panose="02020603050405020304" pitchFamily="18" charset="0"/>
              </a:rPr>
              <a:t>. «Лошадка».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Все </a:t>
            </a:r>
            <a:r>
              <a:rPr lang="ru-RU" sz="2000" dirty="0">
                <a:latin typeface="Times New Roman" panose="02020603050405020304" pitchFamily="18" charset="0"/>
                <a:cs typeface="Times New Roman" panose="02020603050405020304" pitchFamily="18" charset="0"/>
              </a:rPr>
              <a:t>пальцы правой руки, кроме указательного, полусогнуты и опираются на стол. Указательный палец вытянут горизонтально.</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39</a:t>
            </a:r>
            <a:r>
              <a:rPr lang="ru-RU" sz="2000" dirty="0">
                <a:latin typeface="Times New Roman" panose="02020603050405020304" pitchFamily="18" charset="0"/>
                <a:cs typeface="Times New Roman" panose="02020603050405020304" pitchFamily="18" charset="0"/>
              </a:rPr>
              <a:t>. «Всадник на лошади».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Правая </a:t>
            </a:r>
            <a:r>
              <a:rPr lang="ru-RU" sz="2000" dirty="0">
                <a:latin typeface="Times New Roman" panose="02020603050405020304" pitchFamily="18" charset="0"/>
                <a:cs typeface="Times New Roman" panose="02020603050405020304" pitchFamily="18" charset="0"/>
              </a:rPr>
              <a:t>рука в том же положении, как и в предыдущем задании. Указательный и средний пальцы левой руки широко развести и «посадить» на указательный палец правой руки.</a:t>
            </a:r>
          </a:p>
        </p:txBody>
      </p:sp>
    </p:spTree>
    <p:extLst>
      <p:ext uri="{BB962C8B-B14F-4D97-AF65-F5344CB8AC3E}">
        <p14:creationId xmlns:p14="http://schemas.microsoft.com/office/powerpoint/2010/main" val="24542369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466730"/>
          </a:xfrm>
        </p:spPr>
        <p:txBody>
          <a:bodyPr>
            <a:normAutofit fontScale="90000"/>
          </a:bodyPr>
          <a:lstStyle/>
          <a:p>
            <a:pPr algn="l"/>
            <a:r>
              <a:rPr lang="ru-RU" sz="2000" dirty="0">
                <a:latin typeface="Times New Roman" panose="02020603050405020304" pitchFamily="18" charset="0"/>
                <a:cs typeface="Times New Roman" panose="02020603050405020304" pitchFamily="18" charset="0"/>
              </a:rPr>
              <a:t>40. «Кошка».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Средний </a:t>
            </a:r>
            <a:r>
              <a:rPr lang="ru-RU" sz="2000" dirty="0">
                <a:latin typeface="Times New Roman" panose="02020603050405020304" pitchFamily="18" charset="0"/>
                <a:cs typeface="Times New Roman" panose="02020603050405020304" pitchFamily="18" charset="0"/>
              </a:rPr>
              <a:t>и безымянный пальцы прижать согнутым большим пальцем к ладони, мизинец и указательный — вытянуть вверх.</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41</a:t>
            </a:r>
            <a:r>
              <a:rPr lang="ru-RU" sz="2000" dirty="0">
                <a:latin typeface="Times New Roman" panose="02020603050405020304" pitchFamily="18" charset="0"/>
                <a:cs typeface="Times New Roman" panose="02020603050405020304" pitchFamily="18" charset="0"/>
              </a:rPr>
              <a:t>. «Человек в доме».</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Большой </a:t>
            </a:r>
            <a:r>
              <a:rPr lang="ru-RU" sz="2000" dirty="0">
                <a:latin typeface="Times New Roman" panose="02020603050405020304" pitchFamily="18" charset="0"/>
                <a:cs typeface="Times New Roman" panose="02020603050405020304" pitchFamily="18" charset="0"/>
              </a:rPr>
              <a:t>палец правой (левой) руки поднять вверх и плотно обхватить пальцами другой руки.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42</a:t>
            </a:r>
            <a:r>
              <a:rPr lang="ru-RU" sz="2000" dirty="0">
                <a:latin typeface="Times New Roman" panose="02020603050405020304" pitchFamily="18" charset="0"/>
                <a:cs typeface="Times New Roman" panose="02020603050405020304" pitchFamily="18" charset="0"/>
              </a:rPr>
              <a:t>. «Кораблик».</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Кисти </a:t>
            </a:r>
            <a:r>
              <a:rPr lang="ru-RU" sz="2000" dirty="0">
                <a:latin typeface="Times New Roman" panose="02020603050405020304" pitchFamily="18" charset="0"/>
                <a:cs typeface="Times New Roman" panose="02020603050405020304" pitchFamily="18" charset="0"/>
              </a:rPr>
              <a:t>рук расположить горизонтально, ладони плотно прижать друг к другу, пальцы слегка развести.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43</a:t>
            </a:r>
            <a:r>
              <a:rPr lang="ru-RU" sz="2000" dirty="0">
                <a:latin typeface="Times New Roman" panose="02020603050405020304" pitchFamily="18" charset="0"/>
                <a:cs typeface="Times New Roman" panose="02020603050405020304" pitchFamily="18" charset="0"/>
              </a:rPr>
              <a:t>. «Солнечные лучи».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Кисти </a:t>
            </a:r>
            <a:r>
              <a:rPr lang="ru-RU" sz="2000" dirty="0">
                <a:latin typeface="Times New Roman" panose="02020603050405020304" pitchFamily="18" charset="0"/>
                <a:cs typeface="Times New Roman" panose="02020603050405020304" pitchFamily="18" charset="0"/>
              </a:rPr>
              <a:t>обеих рук поднять вверх, скрестить, пальцы развести.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44</a:t>
            </a:r>
            <a:r>
              <a:rPr lang="ru-RU" sz="2000" dirty="0">
                <a:latin typeface="Times New Roman" panose="02020603050405020304" pitchFamily="18" charset="0"/>
                <a:cs typeface="Times New Roman" panose="02020603050405020304" pitchFamily="18" charset="0"/>
              </a:rPr>
              <a:t>. «Елка».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Кисти </a:t>
            </a:r>
            <a:r>
              <a:rPr lang="ru-RU" sz="2000" dirty="0">
                <a:latin typeface="Times New Roman" panose="02020603050405020304" pitchFamily="18" charset="0"/>
                <a:cs typeface="Times New Roman" panose="02020603050405020304" pitchFamily="18" charset="0"/>
              </a:rPr>
              <a:t>обеих рук повернуть ладонями к себе, пальцы переплести.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45</a:t>
            </a:r>
            <a:r>
              <a:rPr lang="ru-RU" sz="2000" dirty="0">
                <a:latin typeface="Times New Roman" panose="02020603050405020304" pitchFamily="18" charset="0"/>
                <a:cs typeface="Times New Roman" panose="02020603050405020304" pitchFamily="18" charset="0"/>
              </a:rPr>
              <a:t>. «Пассажиры в автобусе».</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Сцепить </a:t>
            </a:r>
            <a:r>
              <a:rPr lang="ru-RU" sz="2000" dirty="0">
                <a:latin typeface="Times New Roman" panose="02020603050405020304" pitchFamily="18" charset="0"/>
                <a:cs typeface="Times New Roman" panose="02020603050405020304" pitchFamily="18" charset="0"/>
              </a:rPr>
              <a:t>пальцы рук. Тыльные стороны кистей развернуть наружу, большие пальцы поднять вверх.</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46</a:t>
            </a:r>
            <a:r>
              <a:rPr lang="ru-RU" sz="2000" dirty="0">
                <a:latin typeface="Times New Roman" panose="02020603050405020304" pitchFamily="18" charset="0"/>
                <a:cs typeface="Times New Roman" panose="02020603050405020304" pitchFamily="18" charset="0"/>
              </a:rPr>
              <a:t>. «Улитка».</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Правую </a:t>
            </a:r>
            <a:r>
              <a:rPr lang="ru-RU" sz="2000" dirty="0">
                <a:latin typeface="Times New Roman" panose="02020603050405020304" pitchFamily="18" charset="0"/>
                <a:cs typeface="Times New Roman" panose="02020603050405020304" pitchFamily="18" charset="0"/>
              </a:rPr>
              <a:t>(левую) руку сжать в кулак, положить на стол. Поднять указательный и средний пальцы, расставив их. Левую (правую) руку положить сверху (раковина улитки).</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47</a:t>
            </a:r>
            <a:r>
              <a:rPr lang="ru-RU" sz="2000" dirty="0">
                <a:latin typeface="Times New Roman" panose="02020603050405020304" pitchFamily="18" charset="0"/>
                <a:cs typeface="Times New Roman" panose="02020603050405020304" pitchFamily="18" charset="0"/>
              </a:rPr>
              <a:t>. Воспроизвести предложенную логопедом графическую схему с закрытыми глазами.</a:t>
            </a:r>
          </a:p>
        </p:txBody>
      </p:sp>
    </p:spTree>
    <p:extLst>
      <p:ext uri="{BB962C8B-B14F-4D97-AF65-F5344CB8AC3E}">
        <p14:creationId xmlns:p14="http://schemas.microsoft.com/office/powerpoint/2010/main" val="79532403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156</Words>
  <Application>Microsoft Office PowerPoint</Application>
  <PresentationFormat>Экран (4:3)</PresentationFormat>
  <Paragraphs>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Кинестетическая основа движений пальцев рук                                                                                                                                              Подготовил: учитель-логопед                                                                                   МБДОУ «Детсий сад «32»                                                                  Несмеянова О.А.                                                                           </vt:lpstr>
      <vt:lpstr>Работа проводится с использованием экрана для исключения зрительного контроля за положением рук. Логопед предлагает ребенку поместить кисти рук за экраном и произвести определенное движение пальцами рук. Выполнение заданий происходит:  а) согласно словесной инструкции логопеда;  б) с опорой на ощущение первоначального положения кистей и пальцев рук (логопед придает определенное положение кистям и пальцам рук ребенка, фиксирует это положение в течение 10— 15 секунд и возвращает кисти и пальцы ребенка в исходное положение — кисти рук свободно лежат на столе).</vt:lpstr>
      <vt:lpstr>При разработке данной методики были использованы в модифицированном виде некоторые упражнения, описанные в работах А. Р. Лурия, Н. И. Озерецкого, О. С. Бот, Е. Ф. Соботович, Р. И. Лалаевой.  Упражнения по развитию кинестетической основы движений пальцев рук:  1. Вытянуть руку вперед и вниз; все пальцы, кроме большого, сжать; большой палец поднять вверх. 2. Опустить кисть правой руки вниз. Все пальцы, кроме большого, сжать, большой палец вытянуть влево. 3. Опустить вниз кисть левой руки. Все пальцы, кроме большого, сжать, большой палец вытянуть вправо. 4. Сжать кисти обеих рук в кулаки, вытянув при этом большие пальцы вверх. 5. Кисть правой (левой) руки сжать в кулак, на нее сверху положить ладонь левой (правой) руки. 6. Кисть правой (левой) руки сжать в кулак, ладонь левой (правой) руки прислонить к ней вертикально. 7. Неплотно сжать пальцы правой (левой) руки в кулак, оставив между пальцами и ладонью небольшое отверстие. 8. Соединить наклонно («домиком») пальцы правой и левой рук, большие пальцы при этом прижаты к кистям.</vt:lpstr>
      <vt:lpstr>9. Кисти рук в том же положении, что и в предыдущем упражнении, только большие пальцы правой и левой рук отведены от кистей и располагаются горизонтально. 10. Вытянуть указательный палец и мизинец правой (левой) руки, остальные пальцы сжать. 11. Вытянуть одновременно (и на правой, и на левой руке) указательный палец и мизинец, остальные пальцы сжать. 12. Вытянуть большой палец и мизинец правой (левой) руки, остальные пальцы сжать. 13. Вытянуть одновременно (и на правой, и на левой руке) большой палец и мизинец, остальные пальцы сжать. 14. Вытянуть указательный и средний пальцы правой (левой) руки, остальные пальцы сжать. 15. Вытянуть одновременно (и на правой, и на левой руке) указательный и средний пальцы, остальные пальцы сжать. 16. Образовать пальцами правой (левой) руки в кольцо. (Это упражнение вариативно: кольцо можно получить при соединении большого пальца с любым другим, остальные пальцы при этом вытянуты.)      17. Положить перед собой на стол правую (левую) руку с расставленными пальцами, поместить указательный палец на средний (или наоборот). </vt:lpstr>
      <vt:lpstr>18. Положить перед собой на стол сжатую в кулак правую (левую) руку, поднять указательный и средний пальцы, расставив их. 19. «Лошадка». Повернуть руку ладонью к себе, большой палец поднят вверх. На ребро ладони сверху положить согнутые четыре пальца другой руки (грива). Два больших пальца поднять вверх (уши). Лошадка может потряхивать гривой, шевелить ушами, открывать и закрывать рот (мизинец опускать и прижимать к кисти).   20. «Лягушка». Указательный палец и мизинец согнуть, оттянуть назад (глаза). Безымянный и средний пальцы согнуть, прижать к середине ладони (рот). Большой палец горизонтально приложить к ногтям среднего и безымянного пальцев. 21. «Крокодил». Указательный палец и мизинец согнуть, оттянуть назад (глаза). Средний и безымянный пальцы вытянуть вперед. Прямой большой палец прижать к ним снизу, образуя пасть крокодила.</vt:lpstr>
      <vt:lpstr>22. «Курочка». Соединить концами большой и указательный пальцы (клюв). На клюв веерообразно друг на друга накладываются остальные пальцы (гребешок). 23. «Петушок». Соединить концы большого и указательного пальцев (клюв). Остальные пальцы полусогнуты, не касаются друг друга (гребешок). Гребешок может двигаться при движениях петушка. 24. «Птичка пьет водичку». Левую руку неплотно сжать в кулак, оставив между пальцами и ладонью небольшое отверстие (бочонок с водой). Большой и указательный пальцы правой руки соединить в виде клюва, остальные пальцы сжать в кулак (птичка). Соединенные вместе большой и указательный пальцы правой руки вставить сверху в отверстие левой. 25. «Мостик». Средние и безымянные пальцы правой и левой рук расположить горизонтально так, чтобы они касались друг друга подушечками пальцев. Указательные пальцы и мизинцы обеих рук поднять вверх. Большие пальцы прижать к кистям. 26. «Слон». Указательный и безымянный пальцы — передние ноги слона. Большой палец и мизинец — задние ноги. Вытянутый вперед средний палец — хобот.</vt:lpstr>
      <vt:lpstr>27. «Сова». Большой палец и мизинец отвести в стороны (крылья совы), они могут двигаться при «полете». Остальные три пальца согнуть, прижав подушечки к основанию пальцев (голова). 28. «Приветствие». Кисть правой (левой) руки расположить вертикально. Указательным и большим пальцами образовать полукольцо. 29. «Очки». Кисти обеих рук располагаются вертикально. Указательные и большие пальцы образуют кольца, касаясь кончиками друг друга. 30. «Ворота». Сведенные пальцы рук кончиками прижать друг к другу; руки повернуть ладонями к себе, большие пальцы поднять вверх. 31. «Крыша». Кончики пальцев обеих рук соединить в наклонном положении ладоней. 32. «Прилавок». Кончики пальцев обеих рук соединить в наклонном положении ладоней. Указательные пальцы расположить горизонтально, большие — прижать к ним.</vt:lpstr>
      <vt:lpstr>33. «Дом». Разведенные книзу полусогнутые пальцы опираются на стол. 34. «Дом закрыт». Правую (левую) руку сжать в кулак, при этом прижав большой палец остальными четырьмя пальцами. 35. «Цветок». Соединить обе ладони, пальцы слегка согнуть и развести. 36. «Корень растения». Соединив кисти рук тыльной стороной, пальцы свободно опустить вниз. 37. «Растение проросло». Пальцы обеих рук сжать в кулаки, плотно прижать друг к другу. Большие пальцы поднять вверх. Затем все остальные пальцы медленно поднять вверх, как бы образуя бутон цветка. 38. «Лошадка». Все пальцы правой руки, кроме указательного, полусогнуты и опираются на стол. Указательный палец вытянут горизонтально. 39. «Всадник на лошади». Правая рука в том же положении, как и в предыдущем задании. Указательный и средний пальцы левой руки широко развести и «посадить» на указательный палец правой руки.</vt:lpstr>
      <vt:lpstr>40. «Кошка». Средний и безымянный пальцы прижать согнутым большим пальцем к ладони, мизинец и указательный — вытянуть вверх. 41. «Человек в доме». Большой палец правой (левой) руки поднять вверх и плотно обхватить пальцами другой руки. 42. «Кораблик». Кисти рук расположить горизонтально, ладони плотно прижать друг к другу, пальцы слегка развести. 43. «Солнечные лучи». Кисти обеих рук поднять вверх, скрестить, пальцы развести. 44. «Елка». Кисти обеих рук повернуть ладонями к себе, пальцы переплести. 45. «Пассажиры в автобусе». Сцепить пальцы рук. Тыльные стороны кистей развернуть наружу, большие пальцы поднять вверх. 46. «Улитка». Правую (левую) руку сжать в кулак, положить на стол. Поднять указательный и средний пальцы, расставив их. Левую (правую) руку положить сверху (раковина улитки). 47. Воспроизвести предложенную логопедом графическую схему с закрытыми глазами.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Характеристика кинестетической основы движений пальцев рук                                             Подготовил: Несмеянова О.А.                                                                             группа: ЗФ-409-101-3-1Троицк</dc:title>
  <dc:creator>nexalex</dc:creator>
  <cp:lastModifiedBy>nexalex</cp:lastModifiedBy>
  <cp:revision>24</cp:revision>
  <dcterms:created xsi:type="dcterms:W3CDTF">2019-11-23T04:29:52Z</dcterms:created>
  <dcterms:modified xsi:type="dcterms:W3CDTF">2019-11-27T08:18:28Z</dcterms:modified>
</cp:coreProperties>
</file>