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3" r:id="rId2"/>
    <p:sldId id="284" r:id="rId3"/>
    <p:sldId id="286" r:id="rId4"/>
    <p:sldId id="287" r:id="rId5"/>
    <p:sldId id="297" r:id="rId6"/>
    <p:sldId id="298" r:id="rId7"/>
    <p:sldId id="288" r:id="rId8"/>
    <p:sldId id="294" r:id="rId9"/>
    <p:sldId id="266" r:id="rId10"/>
    <p:sldId id="289" r:id="rId11"/>
    <p:sldId id="290" r:id="rId12"/>
    <p:sldId id="291" r:id="rId13"/>
    <p:sldId id="293" r:id="rId14"/>
    <p:sldId id="292" r:id="rId15"/>
    <p:sldId id="295" r:id="rId16"/>
    <p:sldId id="296" r:id="rId17"/>
    <p:sldId id="26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00FF"/>
    <a:srgbClr val="66FFFF"/>
    <a:srgbClr val="6600CC"/>
    <a:srgbClr val="FF66FF"/>
    <a:srgbClr val="CC0000"/>
    <a:srgbClr val="FFFF99"/>
    <a:srgbClr val="CC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5" d="100"/>
          <a:sy n="65" d="100"/>
        </p:scale>
        <p:origin x="-1500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wip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1556792"/>
            <a:ext cx="8208912" cy="33547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endParaRPr lang="ru-RU" sz="2800" b="1" cap="all" dirty="0" smtClean="0">
              <a:ln w="9000" cmpd="sng">
                <a:solidFill>
                  <a:srgbClr val="002060"/>
                </a:solidFill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  <a:p>
            <a:pPr algn="ctr"/>
            <a:r>
              <a:rPr lang="ru-RU" sz="2800" b="1" i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СОСТАВИТЕЛЬ:</a:t>
            </a:r>
          </a:p>
          <a:p>
            <a:pPr algn="ctr"/>
            <a:endParaRPr lang="ru-RU" sz="2800" b="1" u="sng" cap="all" dirty="0" smtClean="0">
              <a:ln w="9000" cmpd="sng">
                <a:solidFill>
                  <a:srgbClr val="002060"/>
                </a:solidFill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  <a:p>
            <a:pPr algn="ctr"/>
            <a:r>
              <a:rPr lang="ru-RU" sz="32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Алексеева</a:t>
            </a:r>
          </a:p>
          <a:p>
            <a:pPr algn="ctr"/>
            <a:r>
              <a:rPr lang="ru-RU" sz="32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 Елена Михайловна </a:t>
            </a:r>
          </a:p>
          <a:p>
            <a:pPr algn="ctr"/>
            <a:r>
              <a:rPr lang="ru-RU" sz="32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  </a:t>
            </a:r>
          </a:p>
          <a:p>
            <a:pPr algn="ctr"/>
            <a:r>
              <a:rPr lang="ru-RU" sz="2400" i="1" u="sng" cap="all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Педагог высшей категории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260648"/>
            <a:ext cx="6480720" cy="1080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МБДОУ  «Детский сад №18 «Вишенка»</a:t>
            </a:r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332656"/>
            <a:ext cx="7560840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n>
                  <a:solidFill>
                    <a:srgbClr val="00206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РАУНД 3</a:t>
            </a:r>
            <a:endParaRPr lang="ru-RU" sz="7200" dirty="0">
              <a:ln>
                <a:solidFill>
                  <a:srgbClr val="00206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5445224"/>
            <a:ext cx="770485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«КОТ В МЕШКЕ»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pic>
        <p:nvPicPr>
          <p:cNvPr id="3074" name="Picture 2" descr="C:\Users\1\Desktop\xnMiTMMfSfk-300x3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43250" y="2000250"/>
            <a:ext cx="3156942" cy="31569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332656"/>
            <a:ext cx="7560840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n>
                  <a:solidFill>
                    <a:srgbClr val="00206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РАУНД 4</a:t>
            </a:r>
            <a:endParaRPr lang="ru-RU" sz="7200" dirty="0">
              <a:ln>
                <a:solidFill>
                  <a:srgbClr val="00206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5517232"/>
            <a:ext cx="784887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«ТЫ – МНЕ, Я – ТЕБЕ»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2771800" y="1844824"/>
            <a:ext cx="3629202" cy="3024336"/>
          </a:xfrm>
          <a:prstGeom prst="ellipse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332656"/>
            <a:ext cx="7560840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n>
                  <a:solidFill>
                    <a:srgbClr val="00206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РАУНД 5</a:t>
            </a:r>
            <a:endParaRPr lang="ru-RU" sz="7200" dirty="0">
              <a:ln>
                <a:solidFill>
                  <a:srgbClr val="00206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5337214"/>
            <a:ext cx="889247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«ПЕДАГОГИЧЕСКИЕ ПАЗЛЫ»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pic>
        <p:nvPicPr>
          <p:cNvPr id="8" name="Picture 2" descr="C:\Users\1\Desktop\128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55776" y="1844824"/>
            <a:ext cx="4426991" cy="310512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980728"/>
            <a:ext cx="828092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Воспитывая детей, нынешние родители воспитывают будущую историю нашей страны, а значит - и историю </a:t>
            </a:r>
          </a:p>
          <a:p>
            <a:pPr algn="ctr"/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мира.</a:t>
            </a:r>
          </a:p>
          <a:p>
            <a:pPr algn="ctr"/>
            <a:endParaRPr lang="ru-RU" sz="32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algn="ctr"/>
            <a:r>
              <a:rPr lang="ru-RU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Ребенок - зеркало семьи; как в капле воды отражается солнце, так в  детях отражается нравственная чистота матери и отца.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332656"/>
            <a:ext cx="7560840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n>
                  <a:solidFill>
                    <a:srgbClr val="00206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РАУНД 6</a:t>
            </a:r>
            <a:endParaRPr lang="ru-RU" sz="7200" dirty="0">
              <a:ln>
                <a:solidFill>
                  <a:srgbClr val="00206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5301208"/>
            <a:ext cx="89644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«АУКЦИОН  ПЕДАГОГИЧЕСКИХ  ИДЕЙ»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pic>
        <p:nvPicPr>
          <p:cNvPr id="7" name="Picture 2" descr="C:\Users\1\Desktop\sm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99792" y="1628800"/>
            <a:ext cx="3456384" cy="399252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332656"/>
            <a:ext cx="9144000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Традиционные и нетрадиционные</a:t>
            </a:r>
            <a:br>
              <a:rPr lang="ru-RU" sz="28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</a:br>
            <a:r>
              <a:rPr lang="ru-RU" sz="28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формы проведения </a:t>
            </a:r>
            <a:br>
              <a:rPr lang="ru-RU" sz="28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</a:br>
            <a:r>
              <a:rPr lang="ru-RU" sz="28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родительских собраний:</a:t>
            </a:r>
            <a:endParaRPr lang="ru-RU" sz="2800" b="1" cap="all" dirty="0">
              <a:ln w="9000" cmpd="sng">
                <a:solidFill>
                  <a:srgbClr val="002060"/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1844824"/>
            <a:ext cx="777686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посиделки, 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открытый микрофон, 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круглый стол, 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мастер-класс, 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семейный калейдоскоп,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 вечер вопросов и ответов, 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заседание семейного клуба, 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новоселье группы,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встречи со специалистами, 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устный журнал, 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конференции и т. д.</a:t>
            </a:r>
            <a:endParaRPr lang="ru-RU" sz="2800" b="1" dirty="0">
              <a:ln>
                <a:solidFill>
                  <a:srgbClr val="00206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332656"/>
            <a:ext cx="7560840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РАУНД 7</a:t>
            </a:r>
            <a:endParaRPr lang="ru-RU" sz="7200" b="1" cap="all" dirty="0">
              <a:ln w="9000" cmpd="sng">
                <a:solidFill>
                  <a:schemeClr val="accent4">
                    <a:lumMod val="5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5589240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16200000" scaled="1"/>
                  <a:tileRect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  <a:t>«Рекламное агентство»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 flip="none" rotWithShape="1"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16200000" scaled="1"/>
                <a:tileRect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  <a:cs typeface="Times New Roman" pitchFamily="18" charset="0"/>
            </a:endParaRPr>
          </a:p>
        </p:txBody>
      </p:sp>
      <p:pic>
        <p:nvPicPr>
          <p:cNvPr id="7170" name="Picture 2" descr="C:\Users\1\Desktop\imgpreview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75856" y="1916832"/>
            <a:ext cx="2641476" cy="30465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88640"/>
            <a:ext cx="7772400" cy="1319460"/>
          </a:xfrm>
        </p:spPr>
        <p:txBody>
          <a:bodyPr>
            <a:normAutofit/>
          </a:bodyPr>
          <a:lstStyle/>
          <a:p>
            <a:r>
              <a:rPr lang="ru-RU" sz="60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СПАСИБО ЗА ИГРУ</a:t>
            </a:r>
            <a:endParaRPr lang="ru-RU" sz="6000" b="1" cap="all" dirty="0">
              <a:ln w="9000" cmpd="sng">
                <a:solidFill>
                  <a:srgbClr val="002060"/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589240"/>
            <a:ext cx="9144000" cy="864096"/>
          </a:xfrm>
        </p:spPr>
        <p:txBody>
          <a:bodyPr>
            <a:normAutofit fontScale="70000" lnSpcReduction="20000"/>
          </a:bodyPr>
          <a:lstStyle/>
          <a:p>
            <a:r>
              <a:rPr lang="ru-RU" sz="4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  <a:t>До новых мозговых сражений…</a:t>
            </a:r>
            <a:endParaRPr lang="ru-RU" sz="44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  <a:cs typeface="Times New Roman" pitchFamily="18" charset="0"/>
            </a:endParaRPr>
          </a:p>
        </p:txBody>
      </p:sp>
      <p:pic>
        <p:nvPicPr>
          <p:cNvPr id="2050" name="Picture 2" descr="http://komintern.mogilev.edu.by/sm_full.aspx?guid=1224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916832"/>
            <a:ext cx="5991225" cy="3076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59994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332656"/>
            <a:ext cx="7560840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  <a:cs typeface="Times New Roman" pitchFamily="18" charset="0"/>
              </a:rPr>
              <a:t>БРЭЙН-РИНГ</a:t>
            </a:r>
            <a:endParaRPr lang="ru-RU" sz="7200" b="1" cap="all" dirty="0">
              <a:ln w="9000" cmpd="sng">
                <a:solidFill>
                  <a:srgbClr val="002060"/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  <a:cs typeface="Times New Roman" pitchFamily="18" charset="0"/>
            </a:endParaRPr>
          </a:p>
        </p:txBody>
      </p:sp>
      <p:pic>
        <p:nvPicPr>
          <p:cNvPr id="4" name="Рисунок 3" descr="C:\Users\User\Pictures\2.jpg"/>
          <p:cNvPicPr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132856"/>
            <a:ext cx="6624736" cy="3744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332656"/>
            <a:ext cx="7560840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371600" y="548680"/>
            <a:ext cx="6800800" cy="5400600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tabLst/>
              <a:defRPr/>
            </a:pPr>
            <a:r>
              <a:rPr kumimoji="0" lang="ru-RU" sz="7200" b="1" u="none" strike="noStrike" kern="1200" cap="all" normalizeH="0" baseline="0" noProof="0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 Black" pitchFamily="34" charset="0"/>
                <a:cs typeface="Times New Roman" pitchFamily="18" charset="0"/>
              </a:rPr>
              <a:t>Брэйн-ринг состоит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tabLst/>
              <a:defRPr/>
            </a:pPr>
            <a:r>
              <a:rPr kumimoji="0" lang="ru-RU" sz="7200" b="1" u="none" strike="noStrike" kern="1200" cap="all" normalizeH="0" baseline="0" noProof="0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 Black" pitchFamily="34" charset="0"/>
                <a:cs typeface="Times New Roman" pitchFamily="18" charset="0"/>
              </a:rPr>
              <a:t>из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tabLst/>
              <a:defRPr/>
            </a:pPr>
            <a:r>
              <a:rPr kumimoji="0" lang="ru-RU" sz="8000" b="1" u="none" strike="noStrike" kern="1200" cap="all" normalizeH="0" baseline="0" noProof="0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rgbClr val="CC0000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 Black" pitchFamily="34" charset="0"/>
                <a:cs typeface="Times New Roman" pitchFamily="18" charset="0"/>
              </a:rPr>
              <a:t>7</a:t>
            </a:r>
            <a:r>
              <a:rPr kumimoji="0" lang="ru-RU" sz="7200" b="1" u="none" strike="noStrike" kern="1200" cap="all" normalizeH="0" baseline="0" noProof="0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 Black" pitchFamily="34" charset="0"/>
                <a:cs typeface="Times New Roman" pitchFamily="18" charset="0"/>
              </a:rPr>
              <a:t> раундов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tabLst/>
              <a:defRPr/>
            </a:pPr>
            <a:endParaRPr kumimoji="0" lang="ru-RU" sz="6000" b="1" i="0" u="none" strike="noStrike" kern="120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332656"/>
            <a:ext cx="7560840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n>
                  <a:solidFill>
                    <a:srgbClr val="00206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РАУНД 1</a:t>
            </a:r>
            <a:endParaRPr lang="ru-RU" sz="7200" dirty="0">
              <a:ln>
                <a:solidFill>
                  <a:srgbClr val="002060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6" name="Picture 3" descr="C:\Users\1\Desktop\orig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15816" y="1916832"/>
            <a:ext cx="3605386" cy="36053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558924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«ПЕДАГОГИЧЕСКИЙ ГЛОССАРИЙ»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1520" y="260648"/>
          <a:ext cx="8640960" cy="6449568"/>
        </p:xfrm>
        <a:graphic>
          <a:graphicData uri="http://schemas.openxmlformats.org/drawingml/2006/table">
            <a:tbl>
              <a:tblPr/>
              <a:tblGrid>
                <a:gridCol w="2016224"/>
                <a:gridCol w="6624736"/>
              </a:tblGrid>
              <a:tr h="6408712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Анкетирование 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Взаимодействие 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Форма 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Воспитание родителей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Общение 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Педагогическая рефлексия 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Содержание 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Метод 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Семья 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66FF">
                            <a:tint val="66000"/>
                            <a:satMod val="160000"/>
                          </a:srgbClr>
                        </a:gs>
                        <a:gs pos="50000">
                          <a:srgbClr val="FF66FF">
                            <a:tint val="44500"/>
                            <a:satMod val="160000"/>
                          </a:srgbClr>
                        </a:gs>
                        <a:gs pos="100000">
                          <a:srgbClr val="FF66FF">
                            <a:tint val="23500"/>
                            <a:satMod val="160000"/>
                          </a:srgbClr>
                        </a:gs>
                      </a:gsLst>
                      <a:lin ang="189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способ достижения цели, определенным образом упорядоченная деятельность.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специфический для субъектов способ взаимных отно­шений, способ бытия человека во взаимосвязях с другими людьми.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внешнее выражение какого – либо содержания.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умение анализировать соб­ственную воспитательную деятельность, критически ее оценивать, находить причины своих педагогических ошибок, неэффективности используемых методов; осуществлять выбор методов воздействия на ребенка, адекватных его особенностям в конкретной ситуации.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взаимопроникновение, общение, обмен мыслями, чув­ствами, идеями.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исторически конкретная система взаимоотношений меж­ду супругами, родителями и детьми. Члены семьи связаны брачны­ми или родственными отношениями, общностью быта, взаимной моральной ответственностью.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международный термин, под которым по­нимается помощь родителям в выполнении ими функций воспитателя собственных детей, родительских функций; необходимо для оптимиза­ции процесса воспитания ребенка, для здоровья самого общества.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определяющая сторона целого, совокупность час­тей предмета.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техническое средство конкретного социально­го исследования, составление, распространение, изучение анкет.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66FF">
                            <a:tint val="66000"/>
                            <a:satMod val="160000"/>
                          </a:srgbClr>
                        </a:gs>
                        <a:gs pos="50000">
                          <a:srgbClr val="FF66FF">
                            <a:tint val="44500"/>
                            <a:satMod val="160000"/>
                          </a:srgbClr>
                        </a:gs>
                        <a:gs pos="100000">
                          <a:srgbClr val="FF66FF">
                            <a:tint val="23500"/>
                            <a:satMod val="160000"/>
                          </a:srgbClr>
                        </a:gs>
                      </a:gsLst>
                      <a:lin ang="18900000" scaled="1"/>
                      <a:tileRect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1520" y="260648"/>
          <a:ext cx="8640960" cy="6449568"/>
        </p:xfrm>
        <a:graphic>
          <a:graphicData uri="http://schemas.openxmlformats.org/drawingml/2006/table">
            <a:tbl>
              <a:tblPr/>
              <a:tblGrid>
                <a:gridCol w="2016224"/>
                <a:gridCol w="6624736"/>
              </a:tblGrid>
              <a:tr h="6408712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Анкетирование 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</a:pPr>
                      <a:r>
                        <a:rPr lang="ru-RU" sz="1600" b="1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Взаимодействие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Форма 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</a:pPr>
                      <a:r>
                        <a:rPr lang="ru-RU" sz="1600" b="1" dirty="0">
                          <a:solidFill>
                            <a:srgbClr val="6600CC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Воспитание родителей</a:t>
                      </a:r>
                      <a:endParaRPr lang="ru-RU" sz="1600" b="1" dirty="0">
                        <a:solidFill>
                          <a:srgbClr val="6600C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</a:pPr>
                      <a:r>
                        <a:rPr lang="ru-RU" sz="16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Общение </a:t>
                      </a:r>
                      <a:endParaRPr lang="ru-RU" sz="1600" b="1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</a:pPr>
                      <a:r>
                        <a:rPr lang="ru-RU" sz="1600" b="1" dirty="0">
                          <a:solidFill>
                            <a:srgbClr val="FF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Педагогическая рефлексия </a:t>
                      </a:r>
                      <a:endParaRPr lang="ru-RU" sz="1600" b="1" dirty="0">
                        <a:solidFill>
                          <a:srgbClr val="FF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</a:pPr>
                      <a:r>
                        <a:rPr lang="ru-RU" sz="1600" b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Содержание </a:t>
                      </a:r>
                      <a:endParaRPr lang="ru-RU" sz="1600" b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</a:pPr>
                      <a:r>
                        <a:rPr lang="ru-RU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Метод </a:t>
                      </a:r>
                      <a:endParaRPr lang="ru-RU" sz="16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Семья 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66FF">
                            <a:tint val="66000"/>
                            <a:satMod val="160000"/>
                          </a:srgbClr>
                        </a:gs>
                        <a:gs pos="50000">
                          <a:srgbClr val="FF66FF">
                            <a:tint val="44500"/>
                            <a:satMod val="160000"/>
                          </a:srgbClr>
                        </a:gs>
                        <a:gs pos="100000">
                          <a:srgbClr val="FF66FF">
                            <a:tint val="23500"/>
                            <a:satMod val="160000"/>
                          </a:srgbClr>
                        </a:gs>
                      </a:gsLst>
                      <a:lin ang="189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способ достижения цели, определенным образом упорядоченная деятельность.</a:t>
                      </a:r>
                      <a:endParaRPr lang="ru-RU" sz="16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специфический для субъектов способ взаимных отно­шений, способ бытия человека во взаимосвязях с другими людьми.</a:t>
                      </a:r>
                      <a:endParaRPr lang="ru-RU" sz="1600" b="1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внешнее выражение какого – либо содержания.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 dirty="0">
                          <a:solidFill>
                            <a:srgbClr val="FF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умение анализировать соб­ственную воспитательную деятельность, критически ее оценивать, находить причины своих педагогических ошибок, неэффективности используемых методов; осуществлять выбор методов воздействия на ребенка, адекватных его особенностям в конкретной ситуации.</a:t>
                      </a:r>
                      <a:endParaRPr lang="ru-RU" sz="1600" b="1" dirty="0">
                        <a:solidFill>
                          <a:srgbClr val="FF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взаимопроникновение, общение, обмен мыслями, чув­ствами, идеями.</a:t>
                      </a:r>
                      <a:endParaRPr lang="ru-RU" sz="1600" b="1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исторически конкретная система взаимоотношений меж­ду супругами, родителями и детьми. Члены семьи связаны брачны­ми или родственными отношениями, общностью быта, взаимной моральной ответственностью.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 dirty="0">
                          <a:solidFill>
                            <a:srgbClr val="6600CC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международный термин, под которым по­нимается помощь родителям в выполнении ими функций воспитателя собственных детей, родительских функций; необходимо для оптимиза­ции процесса воспитания ребенка, для здоровья самого общества.</a:t>
                      </a:r>
                      <a:endParaRPr lang="ru-RU" sz="1600" b="1" dirty="0">
                        <a:solidFill>
                          <a:srgbClr val="6600C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определяющая сторона целого, совокупность час­тей предмета.</a:t>
                      </a:r>
                      <a:endParaRPr lang="ru-RU" sz="1600" b="1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техническое средство конкретного социально­го исследования, составление, распространение, изучение анкет.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66FF">
                            <a:tint val="66000"/>
                            <a:satMod val="160000"/>
                          </a:srgbClr>
                        </a:gs>
                        <a:gs pos="50000">
                          <a:srgbClr val="FF66FF">
                            <a:tint val="44500"/>
                            <a:satMod val="160000"/>
                          </a:srgbClr>
                        </a:gs>
                        <a:gs pos="100000">
                          <a:srgbClr val="FF66FF">
                            <a:tint val="23500"/>
                            <a:satMod val="160000"/>
                          </a:srgbClr>
                        </a:gs>
                      </a:gsLst>
                      <a:lin ang="18900000" scaled="1"/>
                      <a:tileRect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332656"/>
            <a:ext cx="7560840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n>
                  <a:solidFill>
                    <a:srgbClr val="00206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РАУНД 2</a:t>
            </a:r>
            <a:endParaRPr lang="ru-RU" sz="7200" dirty="0">
              <a:ln>
                <a:solidFill>
                  <a:srgbClr val="00206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558924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«КРОССВОРД ВОСПИТАТЕЛЯ»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pic>
        <p:nvPicPr>
          <p:cNvPr id="6" name="Picture 3" descr="C:\Users\1\Desktop\f10ab810f05652366cad261a47c5e0a7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15816" y="2132856"/>
            <a:ext cx="3201913" cy="298676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0"/>
            <a:ext cx="7560840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«Кроссворд воспитателя»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268760"/>
            <a:ext cx="8568952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 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Один из приемов активизации родителей</a:t>
            </a:r>
          </a:p>
          <a:p>
            <a:pPr lvl="0"/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 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Самая интересная форма общения с родителям</a:t>
            </a:r>
          </a:p>
          <a:p>
            <a:pPr lvl="0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ПЕДАГОГИ</a:t>
            </a:r>
          </a:p>
          <a:p>
            <a:pPr lvl="0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  Что символизирует «РЕКА» между двух берегов</a:t>
            </a:r>
          </a:p>
          <a:p>
            <a:pPr marL="514350" indent="-514350">
              <a:buAutoNum type="arabicPeriod" startAt="5"/>
            </a:pP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Лист-опросник для получения каких-либо сведений.</a:t>
            </a:r>
          </a:p>
          <a:p>
            <a:pPr marL="514350" indent="-514350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6.Традиционная форма проведения родительского собрания.</a:t>
            </a:r>
          </a:p>
          <a:p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7.   Основной метод изучения семей воспитанников 8.  Нетрадиционная форма проведения родительского собрания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043608" y="908720"/>
          <a:ext cx="7416823" cy="5003705"/>
        </p:xfrm>
        <a:graphic>
          <a:graphicData uri="http://schemas.openxmlformats.org/drawingml/2006/table">
            <a:tbl>
              <a:tblPr/>
              <a:tblGrid>
                <a:gridCol w="752431"/>
                <a:gridCol w="763667"/>
                <a:gridCol w="198234"/>
                <a:gridCol w="595996"/>
                <a:gridCol w="672406"/>
                <a:gridCol w="595996"/>
                <a:gridCol w="657124"/>
                <a:gridCol w="594703"/>
                <a:gridCol w="626559"/>
                <a:gridCol w="763667"/>
                <a:gridCol w="626559"/>
                <a:gridCol w="569481"/>
              </a:tblGrid>
              <a:tr h="733065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>
                          <a:solidFill>
                            <a:srgbClr val="FF0000"/>
                          </a:solidFill>
                          <a:latin typeface="Arial Black"/>
                          <a:ea typeface="Calibri"/>
                          <a:cs typeface="Times New Roman"/>
                        </a:rPr>
                        <a:t>Р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51613"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>
                          <a:solidFill>
                            <a:srgbClr val="FF0000"/>
                          </a:solidFill>
                          <a:latin typeface="Arial Black"/>
                          <a:ea typeface="Calibri"/>
                          <a:cs typeface="Times New Roman"/>
                        </a:rPr>
                        <a:t>О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1613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>
                          <a:solidFill>
                            <a:srgbClr val="7030A0"/>
                          </a:solidFill>
                          <a:latin typeface="Arial Black"/>
                          <a:ea typeface="Calibri"/>
                          <a:cs typeface="Times New Roman"/>
                        </a:rPr>
                        <a:t>П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>
                          <a:solidFill>
                            <a:srgbClr val="7030A0"/>
                          </a:solidFill>
                          <a:latin typeface="Arial Black"/>
                          <a:ea typeface="Calibri"/>
                          <a:cs typeface="Times New Roman"/>
                        </a:rPr>
                        <a:t>Е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>
                          <a:solidFill>
                            <a:srgbClr val="FF0000"/>
                          </a:solidFill>
                          <a:latin typeface="Arial Black"/>
                          <a:ea typeface="Calibri"/>
                          <a:cs typeface="Times New Roman"/>
                        </a:rPr>
                        <a:t>Д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solidFill>
                            <a:srgbClr val="7030A0"/>
                          </a:solidFill>
                          <a:latin typeface="Arial Black"/>
                          <a:ea typeface="Calibri"/>
                          <a:cs typeface="Times New Roman"/>
                        </a:rPr>
                        <a:t>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solidFill>
                            <a:srgbClr val="7030A0"/>
                          </a:solidFill>
                          <a:latin typeface="Arial Black"/>
                          <a:ea typeface="Calibri"/>
                          <a:cs typeface="Times New Roman"/>
                        </a:rPr>
                        <a:t>Г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solidFill>
                            <a:srgbClr val="7030A0"/>
                          </a:solidFill>
                          <a:latin typeface="Arial Black"/>
                          <a:ea typeface="Calibri"/>
                          <a:cs typeface="Times New Roman"/>
                        </a:rPr>
                        <a:t>О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solidFill>
                            <a:srgbClr val="7030A0"/>
                          </a:solidFill>
                          <a:latin typeface="Arial Black"/>
                          <a:ea typeface="Calibri"/>
                          <a:cs typeface="Times New Roman"/>
                        </a:rPr>
                        <a:t>Г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solidFill>
                            <a:srgbClr val="7030A0"/>
                          </a:solidFill>
                          <a:latin typeface="Arial Black"/>
                          <a:ea typeface="Calibri"/>
                          <a:cs typeface="Times New Roman"/>
                        </a:rPr>
                        <a:t>И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2567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>
                          <a:solidFill>
                            <a:srgbClr val="FF0000"/>
                          </a:solidFill>
                          <a:latin typeface="Arial Black"/>
                          <a:ea typeface="Calibri"/>
                          <a:cs typeface="Times New Roman"/>
                        </a:rPr>
                        <a:t>И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01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>
                          <a:solidFill>
                            <a:srgbClr val="FF0000"/>
                          </a:solidFill>
                          <a:latin typeface="Arial Black"/>
                          <a:ea typeface="Calibri"/>
                          <a:cs typeface="Times New Roman"/>
                        </a:rPr>
                        <a:t>Т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0162"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>
                          <a:solidFill>
                            <a:srgbClr val="FF0000"/>
                          </a:solidFill>
                          <a:latin typeface="Arial Black"/>
                          <a:ea typeface="Calibri"/>
                          <a:cs typeface="Times New Roman"/>
                        </a:rPr>
                        <a:t>Е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5161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>
                          <a:solidFill>
                            <a:srgbClr val="FF0000"/>
                          </a:solidFill>
                          <a:latin typeface="Arial Black"/>
                          <a:ea typeface="Calibri"/>
                          <a:cs typeface="Times New Roman"/>
                        </a:rPr>
                        <a:t>Л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146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>
                          <a:solidFill>
                            <a:srgbClr val="FF0000"/>
                          </a:solidFill>
                          <a:latin typeface="Arial Black"/>
                          <a:ea typeface="Calibri"/>
                          <a:cs typeface="Times New Roman"/>
                        </a:rPr>
                        <a:t>И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771800" y="908720"/>
          <a:ext cx="2521522" cy="771144"/>
        </p:xfrm>
        <a:graphic>
          <a:graphicData uri="http://schemas.openxmlformats.org/drawingml/2006/table">
            <a:tbl>
              <a:tblPr/>
              <a:tblGrid>
                <a:gridCol w="595996"/>
                <a:gridCol w="672406"/>
                <a:gridCol w="595996"/>
                <a:gridCol w="657124"/>
              </a:tblGrid>
              <a:tr h="7330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b="1" dirty="0" smtClean="0">
                          <a:solidFill>
                            <a:srgbClr val="0000FF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И</a:t>
                      </a:r>
                      <a:endParaRPr lang="ru-RU" sz="4400" b="1" dirty="0">
                        <a:solidFill>
                          <a:srgbClr val="0000FF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b="1" dirty="0" smtClean="0">
                          <a:solidFill>
                            <a:srgbClr val="0000FF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Г</a:t>
                      </a:r>
                      <a:endParaRPr lang="ru-RU" sz="4400" b="1" dirty="0">
                        <a:solidFill>
                          <a:srgbClr val="0000FF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b="1" dirty="0">
                          <a:solidFill>
                            <a:srgbClr val="FF000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Р</a:t>
                      </a:r>
                      <a:endParaRPr lang="ru-RU" sz="44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b="1" dirty="0" smtClean="0">
                          <a:solidFill>
                            <a:srgbClr val="0000FF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А</a:t>
                      </a:r>
                      <a:endParaRPr lang="ru-RU" sz="4400" b="1" dirty="0">
                        <a:solidFill>
                          <a:srgbClr val="0000FF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347864" y="1628800"/>
          <a:ext cx="4536504" cy="701040"/>
        </p:xfrm>
        <a:graphic>
          <a:graphicData uri="http://schemas.openxmlformats.org/drawingml/2006/table">
            <a:tbl>
              <a:tblPr/>
              <a:tblGrid>
                <a:gridCol w="672330"/>
                <a:gridCol w="595929"/>
                <a:gridCol w="657050"/>
                <a:gridCol w="594636"/>
                <a:gridCol w="626489"/>
                <a:gridCol w="763581"/>
                <a:gridCol w="626489"/>
              </a:tblGrid>
              <a:tr h="6595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dirty="0" smtClean="0">
                          <a:solidFill>
                            <a:srgbClr val="0000FF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К</a:t>
                      </a:r>
                      <a:endParaRPr lang="ru-RU" sz="4000" dirty="0">
                        <a:solidFill>
                          <a:srgbClr val="0000FF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dirty="0">
                          <a:solidFill>
                            <a:srgbClr val="FF000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О</a:t>
                      </a:r>
                      <a:endParaRPr lang="ru-RU" sz="4000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dirty="0" smtClean="0">
                          <a:solidFill>
                            <a:srgbClr val="0000FF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Н</a:t>
                      </a:r>
                      <a:endParaRPr lang="ru-RU" sz="4000" dirty="0">
                        <a:solidFill>
                          <a:srgbClr val="0000FF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solidFill>
                            <a:srgbClr val="0000FF"/>
                          </a:solidFill>
                          <a:latin typeface="Arial Black" pitchFamily="34" charset="0"/>
                        </a:rPr>
                        <a:t>К</a:t>
                      </a:r>
                      <a:endParaRPr lang="ru-RU" sz="4400" dirty="0">
                        <a:solidFill>
                          <a:srgbClr val="0000FF"/>
                        </a:solidFill>
                        <a:latin typeface="Arial Black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dirty="0" smtClean="0">
                          <a:solidFill>
                            <a:srgbClr val="0000FF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У</a:t>
                      </a:r>
                      <a:endParaRPr lang="ru-RU" sz="4000" dirty="0">
                        <a:solidFill>
                          <a:srgbClr val="0000FF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dirty="0" smtClean="0">
                          <a:solidFill>
                            <a:srgbClr val="0000FF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Р</a:t>
                      </a:r>
                      <a:endParaRPr lang="ru-RU" sz="4000" dirty="0">
                        <a:solidFill>
                          <a:srgbClr val="0000FF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dirty="0" smtClean="0">
                          <a:solidFill>
                            <a:srgbClr val="0000FF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С</a:t>
                      </a:r>
                      <a:endParaRPr lang="ru-RU" sz="4000" dirty="0">
                        <a:solidFill>
                          <a:srgbClr val="0000FF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763687" y="2924944"/>
          <a:ext cx="2880321" cy="576064"/>
        </p:xfrm>
        <a:graphic>
          <a:graphicData uri="http://schemas.openxmlformats.org/drawingml/2006/table">
            <a:tbl>
              <a:tblPr/>
              <a:tblGrid>
                <a:gridCol w="778264"/>
                <a:gridCol w="202023"/>
                <a:gridCol w="607388"/>
                <a:gridCol w="685258"/>
                <a:gridCol w="607388"/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0000FF"/>
                          </a:solidFill>
                          <a:latin typeface="Arial Black" pitchFamily="34" charset="0"/>
                        </a:rPr>
                        <a:t>Д</a:t>
                      </a:r>
                      <a:endParaRPr lang="ru-RU" sz="3200" dirty="0">
                        <a:solidFill>
                          <a:srgbClr val="0000FF"/>
                        </a:solidFill>
                        <a:latin typeface="Arial Black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 smtClean="0">
                          <a:solidFill>
                            <a:srgbClr val="0000FF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Е</a:t>
                      </a:r>
                      <a:endParaRPr lang="ru-RU" sz="3200" dirty="0">
                        <a:solidFill>
                          <a:srgbClr val="0000FF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 smtClean="0">
                          <a:solidFill>
                            <a:srgbClr val="0000FF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Т</a:t>
                      </a:r>
                      <a:endParaRPr lang="ru-RU" sz="3200" dirty="0">
                        <a:solidFill>
                          <a:srgbClr val="0000FF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solidFill>
                            <a:srgbClr val="FF0000"/>
                          </a:solidFill>
                          <a:latin typeface="Arial Black"/>
                          <a:ea typeface="Calibri"/>
                          <a:cs typeface="Times New Roman"/>
                        </a:rPr>
                        <a:t>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043608" y="3429000"/>
          <a:ext cx="4235854" cy="665670"/>
        </p:xfrm>
        <a:graphic>
          <a:graphicData uri="http://schemas.openxmlformats.org/drawingml/2006/table">
            <a:tbl>
              <a:tblPr/>
              <a:tblGrid>
                <a:gridCol w="752431"/>
                <a:gridCol w="763667"/>
                <a:gridCol w="198234"/>
                <a:gridCol w="595996"/>
                <a:gridCol w="672406"/>
                <a:gridCol w="595996"/>
                <a:gridCol w="657124"/>
              </a:tblGrid>
              <a:tr h="6656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 smtClean="0">
                          <a:solidFill>
                            <a:srgbClr val="0000FF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А</a:t>
                      </a:r>
                      <a:endParaRPr lang="ru-RU" sz="3600" dirty="0">
                        <a:solidFill>
                          <a:srgbClr val="0000FF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 smtClean="0">
                          <a:solidFill>
                            <a:srgbClr val="0000FF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Н</a:t>
                      </a:r>
                      <a:endParaRPr lang="ru-RU" sz="3600" dirty="0">
                        <a:solidFill>
                          <a:srgbClr val="0000FF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 smtClean="0">
                          <a:solidFill>
                            <a:srgbClr val="0000FF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К</a:t>
                      </a:r>
                      <a:endParaRPr lang="ru-RU" sz="3600" dirty="0">
                        <a:solidFill>
                          <a:srgbClr val="0000FF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 smtClean="0">
                          <a:solidFill>
                            <a:srgbClr val="0000FF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Е</a:t>
                      </a:r>
                      <a:endParaRPr lang="ru-RU" sz="3600" dirty="0">
                        <a:solidFill>
                          <a:srgbClr val="0000FF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solidFill>
                            <a:srgbClr val="FF000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 smtClean="0">
                          <a:solidFill>
                            <a:srgbClr val="0000FF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А</a:t>
                      </a:r>
                      <a:endParaRPr lang="ru-RU" sz="3600" dirty="0">
                        <a:solidFill>
                          <a:srgbClr val="0000FF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3347864" y="4005064"/>
          <a:ext cx="3910455" cy="620648"/>
        </p:xfrm>
        <a:graphic>
          <a:graphicData uri="http://schemas.openxmlformats.org/drawingml/2006/table">
            <a:tbl>
              <a:tblPr/>
              <a:tblGrid>
                <a:gridCol w="672406"/>
                <a:gridCol w="595996"/>
                <a:gridCol w="657124"/>
                <a:gridCol w="594703"/>
                <a:gridCol w="626559"/>
                <a:gridCol w="763667"/>
              </a:tblGrid>
              <a:tr h="6206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0" dirty="0" smtClean="0">
                          <a:solidFill>
                            <a:srgbClr val="0000FF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Л</a:t>
                      </a:r>
                      <a:endParaRPr lang="ru-RU" sz="3200" b="0" dirty="0">
                        <a:solidFill>
                          <a:srgbClr val="0000FF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0" dirty="0">
                          <a:solidFill>
                            <a:srgbClr val="FF000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0" dirty="0" smtClean="0">
                          <a:solidFill>
                            <a:srgbClr val="0000FF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К</a:t>
                      </a:r>
                      <a:endParaRPr lang="ru-RU" sz="3200" b="0" dirty="0">
                        <a:solidFill>
                          <a:srgbClr val="0000FF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0" dirty="0" smtClean="0">
                          <a:solidFill>
                            <a:srgbClr val="0000FF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Ц</a:t>
                      </a:r>
                      <a:endParaRPr lang="ru-RU" sz="3200" b="0" dirty="0">
                        <a:solidFill>
                          <a:srgbClr val="0000FF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0" dirty="0" smtClean="0">
                          <a:solidFill>
                            <a:srgbClr val="0000FF"/>
                          </a:solidFill>
                          <a:latin typeface="Arial Black" pitchFamily="34" charset="0"/>
                        </a:rPr>
                        <a:t>И</a:t>
                      </a:r>
                      <a:endParaRPr lang="ru-RU" sz="3600" b="0" dirty="0">
                        <a:solidFill>
                          <a:srgbClr val="0000FF"/>
                        </a:solidFill>
                        <a:latin typeface="Arial Black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0" dirty="0" smtClean="0">
                          <a:solidFill>
                            <a:srgbClr val="0000FF"/>
                          </a:solidFill>
                          <a:latin typeface="Arial Black" pitchFamily="34" charset="0"/>
                        </a:rPr>
                        <a:t>Я</a:t>
                      </a:r>
                      <a:endParaRPr lang="ru-RU" sz="3600" b="0" dirty="0">
                        <a:solidFill>
                          <a:srgbClr val="0000FF"/>
                        </a:solidFill>
                        <a:latin typeface="Arial Black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1763688" y="4581128"/>
          <a:ext cx="6736400" cy="720080"/>
        </p:xfrm>
        <a:graphic>
          <a:graphicData uri="http://schemas.openxmlformats.org/drawingml/2006/table">
            <a:tbl>
              <a:tblPr/>
              <a:tblGrid>
                <a:gridCol w="771918"/>
                <a:gridCol w="200376"/>
                <a:gridCol w="602436"/>
                <a:gridCol w="679671"/>
                <a:gridCol w="602436"/>
                <a:gridCol w="664224"/>
                <a:gridCol w="601129"/>
                <a:gridCol w="633329"/>
                <a:gridCol w="771918"/>
                <a:gridCol w="633329"/>
                <a:gridCol w="575634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0000FF"/>
                          </a:solidFill>
                          <a:latin typeface="Arial Black" pitchFamily="34" charset="0"/>
                        </a:rPr>
                        <a:t>Н</a:t>
                      </a:r>
                      <a:endParaRPr lang="ru-RU" sz="3600" dirty="0">
                        <a:solidFill>
                          <a:srgbClr val="0000FF"/>
                        </a:solidFill>
                        <a:latin typeface="Arial Black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0000FF"/>
                          </a:solidFill>
                          <a:latin typeface="Arial Black" pitchFamily="34" charset="0"/>
                        </a:rPr>
                        <a:t>А</a:t>
                      </a:r>
                      <a:endParaRPr lang="ru-RU" sz="3600" dirty="0">
                        <a:solidFill>
                          <a:srgbClr val="0000FF"/>
                        </a:solidFill>
                        <a:latin typeface="Arial Black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 smtClean="0">
                          <a:solidFill>
                            <a:srgbClr val="0000FF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Б</a:t>
                      </a:r>
                      <a:endParaRPr lang="ru-RU" sz="3600" dirty="0">
                        <a:solidFill>
                          <a:srgbClr val="0000FF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solidFill>
                            <a:srgbClr val="FF000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 smtClean="0">
                          <a:solidFill>
                            <a:srgbClr val="0000FF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Ю</a:t>
                      </a:r>
                      <a:endParaRPr lang="ru-RU" sz="3200" dirty="0">
                        <a:solidFill>
                          <a:srgbClr val="0000FF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 smtClean="0">
                          <a:solidFill>
                            <a:srgbClr val="0000FF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Д</a:t>
                      </a:r>
                      <a:endParaRPr lang="ru-RU" sz="3200" dirty="0">
                        <a:solidFill>
                          <a:srgbClr val="0000FF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0000FF"/>
                          </a:solidFill>
                          <a:latin typeface="Arial Black" pitchFamily="34" charset="0"/>
                        </a:rPr>
                        <a:t>Е</a:t>
                      </a:r>
                      <a:endParaRPr lang="ru-RU" sz="3600" dirty="0">
                        <a:solidFill>
                          <a:srgbClr val="0000FF"/>
                        </a:solidFill>
                        <a:latin typeface="Arial Black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0000FF"/>
                          </a:solidFill>
                          <a:latin typeface="Arial Black" pitchFamily="34" charset="0"/>
                        </a:rPr>
                        <a:t>Н</a:t>
                      </a:r>
                      <a:endParaRPr lang="ru-RU" sz="3600" dirty="0">
                        <a:solidFill>
                          <a:srgbClr val="0000FF"/>
                        </a:solidFill>
                        <a:latin typeface="Arial Black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 smtClean="0">
                          <a:solidFill>
                            <a:srgbClr val="0000FF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И</a:t>
                      </a:r>
                      <a:endParaRPr lang="ru-RU" sz="3600" dirty="0">
                        <a:solidFill>
                          <a:srgbClr val="0000FF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0000FF"/>
                          </a:solidFill>
                          <a:latin typeface="Arial Black" pitchFamily="34" charset="0"/>
                        </a:rPr>
                        <a:t>Е</a:t>
                      </a:r>
                      <a:endParaRPr lang="ru-RU" sz="3600" dirty="0">
                        <a:solidFill>
                          <a:srgbClr val="0000FF"/>
                        </a:solidFill>
                        <a:latin typeface="Arial Black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1043608" y="5229200"/>
          <a:ext cx="4830557" cy="720080"/>
        </p:xfrm>
        <a:graphic>
          <a:graphicData uri="http://schemas.openxmlformats.org/drawingml/2006/table">
            <a:tbl>
              <a:tblPr/>
              <a:tblGrid>
                <a:gridCol w="752431"/>
                <a:gridCol w="763667"/>
                <a:gridCol w="198234"/>
                <a:gridCol w="595996"/>
                <a:gridCol w="672406"/>
                <a:gridCol w="595996"/>
                <a:gridCol w="657124"/>
                <a:gridCol w="594703"/>
              </a:tblGrid>
              <a:tr h="720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 smtClean="0">
                          <a:solidFill>
                            <a:srgbClr val="0000FF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А</a:t>
                      </a:r>
                      <a:endParaRPr lang="ru-RU" sz="3600" dirty="0">
                        <a:solidFill>
                          <a:srgbClr val="0000FF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0000FF"/>
                          </a:solidFill>
                          <a:latin typeface="Arial Black" pitchFamily="34" charset="0"/>
                        </a:rPr>
                        <a:t>У</a:t>
                      </a:r>
                      <a:endParaRPr lang="ru-RU" sz="3600" dirty="0">
                        <a:solidFill>
                          <a:srgbClr val="0000FF"/>
                        </a:solidFill>
                        <a:latin typeface="Arial Black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0000FF"/>
                          </a:solidFill>
                          <a:latin typeface="Arial Black" pitchFamily="34" charset="0"/>
                        </a:rPr>
                        <a:t>К</a:t>
                      </a:r>
                      <a:endParaRPr lang="ru-RU" sz="3600" dirty="0">
                        <a:solidFill>
                          <a:srgbClr val="0000FF"/>
                        </a:solidFill>
                        <a:latin typeface="Arial Black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 smtClean="0">
                          <a:solidFill>
                            <a:srgbClr val="0000FF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Ц</a:t>
                      </a:r>
                      <a:endParaRPr lang="ru-RU" sz="3600" dirty="0">
                        <a:solidFill>
                          <a:srgbClr val="0000FF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solidFill>
                            <a:srgbClr val="FF000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 smtClean="0">
                          <a:solidFill>
                            <a:srgbClr val="0000FF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О</a:t>
                      </a:r>
                      <a:endParaRPr lang="ru-RU" sz="3600" dirty="0">
                        <a:solidFill>
                          <a:srgbClr val="0000FF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 smtClean="0">
                          <a:solidFill>
                            <a:srgbClr val="0000FF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Н</a:t>
                      </a:r>
                      <a:endParaRPr lang="ru-RU" sz="3600" dirty="0">
                        <a:solidFill>
                          <a:srgbClr val="0000FF"/>
                        </a:solidFill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359994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7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770" decel="100000"/>
                                        <p:tgtEl>
                                          <p:spTgt spid="1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7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770" decel="100000"/>
                                        <p:tgtEl>
                                          <p:spTgt spid="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6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8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725</TotalTime>
  <Words>574</Words>
  <Application>Microsoft Office PowerPoint</Application>
  <PresentationFormat>Экран (4:3)</PresentationFormat>
  <Paragraphs>160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СПАСИБО ЗА ИГРУ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 Викторовна</dc:creator>
  <cp:lastModifiedBy>1</cp:lastModifiedBy>
  <cp:revision>38</cp:revision>
  <dcterms:created xsi:type="dcterms:W3CDTF">2013-02-07T02:39:48Z</dcterms:created>
  <dcterms:modified xsi:type="dcterms:W3CDTF">2019-11-27T15:30:29Z</dcterms:modified>
</cp:coreProperties>
</file>