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E"/>
    <a:srgbClr val="0077D0"/>
    <a:srgbClr val="CCECFF"/>
    <a:srgbClr val="2C8CCE"/>
    <a:srgbClr val="6EB2E0"/>
    <a:srgbClr val="97C8E9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8.1169852743616988E-2"/>
          <c:y val="5.6725001647189272E-2"/>
          <c:w val="0.65338506363198801"/>
          <c:h val="0.6675418102798885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cat>
            <c:strRef>
              <c:f>Лист1!$A$2:$A$7</c:f>
              <c:strCache>
                <c:ptCount val="6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71.2</c:v>
                </c:pt>
                <c:pt idx="1">
                  <c:v>72</c:v>
                </c:pt>
                <c:pt idx="2">
                  <c:v>72.400000000000006</c:v>
                </c:pt>
                <c:pt idx="3">
                  <c:v>72.599999999999994</c:v>
                </c:pt>
                <c:pt idx="4">
                  <c:v>73</c:v>
                </c:pt>
                <c:pt idx="5">
                  <c:v>73.2</c:v>
                </c:pt>
              </c:numCache>
            </c:numRef>
          </c:val>
        </c:ser>
        <c:gapDepth val="117"/>
        <c:shape val="cylinder"/>
        <c:axId val="59738752"/>
        <c:axId val="66208512"/>
        <c:axId val="0"/>
      </c:bar3DChart>
      <c:catAx>
        <c:axId val="59738752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66208512"/>
        <c:crosses val="autoZero"/>
        <c:auto val="1"/>
        <c:lblAlgn val="ctr"/>
        <c:lblOffset val="100"/>
      </c:catAx>
      <c:valAx>
        <c:axId val="662085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5973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25796171024807"/>
          <c:y val="0.47642756752741594"/>
          <c:w val="0.12464665111966416"/>
          <c:h val="7.9123418331097234E-2"/>
        </c:manualLayout>
      </c:layout>
      <c:txPr>
        <a:bodyPr/>
        <a:lstStyle/>
        <a:p>
          <a:pPr>
            <a:defRPr sz="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7CE91-B4B9-44F2-952F-DACC6C061E96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2B136-661D-4969-8ED2-B85D9F799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E7BAA-C2FD-46FF-9937-AC927B1A9B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E92CBE0-8866-4BFE-A27A-A845E1AFA89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3DC0C1-C1D6-4290-9373-5E1554A9D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296842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err="1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Валишина</a:t>
            </a:r>
            <a:r>
              <a:rPr lang="ru-RU" sz="1400" b="1" i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Разалия</a:t>
            </a:r>
            <a:r>
              <a:rPr lang="ru-RU" sz="1400" b="1" i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err="1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Габтелазатовна</a:t>
            </a:r>
            <a:r>
              <a:rPr lang="ru-RU" sz="1400" b="1" i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преподаватель ГАПОУ ТО</a:t>
            </a:r>
            <a:b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«Тюменский колледж водного транспорта»,</a:t>
            </a:r>
            <a:b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председатель цикловой комиссии гуманитарного и естественнонаучного цикла</a:t>
            </a:r>
            <a:b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5"/>
            <a:ext cx="8229600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>
                <a:solidFill>
                  <a:srgbClr val="00518E"/>
                </a:solidFill>
              </a:rPr>
              <a:t>       </a:t>
            </a:r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высшее, педагогическое</a:t>
            </a:r>
            <a: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Место работы: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ГАПОУ ТО «Тюменский колледж водного транспорта»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Должность: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преподаватель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Педагогический стаж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 35 года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Стаж работы в данном  учреждении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3,5 года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Первая квалификационная категория,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R_valishina@mail.ru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785794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rgbClr val="C00000"/>
                </a:solidFill>
              </a:rPr>
              <a:t>«</a:t>
            </a:r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Учитель, будь солнцем, излучающим человеческое тепло,</a:t>
            </a:r>
          </a:p>
          <a:p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будь благодатной почвой для развития человеческих чувств и сей знания не только в памяти</a:t>
            </a:r>
          </a:p>
          <a:p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сознании твоих учеников, но и в первую очередь, в их душах и сердцах… 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Ш.А. </a:t>
            </a:r>
            <a:r>
              <a:rPr lang="ru-RU" sz="12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endParaRPr lang="ru-RU" sz="12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00438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Тема самообразования: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на уроках математики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квалификации: </a:t>
            </a:r>
          </a:p>
          <a:p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ГАОУ ТО ДПО «ТОГИРРО», тема «Подготовка кадров по наиболее перспективным и востребованным профессиям и специальностям в соответствии с современными стандартами и передовыми технологиями (ТОП – 50)»  (преподаватель математики, физики)</a:t>
            </a:r>
          </a:p>
          <a:p>
            <a:r>
              <a:rPr lang="ru-RU" sz="1400" b="1" dirty="0" smtClean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ГАОУ ТО ДПО «ТОГИРРО, тема «Реализация ФГОС третьего поколения: современные образовательные технологии и методы обучения дисциплине математика в образовательных организациях СПО»</a:t>
            </a:r>
            <a:endParaRPr lang="ru-RU" sz="1400" dirty="0" smtClean="0">
              <a:solidFill>
                <a:srgbClr val="0051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pp.userapi.com/c846417/v846417747/146753/0cnxGAyORzk.jpg"/>
          <p:cNvPicPr>
            <a:picLocks noChangeAspect="1" noChangeArrowheads="1"/>
          </p:cNvPicPr>
          <p:nvPr/>
        </p:nvPicPr>
        <p:blipFill>
          <a:blip r:embed="rId2"/>
          <a:srcRect l="30161" t="4545" r="51089" b="57693"/>
          <a:stretch>
            <a:fillRect/>
          </a:stretch>
        </p:blipFill>
        <p:spPr bwMode="auto">
          <a:xfrm>
            <a:off x="357158" y="214290"/>
            <a:ext cx="785818" cy="1186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 преподаваемых дисциплин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784977" cy="3488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513"/>
                <a:gridCol w="1642052"/>
                <a:gridCol w="1115788"/>
                <a:gridCol w="1368152"/>
                <a:gridCol w="1080120"/>
                <a:gridCol w="1368152"/>
                <a:gridCol w="1080120"/>
                <a:gridCol w="720080"/>
              </a:tblGrid>
              <a:tr h="1785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п\п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Перечень дисциплин (МДК) в соответствии с тарификацией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Наличие рабочей  программы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Наличие календарно-тематического планирования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Наличие поурочных планов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Наличие методических пособий, указаний, рекомендаций для обучающихся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Наличие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комплекта оценочных средств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Другое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8CCE">
                        <a:alpha val="18824"/>
                      </a:srgbClr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ОУД.03 Математика: алгебра, начала математического анализа, геометрия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518E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solidFill>
                          <a:srgbClr val="00518E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</a:tr>
              <a:tr h="631410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ЕН.01 Математика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518E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solidFill>
                          <a:srgbClr val="00518E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1882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5000636"/>
            <a:ext cx="5175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Комплект электронных презентаций к занятиям по математике</a:t>
            </a:r>
          </a:p>
          <a:p>
            <a:pPr lvl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Комплект электронных таблиц по математике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Результативность качества освоения преподаваемых дисциплин (МДК)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712973" cy="230425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91236"/>
                <a:gridCol w="1343074"/>
                <a:gridCol w="492595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  <a:gridCol w="491236"/>
              </a:tblGrid>
              <a:tr h="4233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п\п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Перечень дисциплин (МДК) в соответствии с тарификацией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Февраль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Июнь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972483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ОУД.03 Математика: алгебра, начала математического анализа, геометрия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95.0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73,0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73,2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3376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ЕН.01 Математика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73,1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96,4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73,2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74,0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74,1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73,0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571604" y="3500438"/>
          <a:ext cx="4786346" cy="2382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3357562"/>
            <a:ext cx="14991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ОУД.03 Математика: </a:t>
            </a:r>
            <a:endParaRPr lang="ru-RU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800" dirty="0">
                <a:latin typeface="Arial" pitchFamily="34" charset="0"/>
                <a:cs typeface="Arial" pitchFamily="34" charset="0"/>
              </a:rPr>
              <a:t/>
            </a:r>
            <a:br>
              <a:rPr lang="ru-RU" sz="800" dirty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451641"/>
              </p:ext>
            </p:extLst>
          </p:nvPr>
        </p:nvGraphicFramePr>
        <p:xfrm>
          <a:off x="321439" y="586698"/>
          <a:ext cx="8501122" cy="1860514"/>
        </p:xfrm>
        <a:graphic>
          <a:graphicData uri="http://schemas.openxmlformats.org/drawingml/2006/table">
            <a:tbl>
              <a:tblPr/>
              <a:tblGrid>
                <a:gridCol w="814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675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54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54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704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58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74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9748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97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Перечень преподаваемых дисциплин (МДК)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Июнь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86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ОУД.03 Математика: алгебра, начала математического анализа, геометрия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1,4,6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2,3,5,8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8, 9,10,3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90 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6,3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168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86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ЕН.01 Математика</a:t>
                      </a:r>
                      <a:endParaRPr lang="ru-RU" sz="11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1,4,6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2,3,5,8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8, 9,10,3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Курс завершен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108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244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610" marR="636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5255751-8199-439D-9D7A-E862C060904B}"/>
              </a:ext>
            </a:extLst>
          </p:cNvPr>
          <p:cNvSpPr/>
          <p:nvPr/>
        </p:nvSpPr>
        <p:spPr>
          <a:xfrm>
            <a:off x="35496" y="0"/>
            <a:ext cx="9108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518E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«Организация внеучебной деятельности по преподаваемым дисциплинам (МДК)»</a:t>
            </a:r>
            <a:endParaRPr lang="ru-RU" sz="1200" dirty="0">
              <a:solidFill>
                <a:srgbClr val="00518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9A7287-1244-451A-B1A6-955AF3DC29BB}"/>
              </a:ext>
            </a:extLst>
          </p:cNvPr>
          <p:cNvSpPr txBox="1"/>
          <p:nvPr/>
        </p:nvSpPr>
        <p:spPr>
          <a:xfrm>
            <a:off x="1071538" y="2928934"/>
            <a:ext cx="66247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buFontTx/>
              <a:buAutoNum type="arabicPeriod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Сообщение  на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тему «Тригонометрия в жизни»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Учебный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зготовление моделей пространственных фигур»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Решение задач повышенный трудности.</a:t>
            </a:r>
          </a:p>
          <a:p>
            <a:pPr marL="228600" lvl="0" indent="-228600">
              <a:buFontTx/>
              <a:buAutoNum type="arabicPeriod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Разработка презентации по заданной теме (с учётом будущей профессиональной деятельности).</a:t>
            </a:r>
          </a:p>
          <a:p>
            <a:pPr marL="228600" lvl="0" indent="-228600"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Построение единичной окружности тригонометрия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олимпиаде по предмету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вопросов к 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математической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викторине</a:t>
            </a:r>
          </a:p>
          <a:p>
            <a:pPr marL="228600" lvl="0" indent="-228600">
              <a:buFontTx/>
              <a:buAutoNum type="arabicPeriod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в мероприятиях по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предмету</a:t>
            </a:r>
          </a:p>
          <a:p>
            <a:pPr marL="228600" lvl="0" indent="-228600"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Интеллектуальный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Выпуск стен газет к неделе математики.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2CE61A2-A6E7-4105-B7C8-657EFF130BB4}"/>
              </a:ext>
            </a:extLst>
          </p:cNvPr>
          <p:cNvSpPr/>
          <p:nvPr/>
        </p:nvSpPr>
        <p:spPr>
          <a:xfrm>
            <a:off x="285720" y="2643182"/>
            <a:ext cx="85011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№/ № – номер вида внеучебной деятельности в списке/ количество учебных групп, выполнявших работу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pPr lvl="0"/>
            <a:r>
              <a:rPr lang="ru-RU" sz="1600" b="1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результатов профессиональной деятельности</a:t>
            </a:r>
            <a:r>
              <a:rPr lang="ru-RU" sz="1200" b="1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0051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143668"/>
          </a:xfrm>
        </p:spPr>
        <p:txBody>
          <a:bodyPr/>
          <a:lstStyle/>
          <a:p>
            <a:pPr marL="0" lvl="0" indent="0"/>
            <a:r>
              <a:rPr lang="ru-RU" sz="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участия педагогического работника в работе методических комиссий: </a:t>
            </a:r>
          </a:p>
          <a:p>
            <a:pPr marL="0" lvl="0" indent="0"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Организация работы цикловой комиссии гуманитарного и естественнонаучного цикла.</a:t>
            </a:r>
          </a:p>
          <a:p>
            <a:pPr marL="0" lvl="0" indent="0"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Участие в семинаре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Профилизация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содержания профессионального образования» ГАОУ ТО ДПО «ТОГИРРО»</a:t>
            </a:r>
          </a:p>
          <a:p>
            <a:pPr marL="0" lvl="0" indent="0"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Работа в составе рабочей группы по рассмотрению требований к структуре образовательной программы  в рамках прохождения курсовой подготовки по программе  «Подготовка кадров по наиболее перспективным и востребованным профессиям и специальностям в соответствии с современными стандартами и передовыми технологиями (ТОП – 50)</a:t>
            </a:r>
            <a:endParaRPr lang="ru-RU" sz="1100" dirty="0" smtClean="0">
              <a:solidFill>
                <a:srgbClr val="C00000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altLang="ja-JP" sz="1100" dirty="0" smtClean="0">
                <a:solidFill>
                  <a:srgbClr val="C00000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Представление методических рекомендаций по выполнению практических работ по дисциплине ОУД.03 Математика (специальности/профессии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26.02.02 Судостроение, 26.02.03 Судовождение,  26.02.05 Эксплуатация судовых энергетических установок, 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43.01.04</a:t>
            </a:r>
            <a:r>
              <a:rPr lang="en-US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Повар судовой)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Представление контрольно-оценочных средств по учебным дисциплинам: ОУД.03 Математика (специальности: 26.02.02 Судостроение, 26.02.03 Судовождение, 26.02.05 Эксплуатация судовых энергетических установок,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43.01.04</a:t>
            </a:r>
            <a:r>
              <a:rPr lang="en-US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Повар судовой)</a:t>
            </a:r>
          </a:p>
          <a:p>
            <a:pPr marL="0" indent="0"/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solidFill>
                  <a:srgbClr val="C00000"/>
                </a:solidFill>
              </a:rPr>
              <a:t> </a:t>
            </a:r>
            <a:r>
              <a:rPr lang="ru-RU" sz="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Обобщение и распространение опыта в рамках профессионального сообщества: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Открытый интегрированный урок по теме: «Расчет параметров конденсаторов»  (интегрируемые дисциплины: электротехника, физика, математика) группа ССТ 15-1 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Участие в Единых методических днях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Семинар-практикум «Активные методы и приемы обучения»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Проведение практикума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Игрофикация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Выпуск брошюры «Дидактические игры»</a:t>
            </a:r>
          </a:p>
          <a:p>
            <a:pPr>
              <a:buNone/>
            </a:pP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Публикация в «Интернет-издание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Профтехобразование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 Тема: Формирование интереса к изучению математики 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Подтверждающие документы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://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проф-обр.РФ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blog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/2018-03-02-1182 </a:t>
            </a:r>
          </a:p>
          <a:p>
            <a:pPr marL="0" indent="0">
              <a:buNone/>
            </a:pPr>
            <a:r>
              <a:rPr lang="ru-RU" sz="1100" dirty="0" smtClean="0">
                <a:solidFill>
                  <a:srgbClr val="C00000"/>
                </a:solidFill>
              </a:rPr>
              <a:t>4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Авторские методические пособия - Методические указания по выполнению практических работ  для студентов СПО  по направлению 26.00.00 Техника и технология кораблестроения и водного транспорта (базовая подготовка) очной формы обучения </a:t>
            </a:r>
          </a:p>
          <a:p>
            <a:pPr marL="0" indent="180975" algn="just" eaLnBrk="0" hangingPunct="0">
              <a:spcBef>
                <a:spcPct val="0"/>
              </a:spcBef>
            </a:pPr>
            <a:r>
              <a:rPr lang="ru-RU" altLang="ja-JP" sz="11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Перспективы моей профессиональной деятельности:</a:t>
            </a:r>
            <a:endParaRPr lang="ru-RU" altLang="ja-JP" sz="1100" b="1" dirty="0" smtClean="0">
              <a:solidFill>
                <a:srgbClr val="C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ru-RU" altLang="ja-JP" sz="11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altLang="ja-JP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Продолжить работу, направленную на сохранение динамики достижения обучающимися предметных результатов: на увеличение доли обучающихся, освоивших учебный предмет на высоком уровне. </a:t>
            </a:r>
            <a:endParaRPr lang="ru-RU" altLang="ja-JP" sz="1100" dirty="0" smtClean="0">
              <a:latin typeface="Arial" pitchFamily="34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ru-RU" altLang="ja-JP" sz="11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– С</a:t>
            </a:r>
            <a:r>
              <a:rPr lang="ru-RU" altLang="ja-JP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овершенствовать работу по достижению обучающимися личностных образовательных результатов увеличить долю обучающихся,</a:t>
            </a:r>
            <a:r>
              <a:rPr lang="ru-RU" altLang="ja-JP" sz="11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ja-JP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обладающих образовательной самостоятельностью, умеющих выстраивать свою индивидуальную образовательную траекторию,  умеющих принимать для себя решения о готовности действовать в определенных нестандартных ситуациях.</a:t>
            </a:r>
            <a:endParaRPr lang="ru-RU" altLang="ja-JP" sz="1100" dirty="0" smtClean="0">
              <a:latin typeface="Arial" pitchFamily="34" charset="0"/>
            </a:endParaRPr>
          </a:p>
          <a:p>
            <a:pPr>
              <a:buNone/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sz="11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Достижения обучающихся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500067"/>
          </a:xfrm>
        </p:spPr>
        <p:txBody>
          <a:bodyPr/>
          <a:lstStyle/>
          <a:p>
            <a:r>
              <a:rPr lang="ru-RU" sz="1200" dirty="0" smtClean="0">
                <a:solidFill>
                  <a:srgbClr val="00518E"/>
                </a:solidFill>
              </a:rPr>
              <a:t>Межрегиональная дистанционная олимпиада</a:t>
            </a:r>
          </a:p>
          <a:p>
            <a:r>
              <a:rPr lang="ru-RU" sz="1200" dirty="0" smtClean="0">
                <a:solidFill>
                  <a:srgbClr val="00518E"/>
                </a:solidFill>
              </a:rPr>
              <a:t>по дисциплинам общеобразовательного цикла</a:t>
            </a:r>
            <a:endParaRPr lang="ru-RU" sz="1200" dirty="0">
              <a:solidFill>
                <a:srgbClr val="00518E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285720" y="1285860"/>
          <a:ext cx="4071965" cy="3857655"/>
        </p:xfrm>
        <a:graphic>
          <a:graphicData uri="http://schemas.openxmlformats.org/drawingml/2006/table">
            <a:tbl>
              <a:tblPr/>
              <a:tblGrid>
                <a:gridCol w="1641946"/>
                <a:gridCol w="921883"/>
                <a:gridCol w="1508136"/>
              </a:tblGrid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Еремеев Максим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 17-1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Храмцов Андрей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Екимов Олег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Плясунов Сергей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Бабанов Данил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Гаврилов Данил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Филинский Виктор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Городищев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Вадим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Шавров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Артем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2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Нагорный Артем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2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Бессонов Евгений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СМ16-1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Андрющенко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Денис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СМ16-1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Икон Артём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ССМС16-1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Пелымских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Александр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ССМС16-1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Кузаков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Владислав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ССМС16-1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Диплом 1 степени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28670"/>
            <a:ext cx="4141817" cy="357189"/>
          </a:xfrm>
        </p:spPr>
        <p:txBody>
          <a:bodyPr/>
          <a:lstStyle/>
          <a:p>
            <a:endParaRPr lang="en-US" sz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1400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400" dirty="0" smtClean="0">
                <a:solidFill>
                  <a:srgbClr val="0051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Международная олимпиада по основам наук</a:t>
            </a:r>
            <a:endParaRPr lang="ru-RU" sz="1400" dirty="0">
              <a:solidFill>
                <a:srgbClr val="00518E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643438" y="1357298"/>
          <a:ext cx="4071966" cy="874962"/>
        </p:xfrm>
        <a:graphic>
          <a:graphicData uri="http://schemas.openxmlformats.org/drawingml/2006/table">
            <a:tbl>
              <a:tblPr/>
              <a:tblGrid>
                <a:gridCol w="1637441"/>
                <a:gridCol w="1118952"/>
                <a:gridCol w="1315573"/>
              </a:tblGrid>
              <a:tr h="291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Попов Виктор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 17-1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1 степени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Еремеев Максим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СВ 17-1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2 степени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Кох Георгий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СЭМ 18-1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Диплом 1 степени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9043" marR="290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43438" y="2643182"/>
            <a:ext cx="4143404" cy="23083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518E"/>
                </a:solidFill>
                <a:latin typeface="Times New Roman" pitchFamily="18" charset="0"/>
                <a:cs typeface="Times New Roman" pitchFamily="18" charset="0"/>
              </a:rPr>
              <a:t>Олимпиада по математике в рамках предметной недели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Участники: 18 студентов из групп СМ 17-1,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СВ 17-1, ССТ 17-1, ПС 17-1.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Результат: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 место – Бабанов Данил;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2 место – Саидов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Довуд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 место - 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Шавров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Артем, Храмцов Андрей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Интеллектуальный 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Участники: студенты групп СМ 17-1,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СВ 17-1, ССТ 17-1, ПС 17-1.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(90 студентов)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164</TotalTime>
  <Words>815</Words>
  <Application>Microsoft Office PowerPoint</Application>
  <PresentationFormat>Экран (4:3)</PresentationFormat>
  <Paragraphs>253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 Валишина Разалия Габтелазатовна, преподаватель ГАПОУ ТО «Тюменский колледж водного транспорта», председатель цикловой комиссии гуманитарного и естественнонаучного цикла  </vt:lpstr>
      <vt:lpstr>Методическое обеспечение преподаваемых дисциплин</vt:lpstr>
      <vt:lpstr>Результативность качества освоения преподаваемых дисциплин (МДК)</vt:lpstr>
      <vt:lpstr> </vt:lpstr>
      <vt:lpstr>Самооценка результатов профессиональной деятельности </vt:lpstr>
      <vt:lpstr>Достижения обучающихся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Валишина Разалия Габтелазатовна, преподаватель ГАПОУ ТО «Тюменский колледж водного транспорта», председатель цикловой комиссии гуманитарного и естественнонаучного цикла</dc:title>
  <dc:creator>Пользователь Windows</dc:creator>
  <cp:lastModifiedBy>Пользователь Windows</cp:lastModifiedBy>
  <cp:revision>2</cp:revision>
  <dcterms:created xsi:type="dcterms:W3CDTF">2018-12-12T07:13:28Z</dcterms:created>
  <dcterms:modified xsi:type="dcterms:W3CDTF">2018-12-12T10:12:00Z</dcterms:modified>
</cp:coreProperties>
</file>