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0" r:id="rId1"/>
  </p:sldMasterIdLst>
  <p:notesMasterIdLst>
    <p:notesMasterId r:id="rId22"/>
  </p:notesMasterIdLst>
  <p:sldIdLst>
    <p:sldId id="256" r:id="rId2"/>
    <p:sldId id="331" r:id="rId3"/>
    <p:sldId id="258" r:id="rId4"/>
    <p:sldId id="259" r:id="rId5"/>
    <p:sldId id="329" r:id="rId6"/>
    <p:sldId id="262" r:id="rId7"/>
    <p:sldId id="330" r:id="rId8"/>
    <p:sldId id="263" r:id="rId9"/>
    <p:sldId id="323" r:id="rId10"/>
    <p:sldId id="332" r:id="rId11"/>
    <p:sldId id="334" r:id="rId12"/>
    <p:sldId id="335" r:id="rId13"/>
    <p:sldId id="336" r:id="rId14"/>
    <p:sldId id="340" r:id="rId15"/>
    <p:sldId id="341" r:id="rId16"/>
    <p:sldId id="337" r:id="rId17"/>
    <p:sldId id="342" r:id="rId18"/>
    <p:sldId id="343" r:id="rId19"/>
    <p:sldId id="339" r:id="rId20"/>
    <p:sldId id="326" r:id="rId21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06BA"/>
    <a:srgbClr val="EE2516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624" autoAdjust="0"/>
  </p:normalViewPr>
  <p:slideViewPr>
    <p:cSldViewPr snapToGrid="0">
      <p:cViewPr>
        <p:scale>
          <a:sx n="72" d="100"/>
          <a:sy n="72" d="100"/>
        </p:scale>
        <p:origin x="-451" y="19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5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B565BC-AF7F-4564-BEB2-AC50E43FE332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2B9268-8A10-4E96-BD4E-BC65C897B4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326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97F24D-634A-46B0-BC2A-988D1CB3DDA8}" type="datetime1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74F51B-DEA7-44AB-A9BC-272A6FA09C5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28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A900B63-2590-4300-94BD-3D1DC683D4A3}" type="datetime1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AE6E72-61F3-4BFC-9947-41EA56C125F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10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0" y="274641"/>
            <a:ext cx="36576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41"/>
            <a:ext cx="10769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EAF318-D1E0-4CEA-A8D0-D3C6B6725D75}" type="datetime1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19A04D-481D-481D-B117-3879DBA94B3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950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CBF65C-1ADA-48E4-8F19-B25CA106604B}" type="datetime1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AD0A19-1C5F-4E1C-96E5-DE5E5100D7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685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1FA4E3-DF52-4B52-BFEC-BD85DF9F6754}" type="datetime1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8B9133-2724-4D30-BD55-6003FCE1190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635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128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2296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298491-074B-4EF1-871F-AACF5F426041}" type="datetime1">
              <a:rPr lang="ru-RU" smtClean="0"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044FE3-9C27-406E-BB0B-BD2B2B934D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49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A78B0C2-8F05-497F-AD68-5F010C1C4CBC}" type="datetime1">
              <a:rPr lang="ru-RU" smtClean="0"/>
              <a:t>27.11.2019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9F6548-D634-4EAC-8310-B0168560951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891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5F8FD6-5C1A-40C8-A1C0-6602D4E9A19C}" type="datetime1">
              <a:rPr lang="ru-RU" smtClean="0"/>
              <a:t>27.11.2019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F8B550-3617-4115-B01D-199401C30EE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562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373EF9-0EFB-48F8-A357-A802C68777EB}" type="datetime1">
              <a:rPr lang="ru-RU" smtClean="0"/>
              <a:t>27.11.2019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5586AF-DD8F-4E08-B36D-76909B4ACB9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993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9D5862-84A0-45C0-8D4E-B668C392F0BC}" type="datetime1">
              <a:rPr lang="ru-RU" smtClean="0"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7FEDD8-656A-46FF-8FF5-14822253850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0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D821FC-43B8-4BAF-8393-BD6CFC864BCC}" type="datetime1">
              <a:rPr lang="ru-RU" smtClean="0"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A0CBB7-7752-4750-B967-526649C0D1F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230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8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5B49E64-544B-4C0E-B9ED-C32ABBE2A589}" type="datetime1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4559765-D1ED-499E-92B6-1D49FCA159A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140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1" r:id="rId1"/>
    <p:sldLayoutId id="2147484112" r:id="rId2"/>
    <p:sldLayoutId id="2147484113" r:id="rId3"/>
    <p:sldLayoutId id="2147484114" r:id="rId4"/>
    <p:sldLayoutId id="2147484115" r:id="rId5"/>
    <p:sldLayoutId id="2147484116" r:id="rId6"/>
    <p:sldLayoutId id="2147484117" r:id="rId7"/>
    <p:sldLayoutId id="2147484118" r:id="rId8"/>
    <p:sldLayoutId id="2147484119" r:id="rId9"/>
    <p:sldLayoutId id="2147484120" r:id="rId10"/>
    <p:sldLayoutId id="214748412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ctrTitle"/>
          </p:nvPr>
        </p:nvSpPr>
        <p:spPr>
          <a:xfrm>
            <a:off x="914400" y="648586"/>
            <a:ext cx="10363200" cy="2951874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800" b="1" i="1" dirty="0" smtClean="0">
                <a:ln>
                  <a:noFill/>
                </a:ln>
                <a:solidFill>
                  <a:srgbClr val="FF0000"/>
                </a:solidFill>
                <a:latin typeface="Garamond" panose="02020404030301010803" pitchFamily="18" charset="0"/>
              </a:rPr>
              <a:t>Дидактические пособия (игры и игрушки) для сенсомоторного развития детей раннего возраста и младшего своими руками</a:t>
            </a:r>
            <a:endParaRPr lang="ru-RU" sz="3800" i="1" dirty="0" smtClean="0">
              <a:ln>
                <a:noFill/>
              </a:ln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sp>
        <p:nvSpPr>
          <p:cNvPr id="1945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5396" y="3540642"/>
            <a:ext cx="10164725" cy="2349795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2600" b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		</a:t>
            </a:r>
          </a:p>
          <a:p>
            <a:pPr algn="r" eaLnBrk="1" hangingPunct="1">
              <a:lnSpc>
                <a:spcPct val="80000"/>
              </a:lnSpc>
            </a:pPr>
            <a:r>
              <a:rPr lang="ru-RU" sz="2400" b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Презентация педагогического опыта коллегам</a:t>
            </a:r>
          </a:p>
          <a:p>
            <a:pPr algn="r">
              <a:lnSpc>
                <a:spcPct val="80000"/>
              </a:lnSpc>
            </a:pPr>
            <a:r>
              <a:rPr lang="ru-RU" sz="2200" dirty="0">
                <a:solidFill>
                  <a:schemeClr val="tx1"/>
                </a:solidFill>
                <a:latin typeface="Garamond" panose="02020404030301010803" pitchFamily="18" charset="0"/>
              </a:rPr>
              <a:t>Подготовила: воспитатель Якушева О.В.</a:t>
            </a:r>
          </a:p>
          <a:p>
            <a:pPr algn="r" eaLnBrk="1" hangingPunct="1">
              <a:lnSpc>
                <a:spcPct val="80000"/>
              </a:lnSpc>
            </a:pPr>
            <a:r>
              <a:rPr lang="ru-RU" sz="22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Возрастная группа: группа раннего возраста</a:t>
            </a:r>
          </a:p>
          <a:p>
            <a:pPr algn="r" eaLnBrk="1" hangingPunct="1">
              <a:lnSpc>
                <a:spcPct val="80000"/>
              </a:lnSpc>
            </a:pPr>
            <a:r>
              <a:rPr lang="ru-RU" sz="22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ГБДОУ д/с № 99 Московского района </a:t>
            </a:r>
          </a:p>
          <a:p>
            <a:pPr algn="r" eaLnBrk="1" hangingPunct="1">
              <a:lnSpc>
                <a:spcPct val="80000"/>
              </a:lnSpc>
            </a:pPr>
            <a:r>
              <a:rPr lang="ru-RU" sz="22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Санкт-Петербурга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74F51B-DEA7-44AB-A9BC-272A6FA09C55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318977" y="106326"/>
            <a:ext cx="11408735" cy="999459"/>
          </a:xfrm>
        </p:spPr>
        <p:txBody>
          <a:bodyPr>
            <a:normAutofit fontScale="90000"/>
          </a:bodyPr>
          <a:lstStyle/>
          <a:p>
            <a:r>
              <a:rPr lang="ru-RU" sz="2200" i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/>
            </a:r>
            <a:br>
              <a:rPr lang="ru-RU" sz="2200" i="1" dirty="0" smtClean="0">
                <a:solidFill>
                  <a:srgbClr val="FF0000"/>
                </a:solidFill>
                <a:latin typeface="Garamond" panose="02020404030301010803" pitchFamily="18" charset="0"/>
              </a:rPr>
            </a:br>
            <a:r>
              <a:rPr lang="ru-RU" sz="2200" i="1" dirty="0">
                <a:solidFill>
                  <a:srgbClr val="FF0000"/>
                </a:solidFill>
                <a:latin typeface="Garamond" panose="02020404030301010803" pitchFamily="18" charset="0"/>
              </a:rPr>
              <a:t/>
            </a:r>
            <a:br>
              <a:rPr lang="ru-RU" sz="2200" i="1" dirty="0">
                <a:solidFill>
                  <a:srgbClr val="FF0000"/>
                </a:solidFill>
                <a:latin typeface="Garamond" panose="02020404030301010803" pitchFamily="18" charset="0"/>
              </a:rPr>
            </a:br>
            <a:r>
              <a:rPr lang="ru-RU" sz="2200" i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/>
            </a:r>
            <a:br>
              <a:rPr lang="ru-RU" sz="2200" i="1" dirty="0" smtClean="0">
                <a:solidFill>
                  <a:srgbClr val="FF0000"/>
                </a:solidFill>
                <a:latin typeface="Garamond" panose="02020404030301010803" pitchFamily="18" charset="0"/>
              </a:rPr>
            </a:br>
            <a:r>
              <a:rPr lang="ru-RU" sz="2900" b="1" i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Развивающая </a:t>
            </a:r>
            <a:r>
              <a:rPr lang="ru-RU" sz="2900" b="1" i="1" dirty="0">
                <a:solidFill>
                  <a:srgbClr val="FF0000"/>
                </a:solidFill>
                <a:latin typeface="Garamond" panose="02020404030301010803" pitchFamily="18" charset="0"/>
              </a:rPr>
              <a:t>сенсорику </a:t>
            </a:r>
            <a:r>
              <a:rPr lang="ru-RU" sz="2900" b="1" i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 и мелкую моторику рук доска </a:t>
            </a:r>
            <a:br>
              <a:rPr lang="ru-RU" sz="2900" b="1" i="1" dirty="0" smtClean="0">
                <a:solidFill>
                  <a:srgbClr val="FF0000"/>
                </a:solidFill>
                <a:latin typeface="Garamond" panose="02020404030301010803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(</a:t>
            </a:r>
            <a:r>
              <a:rPr lang="ru-RU" sz="2400" b="1" dirty="0">
                <a:solidFill>
                  <a:srgbClr val="FF0000"/>
                </a:solidFill>
                <a:latin typeface="Garamond" panose="02020404030301010803" pitchFamily="18" charset="0"/>
              </a:rPr>
              <a:t>мелкая моторика рук </a:t>
            </a:r>
            <a:r>
              <a:rPr lang="ru-RU" sz="24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+ </a:t>
            </a:r>
            <a:r>
              <a:rPr lang="ru-RU" sz="2400" b="1" dirty="0">
                <a:solidFill>
                  <a:srgbClr val="FF0000"/>
                </a:solidFill>
                <a:latin typeface="Garamond" panose="02020404030301010803" pitchFamily="18" charset="0"/>
              </a:rPr>
              <a:t>развитие восприятия цвета и формы + тактильные ощущения)</a:t>
            </a:r>
            <a:br>
              <a:rPr lang="ru-RU" sz="2400" b="1" dirty="0">
                <a:solidFill>
                  <a:srgbClr val="FF0000"/>
                </a:solidFill>
                <a:latin typeface="Garamond" panose="02020404030301010803" pitchFamily="18" charset="0"/>
              </a:rPr>
            </a:br>
            <a:r>
              <a:rPr lang="ru-RU" sz="22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/>
            </a:r>
            <a:br>
              <a:rPr lang="ru-RU" sz="22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</a:br>
            <a:r>
              <a:rPr lang="ru-RU" sz="2000" dirty="0">
                <a:solidFill>
                  <a:srgbClr val="FF0000"/>
                </a:solidFill>
                <a:latin typeface="Garamond" panose="02020404030301010803" pitchFamily="18" charset="0"/>
              </a:rPr>
              <a:t/>
            </a:r>
            <a:br>
              <a:rPr lang="ru-RU" sz="2000" dirty="0">
                <a:solidFill>
                  <a:srgbClr val="FF0000"/>
                </a:solidFill>
                <a:latin typeface="Garamond" panose="02020404030301010803" pitchFamily="18" charset="0"/>
              </a:rPr>
            </a:br>
            <a:endParaRPr lang="ru-RU" sz="2000" b="1" u="sng" dirty="0" smtClean="0">
              <a:ln>
                <a:noFill/>
              </a:ln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sp>
        <p:nvSpPr>
          <p:cNvPr id="25602" name="Объект 2"/>
          <p:cNvSpPr>
            <a:spLocks noGrp="1"/>
          </p:cNvSpPr>
          <p:nvPr>
            <p:ph idx="1"/>
          </p:nvPr>
        </p:nvSpPr>
        <p:spPr>
          <a:xfrm>
            <a:off x="804232" y="1055077"/>
            <a:ext cx="10521109" cy="5533292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ru-RU" sz="2200" b="1" i="1" u="sng" dirty="0">
                <a:latin typeface="Garamond" panose="02020404030301010803" pitchFamily="18" charset="0"/>
              </a:rPr>
              <a:t>Цель:</a:t>
            </a:r>
            <a:r>
              <a:rPr lang="ru-RU" sz="2200" b="1" i="1" dirty="0">
                <a:latin typeface="Garamond" panose="02020404030301010803" pitchFamily="18" charset="0"/>
              </a:rPr>
              <a:t> развитие мелкой моторики рук (шнуровка, молния, натягивание петелек на пуговицы), форма – круг, квадрат («кирпичик»), количество – «много – мало –один», размер – «большой – маленький», цвета - красный, жёлтый, белый, чёрный; тактильные ощущения – «тёплый – холодный», «гладкий-шершавый» и т.д</a:t>
            </a:r>
            <a:r>
              <a:rPr lang="ru-RU" sz="2200" b="1" i="1" dirty="0" smtClean="0">
                <a:latin typeface="Garamond" panose="02020404030301010803" pitchFamily="18" charset="0"/>
              </a:rPr>
              <a:t>.</a:t>
            </a:r>
            <a:endParaRPr lang="ru-RU" sz="2200" b="1" i="1" u="sng" dirty="0" smtClean="0">
              <a:latin typeface="Garamond" panose="02020404030301010803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sz="2200" b="1" i="1" u="sng" dirty="0" smtClean="0">
                <a:latin typeface="Garamond" panose="02020404030301010803" pitchFamily="18" charset="0"/>
              </a:rPr>
              <a:t>Материалы:</a:t>
            </a:r>
            <a:r>
              <a:rPr lang="ru-RU" sz="2200" b="1" i="1" dirty="0" smtClean="0">
                <a:latin typeface="Garamond" panose="02020404030301010803" pitchFamily="18" charset="0"/>
              </a:rPr>
              <a:t> игрушка изготовлена </a:t>
            </a:r>
            <a:r>
              <a:rPr lang="ru-RU" sz="2200" b="1" i="1" dirty="0">
                <a:latin typeface="Garamond" panose="02020404030301010803" pitchFamily="18" charset="0"/>
              </a:rPr>
              <a:t>из </a:t>
            </a:r>
            <a:r>
              <a:rPr lang="ru-RU" sz="2200" b="1" i="1" dirty="0" smtClean="0">
                <a:latin typeface="Garamond" panose="02020404030301010803" pitchFamily="18" charset="0"/>
              </a:rPr>
              <a:t>картона, х/б ткани</a:t>
            </a:r>
            <a:r>
              <a:rPr lang="ru-RU" sz="2200" b="1" i="1" dirty="0">
                <a:latin typeface="Garamond" panose="02020404030301010803" pitchFamily="18" charset="0"/>
              </a:rPr>
              <a:t>, </a:t>
            </a:r>
            <a:r>
              <a:rPr lang="ru-RU" sz="2200" b="1" i="1" dirty="0" smtClean="0">
                <a:latin typeface="Garamond" panose="02020404030301010803" pitchFamily="18" charset="0"/>
              </a:rPr>
              <a:t>тесьмы, пуговиц разной фактуры, величины, разного цвета, из разных материалов (пластика, дерева, металла, молнии, металлических колец, шнурка, петелек, кожи)</a:t>
            </a:r>
            <a:endParaRPr lang="ru-RU" sz="2200" b="1" i="1" dirty="0">
              <a:latin typeface="Garamond" panose="02020404030301010803" pitchFamily="18" charset="0"/>
            </a:endParaRPr>
          </a:p>
          <a:p>
            <a:pPr marL="0" indent="0" algn="just">
              <a:lnSpc>
                <a:spcPct val="80000"/>
              </a:lnSpc>
              <a:buNone/>
            </a:pPr>
            <a:endParaRPr lang="ru-RU" sz="2600" b="1" dirty="0" smtClean="0">
              <a:latin typeface="Garamond" panose="020204040303010108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5635" y="3382110"/>
            <a:ext cx="4152900" cy="31146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9151" y="3382109"/>
            <a:ext cx="2695575" cy="3114675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AD0A19-1C5F-4E1C-96E5-DE5E5100D788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88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95694" y="85060"/>
            <a:ext cx="11993526" cy="8825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i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/>
            </a:r>
            <a:br>
              <a:rPr lang="ru-RU" sz="2200" i="1" dirty="0" smtClean="0">
                <a:solidFill>
                  <a:srgbClr val="FF0000"/>
                </a:solidFill>
                <a:latin typeface="Garamond" panose="02020404030301010803" pitchFamily="18" charset="0"/>
              </a:rPr>
            </a:br>
            <a:r>
              <a:rPr lang="ru-RU" sz="2400" i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 </a:t>
            </a:r>
            <a:r>
              <a:rPr lang="ru-RU" sz="2900" b="1" i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Развивающая доска </a:t>
            </a:r>
            <a:r>
              <a:rPr lang="ru-RU" sz="2900" b="1" i="1" dirty="0">
                <a:solidFill>
                  <a:srgbClr val="FF0000"/>
                </a:solidFill>
                <a:latin typeface="Garamond" panose="02020404030301010803" pitchFamily="18" charset="0"/>
              </a:rPr>
              <a:t>с грибами на липучке «Нарядные </a:t>
            </a:r>
            <a:r>
              <a:rPr lang="ru-RU" sz="2900" b="1" i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мухоморчики</a:t>
            </a:r>
            <a:r>
              <a:rPr lang="ru-RU" sz="2900" b="1" i="1" dirty="0">
                <a:solidFill>
                  <a:srgbClr val="FF0000"/>
                </a:solidFill>
                <a:latin typeface="Garamond" panose="02020404030301010803" pitchFamily="18" charset="0"/>
              </a:rPr>
              <a:t>» </a:t>
            </a:r>
            <a:r>
              <a:rPr lang="ru-RU" sz="2900" b="1" i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 </a:t>
            </a:r>
            <a:br>
              <a:rPr lang="ru-RU" sz="2900" b="1" i="1" dirty="0" smtClean="0">
                <a:solidFill>
                  <a:srgbClr val="FF0000"/>
                </a:solidFill>
                <a:latin typeface="Garamond" panose="02020404030301010803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(</a:t>
            </a:r>
            <a:r>
              <a:rPr lang="ru-RU" sz="2400" b="1" dirty="0">
                <a:solidFill>
                  <a:srgbClr val="FF0000"/>
                </a:solidFill>
                <a:latin typeface="Garamond" panose="02020404030301010803" pitchFamily="18" charset="0"/>
              </a:rPr>
              <a:t>мелкая моторика рук + развитие восприятия, формы, размера (большой-маленький), цвета, количества (много-один)</a:t>
            </a:r>
            <a:br>
              <a:rPr lang="ru-RU" sz="2400" b="1" dirty="0">
                <a:solidFill>
                  <a:srgbClr val="FF0000"/>
                </a:solidFill>
                <a:latin typeface="Garamond" panose="02020404030301010803" pitchFamily="18" charset="0"/>
              </a:rPr>
            </a:br>
            <a:endParaRPr lang="ru-RU" sz="2400" b="1" u="sng" dirty="0" smtClean="0">
              <a:ln>
                <a:noFill/>
              </a:ln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sp>
        <p:nvSpPr>
          <p:cNvPr id="25602" name="Объект 2"/>
          <p:cNvSpPr>
            <a:spLocks noGrp="1"/>
          </p:cNvSpPr>
          <p:nvPr>
            <p:ph idx="1"/>
          </p:nvPr>
        </p:nvSpPr>
        <p:spPr>
          <a:xfrm>
            <a:off x="804232" y="1055077"/>
            <a:ext cx="10521109" cy="5533292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ru-RU" sz="2200" b="1" i="1" u="sng" dirty="0">
                <a:latin typeface="Garamond" panose="02020404030301010803" pitchFamily="18" charset="0"/>
              </a:rPr>
              <a:t>Цель:</a:t>
            </a:r>
            <a:r>
              <a:rPr lang="ru-RU" sz="2200" b="1" i="1" dirty="0">
                <a:latin typeface="Garamond" panose="02020404030301010803" pitchFamily="18" charset="0"/>
              </a:rPr>
              <a:t> развитие мелкой моторики рук </a:t>
            </a:r>
            <a:r>
              <a:rPr lang="ru-RU" sz="2200" b="1" i="1" dirty="0" smtClean="0">
                <a:latin typeface="Garamond" panose="02020404030301010803" pitchFamily="18" charset="0"/>
              </a:rPr>
              <a:t>(отрыв грибка от липучки и прилепливание его на прежнее место),  </a:t>
            </a:r>
            <a:r>
              <a:rPr lang="ru-RU" sz="2200" b="1" i="1" dirty="0">
                <a:latin typeface="Garamond" panose="02020404030301010803" pitchFamily="18" charset="0"/>
              </a:rPr>
              <a:t>восприятие количества – «много–мало–один», размер – «большой–маленький</a:t>
            </a:r>
            <a:r>
              <a:rPr lang="ru-RU" sz="2200" b="1" i="1" dirty="0" smtClean="0">
                <a:latin typeface="Garamond" panose="02020404030301010803" pitchFamily="18" charset="0"/>
              </a:rPr>
              <a:t>», роста – «низкий» – «высокий», цвета- «красный», «белый», «зелёный»; </a:t>
            </a:r>
            <a:r>
              <a:rPr lang="ru-RU" sz="2200" b="1" i="1" dirty="0">
                <a:latin typeface="Garamond" panose="02020404030301010803" pitchFamily="18" charset="0"/>
              </a:rPr>
              <a:t>тактильные ощущения – «мягкий - жёсткий» и т.д</a:t>
            </a:r>
            <a:r>
              <a:rPr lang="ru-RU" sz="2200" b="1" i="1" dirty="0" smtClean="0">
                <a:latin typeface="Garamond" panose="02020404030301010803" pitchFamily="18" charset="0"/>
              </a:rPr>
              <a:t>.</a:t>
            </a:r>
            <a:endParaRPr lang="ru-RU" sz="2200" b="1" i="1" u="sng" dirty="0" smtClean="0">
              <a:latin typeface="Garamond" panose="02020404030301010803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sz="2200" b="1" i="1" u="sng" dirty="0" smtClean="0">
                <a:latin typeface="Garamond" panose="02020404030301010803" pitchFamily="18" charset="0"/>
              </a:rPr>
              <a:t>Материалы:</a:t>
            </a:r>
            <a:r>
              <a:rPr lang="ru-RU" sz="2200" b="1" i="1" dirty="0" smtClean="0">
                <a:latin typeface="Garamond" panose="02020404030301010803" pitchFamily="18" charset="0"/>
              </a:rPr>
              <a:t> игрушка изготовлена </a:t>
            </a:r>
            <a:r>
              <a:rPr lang="ru-RU" sz="2200" b="1" i="1" dirty="0">
                <a:latin typeface="Garamond" panose="02020404030301010803" pitchFamily="18" charset="0"/>
              </a:rPr>
              <a:t>из </a:t>
            </a:r>
            <a:r>
              <a:rPr lang="ru-RU" sz="2200" b="1" i="1" dirty="0" smtClean="0">
                <a:latin typeface="Garamond" panose="02020404030301010803" pitchFamily="18" charset="0"/>
              </a:rPr>
              <a:t>картона, нейлоновой и х/б </a:t>
            </a:r>
            <a:r>
              <a:rPr lang="ru-RU" sz="2200" b="1" i="1" dirty="0">
                <a:latin typeface="Garamond" panose="02020404030301010803" pitchFamily="18" charset="0"/>
              </a:rPr>
              <a:t>ткани</a:t>
            </a:r>
            <a:r>
              <a:rPr lang="ru-RU" sz="2200" b="1" i="1" dirty="0" smtClean="0">
                <a:latin typeface="Garamond" panose="02020404030301010803" pitchFamily="18" charset="0"/>
              </a:rPr>
              <a:t>, вискозных салфеток, поролона, липучек</a:t>
            </a:r>
            <a:endParaRPr lang="ru-RU" sz="2200" b="1" i="1" dirty="0">
              <a:latin typeface="Garamond" panose="02020404030301010803" pitchFamily="18" charset="0"/>
            </a:endParaRPr>
          </a:p>
          <a:p>
            <a:pPr marL="0" indent="0" algn="just">
              <a:lnSpc>
                <a:spcPct val="80000"/>
              </a:lnSpc>
              <a:buNone/>
            </a:pPr>
            <a:endParaRPr lang="ru-RU" sz="2600" b="1" dirty="0" smtClean="0">
              <a:latin typeface="Garamond" panose="02020404030301010803" pitchFamily="18" charset="0"/>
            </a:endParaRPr>
          </a:p>
          <a:p>
            <a:pPr marL="0" indent="0" algn="just">
              <a:lnSpc>
                <a:spcPct val="80000"/>
              </a:lnSpc>
              <a:buNone/>
            </a:pPr>
            <a:endParaRPr lang="ru-RU" sz="2600" b="1" dirty="0" smtClean="0">
              <a:latin typeface="Garamond" panose="02020404030301010803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5647" y="3063225"/>
            <a:ext cx="5579546" cy="3444381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AD0A19-1C5F-4E1C-96E5-DE5E5100D788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62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223285" y="127591"/>
            <a:ext cx="11748976" cy="967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i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/>
            </a:r>
            <a:br>
              <a:rPr lang="ru-RU" sz="2200" i="1" dirty="0" smtClean="0">
                <a:solidFill>
                  <a:srgbClr val="FF0000"/>
                </a:solidFill>
                <a:latin typeface="Garamond" panose="02020404030301010803" pitchFamily="18" charset="0"/>
              </a:rPr>
            </a:br>
            <a:r>
              <a:rPr lang="ru-RU" sz="2900" b="1" i="1" dirty="0">
                <a:solidFill>
                  <a:srgbClr val="FF0000"/>
                </a:solidFill>
                <a:latin typeface="Garamond" panose="02020404030301010803" pitchFamily="18" charset="0"/>
              </a:rPr>
              <a:t>«Красный Сапожок»</a:t>
            </a:r>
            <a:r>
              <a:rPr lang="ru-RU" sz="2900" b="1" dirty="0">
                <a:solidFill>
                  <a:srgbClr val="FF0000"/>
                </a:solidFill>
                <a:latin typeface="Garamond" panose="02020404030301010803" pitchFamily="18" charset="0"/>
              </a:rPr>
              <a:t> </a:t>
            </a:r>
            <a:r>
              <a:rPr lang="ru-RU" sz="29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/>
            </a:r>
            <a:br>
              <a:rPr lang="ru-RU" sz="29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</a:br>
            <a:r>
              <a:rPr lang="ru-RU" sz="26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(</a:t>
            </a:r>
            <a:r>
              <a:rPr lang="ru-RU" sz="2600" b="1" dirty="0">
                <a:solidFill>
                  <a:srgbClr val="FF0000"/>
                </a:solidFill>
                <a:latin typeface="Garamond" panose="02020404030301010803" pitchFamily="18" charset="0"/>
              </a:rPr>
              <a:t>шнуровка – развитие мелкой моторики </a:t>
            </a:r>
            <a:r>
              <a:rPr lang="ru-RU" sz="26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рук, развитие восприятия количества и цвета ) </a:t>
            </a:r>
            <a:r>
              <a:rPr lang="ru-RU" sz="2600" b="1" dirty="0">
                <a:solidFill>
                  <a:srgbClr val="FF0000"/>
                </a:solidFill>
                <a:latin typeface="Garamond" panose="02020404030301010803" pitchFamily="18" charset="0"/>
              </a:rPr>
              <a:t/>
            </a:r>
            <a:br>
              <a:rPr lang="ru-RU" sz="2600" b="1" dirty="0">
                <a:solidFill>
                  <a:srgbClr val="FF0000"/>
                </a:solidFill>
                <a:latin typeface="Garamond" panose="02020404030301010803" pitchFamily="18" charset="0"/>
              </a:rPr>
            </a:br>
            <a:endParaRPr lang="ru-RU" sz="2600" b="1" u="sng" dirty="0" smtClean="0">
              <a:ln>
                <a:noFill/>
              </a:ln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sp>
        <p:nvSpPr>
          <p:cNvPr id="25602" name="Объект 2"/>
          <p:cNvSpPr>
            <a:spLocks noGrp="1"/>
          </p:cNvSpPr>
          <p:nvPr>
            <p:ph idx="1"/>
          </p:nvPr>
        </p:nvSpPr>
        <p:spPr>
          <a:xfrm>
            <a:off x="804232" y="1055077"/>
            <a:ext cx="10521109" cy="5533292"/>
          </a:xfrm>
          <a:ln>
            <a:noFill/>
          </a:ln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ru-RU" sz="2200" b="1" i="1" u="sng" dirty="0">
                <a:latin typeface="Garamond" panose="02020404030301010803" pitchFamily="18" charset="0"/>
              </a:rPr>
              <a:t>Цель:</a:t>
            </a:r>
            <a:r>
              <a:rPr lang="ru-RU" sz="2200" b="1" i="1" dirty="0">
                <a:latin typeface="Garamond" panose="02020404030301010803" pitchFamily="18" charset="0"/>
              </a:rPr>
              <a:t> развитие мелкой моторики рук (шнуровка),  восприятие количества – «много – мало – один», цвета </a:t>
            </a:r>
            <a:r>
              <a:rPr lang="ru-RU" sz="2200" b="1" i="1" dirty="0" smtClean="0">
                <a:latin typeface="Garamond" panose="02020404030301010803" pitchFamily="18" charset="0"/>
              </a:rPr>
              <a:t>– «красный», «белый», «жёлтый», «синий»; </a:t>
            </a:r>
            <a:r>
              <a:rPr lang="ru-RU" sz="2200" b="1" i="1" dirty="0">
                <a:latin typeface="Garamond" panose="02020404030301010803" pitchFamily="18" charset="0"/>
              </a:rPr>
              <a:t>тактильные ощущения – «мягкий - жёсткий» и т.д</a:t>
            </a:r>
            <a:r>
              <a:rPr lang="ru-RU" sz="2200" b="1" i="1" dirty="0" smtClean="0">
                <a:latin typeface="Garamond" panose="02020404030301010803" pitchFamily="18" charset="0"/>
              </a:rPr>
              <a:t>.</a:t>
            </a:r>
            <a:endParaRPr lang="ru-RU" sz="2200" b="1" i="1" u="sng" dirty="0" smtClean="0">
              <a:latin typeface="Garamond" panose="02020404030301010803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sz="2200" b="1" i="1" u="sng" dirty="0" smtClean="0">
                <a:latin typeface="Garamond" panose="02020404030301010803" pitchFamily="18" charset="0"/>
              </a:rPr>
              <a:t>Материалы:</a:t>
            </a:r>
            <a:r>
              <a:rPr lang="ru-RU" sz="2200" b="1" i="1" dirty="0" smtClean="0">
                <a:latin typeface="Garamond" panose="02020404030301010803" pitchFamily="18" charset="0"/>
              </a:rPr>
              <a:t> Игрушка изготовлена </a:t>
            </a:r>
            <a:r>
              <a:rPr lang="ru-RU" sz="2200" b="1" i="1" dirty="0">
                <a:latin typeface="Garamond" panose="02020404030301010803" pitchFamily="18" charset="0"/>
              </a:rPr>
              <a:t>из </a:t>
            </a:r>
            <a:r>
              <a:rPr lang="ru-RU" sz="2200" b="1" i="1" dirty="0" smtClean="0">
                <a:latin typeface="Garamond" panose="02020404030301010803" pitchFamily="18" charset="0"/>
              </a:rPr>
              <a:t>х/б, нейлоновой и вискозной тканей, с фетровыми вставками, колец и шнурка</a:t>
            </a:r>
            <a:endParaRPr lang="ru-RU" sz="2200" b="1" i="1" dirty="0">
              <a:latin typeface="Garamond" panose="02020404030301010803" pitchFamily="18" charset="0"/>
            </a:endParaRPr>
          </a:p>
          <a:p>
            <a:pPr marL="0" indent="0" algn="just">
              <a:lnSpc>
                <a:spcPct val="80000"/>
              </a:lnSpc>
              <a:buNone/>
            </a:pPr>
            <a:endParaRPr lang="ru-RU" sz="2600" b="1" dirty="0" smtClean="0">
              <a:latin typeface="Garamond" panose="02020404030301010803" pitchFamily="18" charset="0"/>
            </a:endParaRPr>
          </a:p>
          <a:p>
            <a:pPr marL="0" indent="0" algn="just">
              <a:lnSpc>
                <a:spcPct val="80000"/>
              </a:lnSpc>
              <a:buNone/>
            </a:pPr>
            <a:endParaRPr lang="ru-RU" sz="2600" b="1" dirty="0" smtClean="0">
              <a:latin typeface="Garamond" panose="02020404030301010803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8258" y="2315021"/>
            <a:ext cx="3581400" cy="4160207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AD0A19-1C5F-4E1C-96E5-DE5E5100D788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22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1295400" y="330509"/>
            <a:ext cx="9601200" cy="71284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i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/>
            </a:r>
            <a:br>
              <a:rPr lang="ru-RU" sz="2200" i="1" dirty="0" smtClean="0">
                <a:solidFill>
                  <a:srgbClr val="FF0000"/>
                </a:solidFill>
                <a:latin typeface="Garamond" panose="02020404030301010803" pitchFamily="18" charset="0"/>
              </a:rPr>
            </a:br>
            <a:endParaRPr lang="ru-RU" sz="2700" b="1" u="sng" dirty="0" smtClean="0">
              <a:ln>
                <a:noFill/>
              </a:ln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233" y="246185"/>
            <a:ext cx="11957537" cy="6424246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i="1" dirty="0">
                <a:solidFill>
                  <a:srgbClr val="FF0000"/>
                </a:solidFill>
                <a:latin typeface="Garamond" panose="02020404030301010803" pitchFamily="18" charset="0"/>
              </a:rPr>
              <a:t>Игры с </a:t>
            </a:r>
            <a:r>
              <a:rPr lang="ru-RU" sz="2800" b="1" i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пробками </a:t>
            </a:r>
            <a:r>
              <a:rPr lang="ru-RU" sz="2300" b="1" i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(крышечками от пластиковых бутылок) </a:t>
            </a:r>
            <a:r>
              <a:rPr lang="ru-RU" sz="2800" b="1" i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«Ёлочка», </a:t>
            </a:r>
            <a:r>
              <a:rPr lang="ru-RU" sz="2800" b="1" i="1" dirty="0">
                <a:solidFill>
                  <a:srgbClr val="FF0000"/>
                </a:solidFill>
                <a:latin typeface="Garamond" panose="02020404030301010803" pitchFamily="18" charset="0"/>
              </a:rPr>
              <a:t>«</a:t>
            </a:r>
            <a:r>
              <a:rPr lang="ru-RU" sz="2800" b="1" i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Бусы»</a:t>
            </a:r>
          </a:p>
          <a:p>
            <a:pPr marL="0" indent="0" algn="ctr"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Garamond" panose="02020404030301010803" pitchFamily="18" charset="0"/>
              </a:rPr>
              <a:t>(развитие восприятия формы и цвета, развитие внимания)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8590" y="1529998"/>
            <a:ext cx="3437595" cy="264430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54833" y="4021018"/>
            <a:ext cx="3219937" cy="241495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8670" y="2758617"/>
            <a:ext cx="2758016" cy="367735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055" y="1226875"/>
            <a:ext cx="3202615" cy="4270153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AD0A19-1C5F-4E1C-96E5-DE5E5100D788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96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1295400" y="330509"/>
            <a:ext cx="9601200" cy="71284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i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/>
            </a:r>
            <a:br>
              <a:rPr lang="ru-RU" sz="2200" i="1" dirty="0" smtClean="0">
                <a:solidFill>
                  <a:srgbClr val="FF0000"/>
                </a:solidFill>
                <a:latin typeface="Garamond" panose="02020404030301010803" pitchFamily="18" charset="0"/>
              </a:rPr>
            </a:br>
            <a:endParaRPr lang="ru-RU" sz="2700" b="1" u="sng" dirty="0" smtClean="0">
              <a:ln>
                <a:noFill/>
              </a:ln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233" y="95693"/>
            <a:ext cx="11957537" cy="6574738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i="1" dirty="0">
                <a:solidFill>
                  <a:srgbClr val="FF0000"/>
                </a:solidFill>
                <a:latin typeface="Garamond" panose="02020404030301010803" pitchFamily="18" charset="0"/>
              </a:rPr>
              <a:t>Игры с пробками </a:t>
            </a:r>
            <a:r>
              <a:rPr lang="ru-RU" sz="2300" b="1" i="1" dirty="0">
                <a:solidFill>
                  <a:srgbClr val="FF0000"/>
                </a:solidFill>
                <a:latin typeface="Garamond" panose="02020404030301010803" pitchFamily="18" charset="0"/>
              </a:rPr>
              <a:t>(крышечками от пластиковых бутылок)</a:t>
            </a:r>
            <a:r>
              <a:rPr lang="ru-RU" sz="2800" b="1" i="1" dirty="0">
                <a:solidFill>
                  <a:srgbClr val="FF0000"/>
                </a:solidFill>
                <a:latin typeface="Garamond" panose="02020404030301010803" pitchFamily="18" charset="0"/>
              </a:rPr>
              <a:t> «</a:t>
            </a:r>
            <a:r>
              <a:rPr lang="ru-RU" sz="2800" b="1" i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Машинки»</a:t>
            </a:r>
          </a:p>
          <a:p>
            <a:pPr marL="0" indent="0" algn="ctr"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(</a:t>
            </a:r>
            <a:r>
              <a:rPr lang="ru-RU" sz="2400" b="1" dirty="0">
                <a:solidFill>
                  <a:srgbClr val="FF0000"/>
                </a:solidFill>
                <a:latin typeface="Garamond" panose="02020404030301010803" pitchFamily="18" charset="0"/>
              </a:rPr>
              <a:t>развитие восприятия формы и цвета, развитие внимания)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7851" y="3834671"/>
            <a:ext cx="3427227" cy="257042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790" y="1158947"/>
            <a:ext cx="3934047" cy="295053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1595" y="1158947"/>
            <a:ext cx="3763108" cy="282233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6081" y="3738978"/>
            <a:ext cx="3399692" cy="2549769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AD0A19-1C5F-4E1C-96E5-DE5E5100D788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82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287079" y="95693"/>
            <a:ext cx="11249247" cy="1286540"/>
          </a:xfrm>
        </p:spPr>
        <p:txBody>
          <a:bodyPr>
            <a:normAutofit/>
          </a:bodyPr>
          <a:lstStyle/>
          <a:p>
            <a:pPr algn="ctr"/>
            <a:r>
              <a:rPr lang="ru-RU" sz="2200" i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/>
            </a:r>
            <a:br>
              <a:rPr lang="ru-RU" sz="2200" i="1" dirty="0" smtClean="0">
                <a:solidFill>
                  <a:srgbClr val="FF0000"/>
                </a:solidFill>
                <a:latin typeface="Garamond" panose="02020404030301010803" pitchFamily="18" charset="0"/>
              </a:rPr>
            </a:br>
            <a:endParaRPr lang="ru-RU" sz="2700" b="1" u="sng" dirty="0" smtClean="0">
              <a:ln>
                <a:noFill/>
              </a:ln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233" y="138223"/>
            <a:ext cx="11957537" cy="6532208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i="1" dirty="0">
                <a:solidFill>
                  <a:srgbClr val="FF0000"/>
                </a:solidFill>
                <a:latin typeface="Garamond" panose="02020404030301010803" pitchFamily="18" charset="0"/>
              </a:rPr>
              <a:t>Игры с пробками </a:t>
            </a:r>
            <a:r>
              <a:rPr lang="ru-RU" sz="2300" b="1" i="1" dirty="0">
                <a:solidFill>
                  <a:srgbClr val="FF0000"/>
                </a:solidFill>
                <a:latin typeface="Garamond" panose="02020404030301010803" pitchFamily="18" charset="0"/>
              </a:rPr>
              <a:t>(крышечками от пластиковых бутылок) </a:t>
            </a:r>
            <a:endParaRPr lang="ru-RU" sz="2300" b="1" i="1" dirty="0" smtClean="0">
              <a:solidFill>
                <a:srgbClr val="FF0000"/>
              </a:solidFill>
              <a:latin typeface="Garamond" panose="02020404030301010803" pitchFamily="18" charset="0"/>
            </a:endParaRPr>
          </a:p>
          <a:p>
            <a:pPr marL="0" indent="0" algn="ctr">
              <a:buNone/>
            </a:pPr>
            <a:r>
              <a:rPr lang="ru-RU" sz="2400" b="1" i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«Бабочки», «Божьи коровки», «Мухоморчики» </a:t>
            </a:r>
          </a:p>
          <a:p>
            <a:pPr marL="0" indent="0" algn="ctr">
              <a:buNone/>
            </a:pPr>
            <a:r>
              <a:rPr lang="ru-RU" sz="23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(</a:t>
            </a:r>
            <a:r>
              <a:rPr lang="ru-RU" sz="2300" b="1" dirty="0">
                <a:solidFill>
                  <a:srgbClr val="FF0000"/>
                </a:solidFill>
                <a:latin typeface="Garamond" panose="02020404030301010803" pitchFamily="18" charset="0"/>
              </a:rPr>
              <a:t>развитие восприятия формы и цвета, развитие внимания)</a:t>
            </a:r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6995" y="4207829"/>
            <a:ext cx="3232300" cy="24242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495" y="1565640"/>
            <a:ext cx="3629245" cy="272193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9906" y="4229096"/>
            <a:ext cx="3434316" cy="240295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3145" y="1557661"/>
            <a:ext cx="3607981" cy="270598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0232" y="1565640"/>
            <a:ext cx="3607981" cy="2705986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AD0A19-1C5F-4E1C-96E5-DE5E5100D788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96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606055" y="159489"/>
            <a:ext cx="10568763" cy="978196"/>
          </a:xfrm>
        </p:spPr>
        <p:txBody>
          <a:bodyPr>
            <a:normAutofit fontScale="90000"/>
          </a:bodyPr>
          <a:lstStyle/>
          <a:p>
            <a:r>
              <a:rPr lang="ru-RU" sz="3100" b="1" i="1" dirty="0">
                <a:solidFill>
                  <a:srgbClr val="FF0000"/>
                </a:solidFill>
                <a:latin typeface="Garamond" panose="02020404030301010803" pitchFamily="18" charset="0"/>
              </a:rPr>
              <a:t>«Бусы» </a:t>
            </a:r>
            <a:r>
              <a:rPr lang="ru-RU" sz="3100" b="1" i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из пробок </a:t>
            </a:r>
            <a:r>
              <a:rPr lang="ru-RU" sz="2600" b="1" i="1" dirty="0">
                <a:solidFill>
                  <a:srgbClr val="FF0000"/>
                </a:solidFill>
                <a:latin typeface="Garamond" panose="02020404030301010803" pitchFamily="18" charset="0"/>
              </a:rPr>
              <a:t>(</a:t>
            </a:r>
            <a:r>
              <a:rPr lang="ru-RU" sz="2600" b="1" i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крышечек </a:t>
            </a:r>
            <a:r>
              <a:rPr lang="ru-RU" sz="2600" b="1" i="1" dirty="0">
                <a:solidFill>
                  <a:srgbClr val="FF0000"/>
                </a:solidFill>
                <a:latin typeface="Garamond" panose="02020404030301010803" pitchFamily="18" charset="0"/>
              </a:rPr>
              <a:t>от пластиковых бутылок</a:t>
            </a:r>
            <a:r>
              <a:rPr lang="ru-RU" sz="2600" b="1" i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)</a:t>
            </a:r>
            <a:br>
              <a:rPr lang="ru-RU" sz="2600" b="1" i="1" dirty="0" smtClean="0">
                <a:solidFill>
                  <a:srgbClr val="FF0000"/>
                </a:solidFill>
                <a:latin typeface="Garamond" panose="02020404030301010803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(</a:t>
            </a:r>
            <a:r>
              <a:rPr lang="ru-RU" sz="2400" b="1" dirty="0">
                <a:solidFill>
                  <a:srgbClr val="FF0000"/>
                </a:solidFill>
                <a:latin typeface="Garamond" panose="02020404030301010803" pitchFamily="18" charset="0"/>
              </a:rPr>
              <a:t>развитие мелкой моторики + развитие восприятия формы, размера и цвета)</a:t>
            </a:r>
            <a:r>
              <a:rPr lang="ru-RU" sz="2400" dirty="0">
                <a:latin typeface="Garamond" panose="02020404030301010803" pitchFamily="18" charset="0"/>
              </a:rPr>
              <a:t/>
            </a:r>
            <a:br>
              <a:rPr lang="ru-RU" sz="2400" dirty="0">
                <a:latin typeface="Garamond" panose="02020404030301010803" pitchFamily="18" charset="0"/>
              </a:rPr>
            </a:br>
            <a:endParaRPr lang="ru-RU" sz="2400" b="1" u="sng" dirty="0" smtClean="0">
              <a:ln>
                <a:noFill/>
              </a:ln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sp>
        <p:nvSpPr>
          <p:cNvPr id="25602" name="Объект 2"/>
          <p:cNvSpPr>
            <a:spLocks noGrp="1"/>
          </p:cNvSpPr>
          <p:nvPr>
            <p:ph idx="1"/>
          </p:nvPr>
        </p:nvSpPr>
        <p:spPr>
          <a:xfrm>
            <a:off x="804232" y="1055077"/>
            <a:ext cx="10521109" cy="5533292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ru-RU" sz="2200" b="1" i="1" u="sng" dirty="0">
                <a:latin typeface="Garamond" panose="02020404030301010803" pitchFamily="18" charset="0"/>
              </a:rPr>
              <a:t>Цель:</a:t>
            </a:r>
            <a:r>
              <a:rPr lang="ru-RU" sz="2200" b="1" i="1" dirty="0">
                <a:latin typeface="Garamond" panose="02020404030301010803" pitchFamily="18" charset="0"/>
              </a:rPr>
              <a:t> развитие мелкой моторики рук (нанизывание),  восприятие количества – «много–мало–один», размера – «большой- маленький», цвета - красный, белый, жёлтый, синий, </a:t>
            </a:r>
            <a:r>
              <a:rPr lang="ru-RU" sz="2200" b="1" i="1" dirty="0" smtClean="0">
                <a:latin typeface="Garamond" panose="02020404030301010803" pitchFamily="18" charset="0"/>
              </a:rPr>
              <a:t>зелёный</a:t>
            </a:r>
            <a:endParaRPr lang="ru-RU" sz="2200" b="1" i="1" u="sng" dirty="0" smtClean="0">
              <a:latin typeface="Garamond" panose="02020404030301010803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sz="2200" b="1" i="1" u="sng" dirty="0" smtClean="0">
                <a:latin typeface="Garamond" panose="02020404030301010803" pitchFamily="18" charset="0"/>
              </a:rPr>
              <a:t>Материалы:</a:t>
            </a:r>
            <a:r>
              <a:rPr lang="ru-RU" sz="2200" b="1" i="1" dirty="0" smtClean="0">
                <a:latin typeface="Garamond" panose="02020404030301010803" pitchFamily="18" charset="0"/>
              </a:rPr>
              <a:t> пособие изготовлено </a:t>
            </a:r>
            <a:r>
              <a:rPr lang="ru-RU" sz="2200" b="1" i="1" dirty="0">
                <a:latin typeface="Garamond" panose="02020404030301010803" pitchFamily="18" charset="0"/>
              </a:rPr>
              <a:t>из </a:t>
            </a:r>
            <a:r>
              <a:rPr lang="ru-RU" sz="2200" b="1" i="1" dirty="0" smtClean="0">
                <a:latin typeface="Garamond" panose="02020404030301010803" pitchFamily="18" charset="0"/>
              </a:rPr>
              <a:t>шнурка и пробок (крышечек от пластиковых бутылок) с разным диаметром горлышка</a:t>
            </a:r>
            <a:endParaRPr lang="ru-RU" sz="2200" b="1" i="1" dirty="0">
              <a:latin typeface="Garamond" panose="02020404030301010803" pitchFamily="18" charset="0"/>
            </a:endParaRPr>
          </a:p>
          <a:p>
            <a:pPr marL="0" indent="0" algn="just">
              <a:lnSpc>
                <a:spcPct val="80000"/>
              </a:lnSpc>
              <a:buNone/>
            </a:pPr>
            <a:endParaRPr lang="ru-RU" sz="2600" b="1" dirty="0" smtClean="0">
              <a:latin typeface="Garamond" panose="02020404030301010803" pitchFamily="18" charset="0"/>
            </a:endParaRPr>
          </a:p>
          <a:p>
            <a:pPr marL="0" indent="0" algn="just">
              <a:lnSpc>
                <a:spcPct val="80000"/>
              </a:lnSpc>
              <a:buNone/>
            </a:pPr>
            <a:endParaRPr lang="ru-RU" sz="2600" b="1" dirty="0" smtClean="0">
              <a:latin typeface="Garamond" panose="02020404030301010803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7665" y="2650471"/>
            <a:ext cx="5624624" cy="4016143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AD0A19-1C5F-4E1C-96E5-DE5E5100D788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70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223284" y="180754"/>
            <a:ext cx="11621386" cy="871869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FF0000"/>
                </a:solidFill>
                <a:latin typeface="Garamond" panose="02020404030301010803" pitchFamily="18" charset="0"/>
              </a:rPr>
              <a:t>Игра «Подбери заплатку» </a:t>
            </a:r>
            <a:r>
              <a:rPr lang="ru-RU" sz="2300" b="1" dirty="0">
                <a:solidFill>
                  <a:srgbClr val="FF0000"/>
                </a:solidFill>
                <a:latin typeface="Garamond" panose="02020404030301010803" pitchFamily="18" charset="0"/>
              </a:rPr>
              <a:t>(</a:t>
            </a:r>
            <a:r>
              <a:rPr lang="ru-RU" sz="2300" b="1" i="1" dirty="0">
                <a:solidFill>
                  <a:srgbClr val="FF0000"/>
                </a:solidFill>
                <a:latin typeface="Garamond" panose="02020404030301010803" pitchFamily="18" charset="0"/>
              </a:rPr>
              <a:t>одежда</a:t>
            </a:r>
            <a:r>
              <a:rPr lang="ru-RU" sz="2300" b="1" dirty="0">
                <a:solidFill>
                  <a:srgbClr val="FF0000"/>
                </a:solidFill>
                <a:latin typeface="Garamond" panose="02020404030301010803" pitchFamily="18" charset="0"/>
              </a:rPr>
              <a:t>, транспорт, овощи, фрукты и </a:t>
            </a:r>
            <a:r>
              <a:rPr lang="ru-RU" sz="23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т.д.)</a:t>
            </a:r>
            <a:br>
              <a:rPr lang="ru-RU" sz="23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</a:br>
            <a:r>
              <a:rPr lang="ru-RU" sz="23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(</a:t>
            </a:r>
            <a:r>
              <a:rPr lang="ru-RU" sz="2300" b="1" dirty="0">
                <a:solidFill>
                  <a:srgbClr val="FF0000"/>
                </a:solidFill>
                <a:latin typeface="Garamond" panose="02020404030301010803" pitchFamily="18" charset="0"/>
              </a:rPr>
              <a:t>развитие восприятия размера, формы, цвета + развитие </a:t>
            </a:r>
            <a:r>
              <a:rPr lang="ru-RU" sz="23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внимания)</a:t>
            </a:r>
            <a:endParaRPr lang="ru-RU" sz="2300" b="1" u="sng" dirty="0" smtClean="0">
              <a:ln>
                <a:noFill/>
              </a:ln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sp>
        <p:nvSpPr>
          <p:cNvPr id="25602" name="Объект 2"/>
          <p:cNvSpPr>
            <a:spLocks noGrp="1"/>
          </p:cNvSpPr>
          <p:nvPr>
            <p:ph idx="1"/>
          </p:nvPr>
        </p:nvSpPr>
        <p:spPr>
          <a:xfrm>
            <a:off x="804232" y="1055077"/>
            <a:ext cx="10521109" cy="5533292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ru-RU" sz="2200" b="1" i="1" u="sng" dirty="0">
                <a:latin typeface="Garamond" panose="02020404030301010803" pitchFamily="18" charset="0"/>
              </a:rPr>
              <a:t>Цель:</a:t>
            </a:r>
            <a:r>
              <a:rPr lang="ru-RU" sz="2200" b="1" i="1" dirty="0">
                <a:latin typeface="Garamond" panose="02020404030301010803" pitchFamily="18" charset="0"/>
              </a:rPr>
              <a:t> развитие мелкой моторики рук </a:t>
            </a:r>
            <a:r>
              <a:rPr lang="ru-RU" sz="2200" b="1" i="1" dirty="0" smtClean="0">
                <a:latin typeface="Garamond" panose="02020404030301010803" pitchFamily="18" charset="0"/>
              </a:rPr>
              <a:t>(вставка заплатки),  </a:t>
            </a:r>
            <a:r>
              <a:rPr lang="ru-RU" sz="2200" b="1" i="1" dirty="0">
                <a:latin typeface="Garamond" panose="02020404030301010803" pitchFamily="18" charset="0"/>
              </a:rPr>
              <a:t>восприятие </a:t>
            </a:r>
            <a:r>
              <a:rPr lang="ru-RU" sz="2200" b="1" i="1" dirty="0" smtClean="0">
                <a:latin typeface="Garamond" panose="02020404030301010803" pitchFamily="18" charset="0"/>
              </a:rPr>
              <a:t>формы – «круг», «квадрат», </a:t>
            </a:r>
            <a:r>
              <a:rPr lang="ru-RU" sz="2200" b="1" i="1" dirty="0">
                <a:latin typeface="Garamond" panose="02020404030301010803" pitchFamily="18" charset="0"/>
              </a:rPr>
              <a:t>размера – «большой- маленький», цвета </a:t>
            </a:r>
            <a:r>
              <a:rPr lang="ru-RU" sz="2200" b="1" i="1" dirty="0" smtClean="0">
                <a:latin typeface="Garamond" panose="02020404030301010803" pitchFamily="18" charset="0"/>
              </a:rPr>
              <a:t>– «красный», «жёлтый», «синий», «зелёный»</a:t>
            </a:r>
            <a:endParaRPr lang="ru-RU" sz="2200" b="1" i="1" u="sng" dirty="0" smtClean="0">
              <a:latin typeface="Garamond" panose="02020404030301010803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sz="2200" b="1" i="1" u="sng" dirty="0" smtClean="0">
                <a:latin typeface="Garamond" panose="02020404030301010803" pitchFamily="18" charset="0"/>
              </a:rPr>
              <a:t>Материалы:</a:t>
            </a:r>
            <a:r>
              <a:rPr lang="ru-RU" sz="2200" b="1" i="1" dirty="0" smtClean="0">
                <a:latin typeface="Garamond" panose="02020404030301010803" pitchFamily="18" charset="0"/>
              </a:rPr>
              <a:t> игра изготовлена </a:t>
            </a:r>
            <a:r>
              <a:rPr lang="ru-RU" sz="2200" b="1" i="1" dirty="0">
                <a:latin typeface="Garamond" panose="02020404030301010803" pitchFamily="18" charset="0"/>
              </a:rPr>
              <a:t>из </a:t>
            </a:r>
            <a:r>
              <a:rPr lang="ru-RU" sz="2200" b="1" i="1" dirty="0" smtClean="0">
                <a:latin typeface="Garamond" panose="02020404030301010803" pitchFamily="18" charset="0"/>
              </a:rPr>
              <a:t>цветного картона и ламинирована скотчем</a:t>
            </a:r>
            <a:endParaRPr lang="ru-RU" sz="2200" b="1" i="1" dirty="0">
              <a:latin typeface="Garamond" panose="02020404030301010803" pitchFamily="18" charset="0"/>
            </a:endParaRPr>
          </a:p>
          <a:p>
            <a:pPr marL="0" indent="0" algn="just">
              <a:lnSpc>
                <a:spcPct val="80000"/>
              </a:lnSpc>
              <a:buNone/>
            </a:pPr>
            <a:endParaRPr lang="ru-RU" sz="2600" b="1" dirty="0" smtClean="0">
              <a:latin typeface="Garamond" panose="02020404030301010803" pitchFamily="18" charset="0"/>
            </a:endParaRPr>
          </a:p>
          <a:p>
            <a:pPr marL="0" indent="0" algn="just">
              <a:lnSpc>
                <a:spcPct val="80000"/>
              </a:lnSpc>
              <a:buNone/>
            </a:pPr>
            <a:endParaRPr lang="ru-RU" sz="2600" b="1" dirty="0" smtClean="0">
              <a:latin typeface="Garamond" panose="02020404030301010803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7331" y="2401470"/>
            <a:ext cx="3923414" cy="4211981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AD0A19-1C5F-4E1C-96E5-DE5E5100D788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240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818706" y="180754"/>
            <a:ext cx="10983434" cy="978196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FF0000"/>
                </a:solidFill>
                <a:latin typeface="Garamond" panose="02020404030301010803" pitchFamily="18" charset="0"/>
              </a:rPr>
              <a:t>Игра «Найди такой же», </a:t>
            </a:r>
            <a:r>
              <a:rPr lang="ru-RU" sz="2300" b="1" dirty="0">
                <a:solidFill>
                  <a:srgbClr val="FF0000"/>
                </a:solidFill>
                <a:latin typeface="Garamond" panose="02020404030301010803" pitchFamily="18" charset="0"/>
              </a:rPr>
              <a:t>или</a:t>
            </a:r>
            <a:r>
              <a:rPr lang="ru-RU" sz="2800" b="1" dirty="0">
                <a:solidFill>
                  <a:srgbClr val="FF0000"/>
                </a:solidFill>
                <a:latin typeface="Garamond" panose="02020404030301010803" pitchFamily="18" charset="0"/>
              </a:rPr>
              <a:t> </a:t>
            </a:r>
            <a:r>
              <a:rPr lang="ru-RU" sz="2800" b="1" i="1" dirty="0">
                <a:solidFill>
                  <a:srgbClr val="FF0000"/>
                </a:solidFill>
                <a:latin typeface="Garamond" panose="02020404030301010803" pitchFamily="18" charset="0"/>
              </a:rPr>
              <a:t>«Парочки» </a:t>
            </a:r>
            <a:r>
              <a:rPr lang="ru-RU" sz="2800" b="1" i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  <a:latin typeface="Garamond" panose="02020404030301010803" pitchFamily="18" charset="0"/>
              </a:rPr>
            </a:br>
            <a:r>
              <a:rPr lang="ru-RU" sz="23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(</a:t>
            </a:r>
            <a:r>
              <a:rPr lang="ru-RU" sz="2300" b="1" i="1" dirty="0">
                <a:solidFill>
                  <a:srgbClr val="FF0000"/>
                </a:solidFill>
                <a:latin typeface="Garamond" panose="02020404030301010803" pitchFamily="18" charset="0"/>
              </a:rPr>
              <a:t>игрушки</a:t>
            </a:r>
            <a:r>
              <a:rPr lang="ru-RU" sz="2300" b="1" dirty="0">
                <a:solidFill>
                  <a:srgbClr val="FF0000"/>
                </a:solidFill>
                <a:latin typeface="Garamond" panose="02020404030301010803" pitchFamily="18" charset="0"/>
              </a:rPr>
              <a:t>, </a:t>
            </a:r>
            <a:r>
              <a:rPr lang="ru-RU" sz="23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фрукты, грибы </a:t>
            </a:r>
            <a:r>
              <a:rPr lang="ru-RU" sz="2300" b="1" dirty="0">
                <a:solidFill>
                  <a:srgbClr val="FF0000"/>
                </a:solidFill>
                <a:latin typeface="Garamond" panose="02020404030301010803" pitchFamily="18" charset="0"/>
              </a:rPr>
              <a:t>и т.д.)</a:t>
            </a:r>
          </a:p>
        </p:txBody>
      </p:sp>
      <p:sp>
        <p:nvSpPr>
          <p:cNvPr id="25602" name="Объект 2"/>
          <p:cNvSpPr>
            <a:spLocks noGrp="1"/>
          </p:cNvSpPr>
          <p:nvPr>
            <p:ph idx="1"/>
          </p:nvPr>
        </p:nvSpPr>
        <p:spPr>
          <a:xfrm>
            <a:off x="804232" y="1055077"/>
            <a:ext cx="10521109" cy="5533292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ru-RU" sz="2200" b="1" i="1" u="sng" dirty="0">
                <a:latin typeface="Garamond" panose="02020404030301010803" pitchFamily="18" charset="0"/>
              </a:rPr>
              <a:t>Цель:</a:t>
            </a:r>
            <a:r>
              <a:rPr lang="ru-RU" sz="2200" b="1" i="1" dirty="0">
                <a:latin typeface="Garamond" panose="02020404030301010803" pitchFamily="18" charset="0"/>
              </a:rPr>
              <a:t> развитие мелкой моторики </a:t>
            </a:r>
            <a:r>
              <a:rPr lang="ru-RU" sz="2200" b="1" i="1" dirty="0" smtClean="0">
                <a:latin typeface="Garamond" panose="02020404030301010803" pitchFamily="18" charset="0"/>
              </a:rPr>
              <a:t>рук,  восприятие и нахождение подобного (такого же) по визуальным признакам, восприятие цвета – «красный», «жёлтый», «синий», «</a:t>
            </a:r>
            <a:r>
              <a:rPr lang="ru-RU" sz="2200" b="1" i="1" dirty="0">
                <a:latin typeface="Garamond" panose="02020404030301010803" pitchFamily="18" charset="0"/>
              </a:rPr>
              <a:t>зелёный», «белый», «чёрный</a:t>
            </a:r>
            <a:r>
              <a:rPr lang="ru-RU" sz="2200" b="1" i="1" dirty="0" smtClean="0">
                <a:latin typeface="Garamond" panose="02020404030301010803" pitchFamily="18" charset="0"/>
              </a:rPr>
              <a:t>»</a:t>
            </a:r>
            <a:endParaRPr lang="ru-RU" sz="2200" b="1" i="1" u="sng" dirty="0" smtClean="0">
              <a:latin typeface="Garamond" panose="02020404030301010803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sz="2200" b="1" i="1" u="sng" dirty="0" smtClean="0">
                <a:latin typeface="Garamond" panose="02020404030301010803" pitchFamily="18" charset="0"/>
              </a:rPr>
              <a:t>Материалы:</a:t>
            </a:r>
            <a:r>
              <a:rPr lang="ru-RU" sz="2200" b="1" i="1" dirty="0" smtClean="0">
                <a:latin typeface="Garamond" panose="02020404030301010803" pitchFamily="18" charset="0"/>
              </a:rPr>
              <a:t> игра изготовлена </a:t>
            </a:r>
            <a:r>
              <a:rPr lang="ru-RU" sz="2200" b="1" i="1" dirty="0">
                <a:latin typeface="Garamond" panose="02020404030301010803" pitchFamily="18" charset="0"/>
              </a:rPr>
              <a:t>из </a:t>
            </a:r>
            <a:r>
              <a:rPr lang="ru-RU" sz="2200" b="1" i="1" dirty="0" smtClean="0">
                <a:latin typeface="Garamond" panose="02020404030301010803" pitchFamily="18" charset="0"/>
              </a:rPr>
              <a:t>цветного картона, ламинирована скотчем </a:t>
            </a:r>
            <a:endParaRPr lang="ru-RU" sz="2200" b="1" i="1" dirty="0">
              <a:latin typeface="Garamond" panose="02020404030301010803" pitchFamily="18" charset="0"/>
            </a:endParaRPr>
          </a:p>
          <a:p>
            <a:pPr marL="0" indent="0" algn="just">
              <a:lnSpc>
                <a:spcPct val="80000"/>
              </a:lnSpc>
              <a:buNone/>
            </a:pPr>
            <a:endParaRPr lang="ru-RU" sz="2600" b="1" dirty="0" smtClean="0">
              <a:latin typeface="Garamond" panose="02020404030301010803" pitchFamily="18" charset="0"/>
            </a:endParaRPr>
          </a:p>
          <a:p>
            <a:pPr marL="0" indent="0" algn="just">
              <a:lnSpc>
                <a:spcPct val="80000"/>
              </a:lnSpc>
              <a:buNone/>
            </a:pPr>
            <a:endParaRPr lang="ru-RU" sz="2600" b="1" dirty="0" smtClean="0">
              <a:latin typeface="Garamond" panose="02020404030301010803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3172" y="2283342"/>
            <a:ext cx="5787656" cy="4340742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AD0A19-1C5F-4E1C-96E5-DE5E5100D788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04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563525" y="330508"/>
            <a:ext cx="10919637" cy="6776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«</a:t>
            </a:r>
            <a:r>
              <a:rPr lang="ru-RU" sz="2800" b="1" i="1" dirty="0">
                <a:solidFill>
                  <a:srgbClr val="FF0000"/>
                </a:solidFill>
                <a:latin typeface="Garamond" panose="02020404030301010803" pitchFamily="18" charset="0"/>
              </a:rPr>
              <a:t>Весёлые носочки», наполненные разными </a:t>
            </a:r>
            <a:r>
              <a:rPr lang="ru-RU" sz="2800" b="1" i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крупами </a:t>
            </a:r>
            <a:r>
              <a:rPr lang="ru-RU" sz="28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</a:br>
            <a:r>
              <a:rPr lang="ru-RU" sz="26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(</a:t>
            </a:r>
            <a:r>
              <a:rPr lang="ru-RU" sz="2600" b="1" dirty="0">
                <a:solidFill>
                  <a:srgbClr val="FF0000"/>
                </a:solidFill>
                <a:latin typeface="Garamond" panose="02020404030301010803" pitchFamily="18" charset="0"/>
              </a:rPr>
              <a:t>развитие тактильного </a:t>
            </a:r>
            <a:r>
              <a:rPr lang="ru-RU" sz="26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восприятия, релаксация)</a:t>
            </a:r>
            <a:endParaRPr lang="ru-RU" sz="2600" b="1" u="sng" dirty="0" smtClean="0">
              <a:ln>
                <a:noFill/>
              </a:ln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sp>
        <p:nvSpPr>
          <p:cNvPr id="25602" name="Объект 2"/>
          <p:cNvSpPr>
            <a:spLocks noGrp="1"/>
          </p:cNvSpPr>
          <p:nvPr>
            <p:ph idx="1"/>
          </p:nvPr>
        </p:nvSpPr>
        <p:spPr>
          <a:xfrm>
            <a:off x="804232" y="1055077"/>
            <a:ext cx="10521109" cy="5533292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ru-RU" sz="2200" b="1" i="1" u="sng" dirty="0">
                <a:latin typeface="Garamond" panose="02020404030301010803" pitchFamily="18" charset="0"/>
              </a:rPr>
              <a:t>Цель:</a:t>
            </a:r>
            <a:r>
              <a:rPr lang="ru-RU" sz="2200" b="1" i="1" dirty="0">
                <a:latin typeface="Garamond" panose="02020404030301010803" pitchFamily="18" charset="0"/>
              </a:rPr>
              <a:t> релаксация, восприятие количества – «много–мало–один», развитие тактильных ощущений; носочки могут быть использованы как пособия для </a:t>
            </a:r>
            <a:r>
              <a:rPr lang="ru-RU" sz="2200" b="1" i="1" dirty="0" smtClean="0">
                <a:latin typeface="Garamond" panose="02020404030301010803" pitchFamily="18" charset="0"/>
              </a:rPr>
              <a:t>метания</a:t>
            </a:r>
            <a:endParaRPr lang="ru-RU" sz="2200" b="1" i="1" u="sng" dirty="0" smtClean="0">
              <a:latin typeface="Garamond" panose="02020404030301010803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sz="2200" b="1" i="1" u="sng" dirty="0" smtClean="0">
                <a:latin typeface="Garamond" panose="02020404030301010803" pitchFamily="18" charset="0"/>
              </a:rPr>
              <a:t>Материалы:</a:t>
            </a:r>
            <a:r>
              <a:rPr lang="ru-RU" sz="2200" b="1" i="1" dirty="0" smtClean="0">
                <a:latin typeface="Garamond" panose="02020404030301010803" pitchFamily="18" charset="0"/>
              </a:rPr>
              <a:t> носочки выполнены из х/б ткани  с наполнением из разных круп</a:t>
            </a:r>
            <a:endParaRPr lang="ru-RU" sz="2200" b="1" i="1" dirty="0">
              <a:latin typeface="Garamond" panose="02020404030301010803" pitchFamily="18" charset="0"/>
            </a:endParaRPr>
          </a:p>
          <a:p>
            <a:pPr marL="0" indent="0" algn="just">
              <a:lnSpc>
                <a:spcPct val="80000"/>
              </a:lnSpc>
              <a:buNone/>
            </a:pPr>
            <a:endParaRPr lang="ru-RU" sz="2600" b="1" dirty="0" smtClean="0">
              <a:latin typeface="Garamond" panose="02020404030301010803" pitchFamily="18" charset="0"/>
            </a:endParaRPr>
          </a:p>
          <a:p>
            <a:pPr marL="0" indent="0" algn="just">
              <a:lnSpc>
                <a:spcPct val="80000"/>
              </a:lnSpc>
              <a:buNone/>
            </a:pPr>
            <a:endParaRPr lang="ru-RU" sz="2600" b="1" dirty="0" smtClean="0">
              <a:latin typeface="Garamond" panose="02020404030301010803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8500" y="2523308"/>
            <a:ext cx="5715000" cy="3657600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AD0A19-1C5F-4E1C-96E5-DE5E5100D788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24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38223"/>
            <a:ext cx="10972800" cy="823069"/>
          </a:xfrm>
        </p:spPr>
        <p:txBody>
          <a:bodyPr>
            <a:normAutofit/>
          </a:bodyPr>
          <a:lstStyle/>
          <a:p>
            <a:pPr algn="l"/>
            <a:r>
              <a:rPr lang="ru-RU" sz="2400" b="1" i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Аннотация</a:t>
            </a:r>
            <a:endParaRPr lang="ru-RU" sz="2400" b="1" i="1" dirty="0"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701749"/>
            <a:ext cx="10972800" cy="598613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2600" dirty="0">
                <a:latin typeface="Garamond" panose="02020404030301010803" pitchFamily="18" charset="0"/>
              </a:rPr>
              <a:t>Уважаемые </a:t>
            </a:r>
            <a:r>
              <a:rPr lang="ru-RU" sz="2600" dirty="0" smtClean="0">
                <a:latin typeface="Garamond" panose="02020404030301010803" pitchFamily="18" charset="0"/>
              </a:rPr>
              <a:t>коллеги!</a:t>
            </a:r>
          </a:p>
          <a:p>
            <a:pPr marL="0" indent="0" algn="just">
              <a:buNone/>
            </a:pPr>
            <a:r>
              <a:rPr lang="ru-RU" sz="2600" dirty="0" smtClean="0">
                <a:latin typeface="Garamond" panose="02020404030301010803" pitchFamily="18" charset="0"/>
              </a:rPr>
              <a:t>В </a:t>
            </a:r>
            <a:r>
              <a:rPr lang="ru-RU" sz="2600" dirty="0">
                <a:latin typeface="Garamond" panose="02020404030301010803" pitchFamily="18" charset="0"/>
              </a:rPr>
              <a:t>данном материале я хочу </a:t>
            </a:r>
            <a:r>
              <a:rPr lang="ru-RU" sz="2600" dirty="0" smtClean="0">
                <a:latin typeface="Garamond" panose="02020404030301010803" pitchFamily="18" charset="0"/>
              </a:rPr>
              <a:t>представить свой опыт по </a:t>
            </a:r>
            <a:r>
              <a:rPr lang="ru-RU" sz="2600" dirty="0" smtClean="0">
                <a:latin typeface="Garamond" panose="02020404030301010803" pitchFamily="18" charset="0"/>
              </a:rPr>
              <a:t>обогащению РППС группы игровыми пособиями, способствующими сенсомоторному развитию детей </a:t>
            </a:r>
            <a:r>
              <a:rPr lang="ru-RU" sz="2600" dirty="0" smtClean="0">
                <a:latin typeface="Garamond" panose="02020404030301010803" pitchFamily="18" charset="0"/>
              </a:rPr>
              <a:t>раннего дошкольного </a:t>
            </a:r>
            <a:r>
              <a:rPr lang="ru-RU" sz="2600" dirty="0" smtClean="0">
                <a:latin typeface="Garamond" panose="02020404030301010803" pitchFamily="18" charset="0"/>
              </a:rPr>
              <a:t>возраста. </a:t>
            </a:r>
            <a:r>
              <a:rPr lang="ru-RU" sz="2600" dirty="0" smtClean="0">
                <a:latin typeface="Garamond" panose="02020404030301010803" pitchFamily="18" charset="0"/>
              </a:rPr>
              <a:t>В </a:t>
            </a:r>
            <a:r>
              <a:rPr lang="ru-RU" sz="2600" dirty="0">
                <a:latin typeface="Garamond" panose="02020404030301010803" pitchFamily="18" charset="0"/>
              </a:rPr>
              <a:t>презентации представлены дидактические пособия (игры и игрушки), развивающие </a:t>
            </a:r>
            <a:r>
              <a:rPr lang="ru-RU" sz="2600" dirty="0" err="1">
                <a:latin typeface="Garamond" panose="02020404030301010803" pitchFamily="18" charset="0"/>
              </a:rPr>
              <a:t>сенсорику</a:t>
            </a:r>
            <a:r>
              <a:rPr lang="ru-RU" sz="2600" dirty="0">
                <a:latin typeface="Garamond" panose="02020404030301010803" pitchFamily="18" charset="0"/>
              </a:rPr>
              <a:t> (восприятие) </a:t>
            </a:r>
            <a:r>
              <a:rPr lang="ru-RU" sz="2600" dirty="0" smtClean="0">
                <a:latin typeface="Garamond" panose="02020404030301010803" pitchFamily="18" charset="0"/>
              </a:rPr>
              <a:t>и мелкую моторику детей, с кратким их описанием и фото. </a:t>
            </a:r>
            <a:r>
              <a:rPr lang="ru-RU" sz="2600" dirty="0">
                <a:latin typeface="Garamond" panose="02020404030301010803" pitchFamily="18" charset="0"/>
              </a:rPr>
              <a:t>Эти пособия Вы можете сделать своими руками и использовать их </a:t>
            </a:r>
            <a:r>
              <a:rPr lang="ru-RU" sz="2600" dirty="0" smtClean="0">
                <a:latin typeface="Garamond" panose="02020404030301010803" pitchFamily="18" charset="0"/>
              </a:rPr>
              <a:t>в условиях группы ДОУ для получения и закрепления сенсомоторного опыта. </a:t>
            </a:r>
          </a:p>
          <a:p>
            <a:pPr marL="0" indent="0" algn="just">
              <a:buNone/>
            </a:pPr>
            <a:r>
              <a:rPr lang="ru-RU" sz="2600" dirty="0" smtClean="0">
                <a:latin typeface="Garamond" panose="02020404030301010803" pitchFamily="18" charset="0"/>
              </a:rPr>
              <a:t>На вопрос «Зачем нужны данные пособия и игры?» постараюсь кратко ответить.</a:t>
            </a:r>
          </a:p>
          <a:p>
            <a:pPr marL="0" indent="0" algn="just">
              <a:buNone/>
            </a:pPr>
            <a:r>
              <a:rPr lang="ru-RU" sz="2600" b="1" i="1" dirty="0">
                <a:latin typeface="Garamond" panose="02020404030301010803" pitchFamily="18" charset="0"/>
              </a:rPr>
              <a:t>Мелкая моторика</a:t>
            </a:r>
            <a:r>
              <a:rPr lang="ru-RU" sz="2800" dirty="0">
                <a:latin typeface="Garamond" panose="02020404030301010803" pitchFamily="18" charset="0"/>
              </a:rPr>
              <a:t> — </a:t>
            </a:r>
            <a:r>
              <a:rPr lang="ru-RU" sz="2600" dirty="0">
                <a:latin typeface="Garamond" panose="02020404030301010803" pitchFamily="18" charset="0"/>
              </a:rPr>
              <a:t>совокупность скоординированных действий человека, направленных на выполнение точных мелких движений кистями и пальцами рук и ног. Именно </a:t>
            </a:r>
            <a:r>
              <a:rPr lang="ru-RU" sz="2600" b="1" i="1" dirty="0">
                <a:latin typeface="Garamond" panose="02020404030301010803" pitchFamily="18" charset="0"/>
              </a:rPr>
              <a:t>развитие мелкой моторики</a:t>
            </a:r>
            <a:r>
              <a:rPr lang="ru-RU" sz="2600" dirty="0">
                <a:latin typeface="Garamond" panose="02020404030301010803" pitchFamily="18" charset="0"/>
              </a:rPr>
              <a:t> будет определять </a:t>
            </a:r>
            <a:r>
              <a:rPr lang="ru-RU" sz="2600" b="1" i="1" dirty="0">
                <a:latin typeface="Garamond" panose="02020404030301010803" pitchFamily="18" charset="0"/>
              </a:rPr>
              <a:t>развитие речи </a:t>
            </a:r>
            <a:r>
              <a:rPr lang="ru-RU" sz="2600" dirty="0">
                <a:latin typeface="Garamond" panose="02020404030301010803" pitchFamily="18" charset="0"/>
              </a:rPr>
              <a:t>ребёнка в </a:t>
            </a:r>
            <a:r>
              <a:rPr lang="ru-RU" sz="2600" dirty="0" smtClean="0">
                <a:latin typeface="Garamond" panose="02020404030301010803" pitchFamily="18" charset="0"/>
              </a:rPr>
              <a:t>будущем. </a:t>
            </a:r>
            <a:r>
              <a:rPr lang="ru-RU" sz="2600" dirty="0">
                <a:latin typeface="Garamond" panose="02020404030301010803" pitchFamily="18" charset="0"/>
              </a:rPr>
              <a:t>К тому же, в повседневном быту человеку постоянно требуется совершать какие-нибудь действия мелкой моторики: застёгивание пуговиц, манипулирование мелкими предметами, письмо, рисование и т. д.. От  развития мелкой моторики напрямую зависит качество жизни людей.</a:t>
            </a:r>
          </a:p>
          <a:p>
            <a:pPr marL="0" indent="0" algn="just">
              <a:buNone/>
            </a:pPr>
            <a:r>
              <a:rPr lang="ru-RU" sz="2600" b="1" i="1" dirty="0" smtClean="0">
                <a:latin typeface="Garamond" panose="02020404030301010803" pitchFamily="18" charset="0"/>
              </a:rPr>
              <a:t>Сенсорное </a:t>
            </a:r>
            <a:r>
              <a:rPr lang="ru-RU" sz="2600" b="1" i="1" dirty="0">
                <a:latin typeface="Garamond" panose="02020404030301010803" pitchFamily="18" charset="0"/>
              </a:rPr>
              <a:t>развитие </a:t>
            </a:r>
            <a:r>
              <a:rPr lang="ru-RU" sz="2600" dirty="0">
                <a:latin typeface="Garamond" panose="02020404030301010803" pitchFamily="18" charset="0"/>
              </a:rPr>
              <a:t>– это развитие восприятия </a:t>
            </a:r>
            <a:r>
              <a:rPr lang="ru-RU" sz="2600" dirty="0" smtClean="0">
                <a:latin typeface="Garamond" panose="02020404030301010803" pitchFamily="18" charset="0"/>
              </a:rPr>
              <a:t>ребёнка </a:t>
            </a:r>
            <a:r>
              <a:rPr lang="ru-RU" sz="2600" dirty="0">
                <a:latin typeface="Garamond" panose="02020404030301010803" pitchFamily="18" charset="0"/>
              </a:rPr>
              <a:t>и формирование его представлений о внешних свойствах предметов: их форме, цвете, величине, положении в пространстве, запахе, вкусе и </a:t>
            </a:r>
            <a:r>
              <a:rPr lang="ru-RU" sz="2600" dirty="0" smtClean="0">
                <a:latin typeface="Garamond" panose="02020404030301010803" pitchFamily="18" charset="0"/>
              </a:rPr>
              <a:t>т.д.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AD0A19-1C5F-4E1C-96E5-DE5E5100D788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54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061" y="3752604"/>
            <a:ext cx="10911840" cy="1009403"/>
          </a:xfrm>
        </p:spPr>
        <p:txBody>
          <a:bodyPr rtlCol="0">
            <a:noAutofit/>
          </a:bodyPr>
          <a:lstStyle/>
          <a:p>
            <a:pPr algn="ctr">
              <a:defRPr/>
            </a:pPr>
            <a:r>
              <a:rPr lang="ru-RU" sz="3200" b="1" i="1" dirty="0">
                <a:solidFill>
                  <a:srgbClr val="FF0000"/>
                </a:solidFill>
                <a:latin typeface="Garamond" panose="02020404030301010803" pitchFamily="18" charset="0"/>
              </a:rPr>
              <a:t>Спасибо за внимание! </a:t>
            </a:r>
            <a:r>
              <a:rPr lang="ru-RU" sz="3200" b="1" dirty="0">
                <a:latin typeface="Garamond" panose="02020404030301010803" pitchFamily="18" charset="0"/>
              </a:rPr>
              <a:t/>
            </a:r>
            <a:br>
              <a:rPr lang="ru-RU" sz="3200" b="1" dirty="0">
                <a:latin typeface="Garamond" panose="02020404030301010803" pitchFamily="18" charset="0"/>
              </a:rPr>
            </a:br>
            <a:endParaRPr lang="ru-RU" sz="3200" b="1" u="sng" dirty="0">
              <a:solidFill>
                <a:schemeClr val="tx1">
                  <a:lumMod val="85000"/>
                  <a:lumOff val="1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30722" name="Объект 2"/>
          <p:cNvSpPr>
            <a:spLocks noGrp="1"/>
          </p:cNvSpPr>
          <p:nvPr>
            <p:ph idx="1"/>
          </p:nvPr>
        </p:nvSpPr>
        <p:spPr>
          <a:xfrm>
            <a:off x="1020766" y="750280"/>
            <a:ext cx="10391775" cy="3132953"/>
          </a:xfrm>
        </p:spPr>
        <p:txBody>
          <a:bodyPr>
            <a:normAutofit/>
          </a:bodyPr>
          <a:lstStyle/>
          <a:p>
            <a:pPr marL="0" indent="0" algn="just" eaLnBrk="1" hangingPunct="1">
              <a:buNone/>
            </a:pPr>
            <a:r>
              <a:rPr lang="ru-RU" dirty="0" smtClean="0">
                <a:latin typeface="Garamond" panose="02020404030301010803" pitchFamily="18" charset="0"/>
              </a:rPr>
              <a:t>	Выбирайте любой понравившийся Вам вариант. Ознакомившись с предложенной информацией, проявив немного терпения и добавив фантазии Вы сможете создать свою уникальную игрушку, которая обязательно станет любимой развивающей игрушкой Ваших воспитанников. 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AD0A19-1C5F-4E1C-96E5-DE5E5100D788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318977" y="74428"/>
            <a:ext cx="11589488" cy="744279"/>
          </a:xfrm>
        </p:spPr>
        <p:txBody>
          <a:bodyPr>
            <a:noAutofit/>
          </a:bodyPr>
          <a:lstStyle/>
          <a:p>
            <a:pPr eaLnBrk="1" hangingPunct="1"/>
            <a:r>
              <a:rPr lang="ru-RU" sz="24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Почему же так важно развивать восприятие детей именно в возрасте 2-3-х лет?</a:t>
            </a:r>
            <a:endParaRPr lang="ru-RU" sz="2400" b="1" dirty="0" smtClean="0">
              <a:ln>
                <a:noFill/>
              </a:ln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sp>
        <p:nvSpPr>
          <p:cNvPr id="21506" name="Объект 2"/>
          <p:cNvSpPr>
            <a:spLocks noGrp="1"/>
          </p:cNvSpPr>
          <p:nvPr>
            <p:ph idx="1"/>
          </p:nvPr>
        </p:nvSpPr>
        <p:spPr>
          <a:xfrm>
            <a:off x="244549" y="839972"/>
            <a:ext cx="11663916" cy="5645888"/>
          </a:xfrm>
        </p:spPr>
        <p:txBody>
          <a:bodyPr>
            <a:noAutofit/>
          </a:bodyPr>
          <a:lstStyle/>
          <a:p>
            <a:pPr algn="just"/>
            <a:r>
              <a:rPr lang="ru-RU" sz="2100" b="1" dirty="0" smtClean="0">
                <a:latin typeface="Garamond" panose="02020404030301010803" pitchFamily="18" charset="0"/>
              </a:rPr>
              <a:t>Дети раннего возраста </a:t>
            </a:r>
            <a:r>
              <a:rPr lang="ru-RU" sz="2100" b="1" i="1" dirty="0" smtClean="0">
                <a:latin typeface="Garamond" panose="02020404030301010803" pitchFamily="18" charset="0"/>
              </a:rPr>
              <a:t>(2-3-х лет)</a:t>
            </a:r>
            <a:r>
              <a:rPr lang="ru-RU" sz="2100" b="1" dirty="0" smtClean="0">
                <a:latin typeface="Garamond" panose="02020404030301010803" pitchFamily="18" charset="0"/>
              </a:rPr>
              <a:t> наиболее </a:t>
            </a:r>
            <a:r>
              <a:rPr lang="ru-RU" sz="2100" b="1" i="1" dirty="0" smtClean="0">
                <a:latin typeface="Garamond" panose="02020404030301010803" pitchFamily="18" charset="0"/>
              </a:rPr>
              <a:t>восприимчивы к усвоению </a:t>
            </a:r>
            <a:r>
              <a:rPr lang="ru-RU" sz="2100" b="1" dirty="0" smtClean="0">
                <a:latin typeface="Garamond" panose="02020404030301010803" pitchFamily="18" charset="0"/>
              </a:rPr>
              <a:t>представлений </a:t>
            </a:r>
            <a:r>
              <a:rPr lang="ru-RU" sz="2100" b="1" dirty="0">
                <a:latin typeface="Garamond" panose="02020404030301010803" pitchFamily="18" charset="0"/>
              </a:rPr>
              <a:t>о свойствах, качествах и отношениях </a:t>
            </a:r>
            <a:r>
              <a:rPr lang="ru-RU" sz="2100" b="1" dirty="0" smtClean="0">
                <a:latin typeface="Garamond" panose="02020404030301010803" pitchFamily="18" charset="0"/>
              </a:rPr>
              <a:t>предметов, </a:t>
            </a:r>
            <a:r>
              <a:rPr lang="ru-RU" sz="2100" b="1" dirty="0">
                <a:latin typeface="Garamond" panose="02020404030301010803" pitchFamily="18" charset="0"/>
              </a:rPr>
              <a:t>выработанных </a:t>
            </a:r>
            <a:r>
              <a:rPr lang="ru-RU" sz="2100" b="1" dirty="0" smtClean="0">
                <a:latin typeface="Garamond" panose="02020404030301010803" pitchFamily="18" charset="0"/>
              </a:rPr>
              <a:t>обществом (так называемых сенсорных эталонов). Чем </a:t>
            </a:r>
            <a:r>
              <a:rPr lang="ru-RU" sz="2100" b="1" i="1" dirty="0" smtClean="0">
                <a:latin typeface="Garamond" panose="02020404030301010803" pitchFamily="18" charset="0"/>
              </a:rPr>
              <a:t>больше сенсорного опыта </a:t>
            </a:r>
            <a:r>
              <a:rPr lang="ru-RU" sz="2100" b="1" dirty="0" smtClean="0">
                <a:latin typeface="Garamond" panose="02020404030301010803" pitchFamily="18" charset="0"/>
              </a:rPr>
              <a:t>сможет накопить ребёнок в данном возрасте, тем </a:t>
            </a:r>
            <a:r>
              <a:rPr lang="ru-RU" sz="2100" b="1" i="1" dirty="0" smtClean="0">
                <a:latin typeface="Garamond" panose="02020404030301010803" pitchFamily="18" charset="0"/>
              </a:rPr>
              <a:t>больше </a:t>
            </a:r>
            <a:r>
              <a:rPr lang="ru-RU" sz="2100" b="1" dirty="0" smtClean="0">
                <a:latin typeface="Garamond" panose="02020404030301010803" pitchFamily="18" charset="0"/>
              </a:rPr>
              <a:t>предпосылок </a:t>
            </a:r>
            <a:r>
              <a:rPr lang="ru-RU" sz="2100" b="1" dirty="0">
                <a:latin typeface="Garamond" panose="02020404030301010803" pitchFamily="18" charset="0"/>
              </a:rPr>
              <a:t>для </a:t>
            </a:r>
            <a:r>
              <a:rPr lang="ru-RU" sz="2100" b="1" i="1" dirty="0">
                <a:latin typeface="Garamond" panose="02020404030301010803" pitchFamily="18" charset="0"/>
              </a:rPr>
              <a:t>интеллектуального развития</a:t>
            </a:r>
            <a:r>
              <a:rPr lang="ru-RU" sz="2100" b="1" i="1" dirty="0" smtClean="0">
                <a:latin typeface="Garamond" panose="02020404030301010803" pitchFamily="18" charset="0"/>
              </a:rPr>
              <a:t>  </a:t>
            </a:r>
            <a:r>
              <a:rPr lang="ru-RU" sz="2100" b="1" dirty="0" smtClean="0">
                <a:latin typeface="Garamond" panose="02020404030301010803" pitchFamily="18" charset="0"/>
              </a:rPr>
              <a:t>у него будет.</a:t>
            </a:r>
          </a:p>
          <a:p>
            <a:pPr algn="just"/>
            <a:r>
              <a:rPr lang="ru-RU" sz="2100" b="1" dirty="0">
                <a:latin typeface="Garamond" panose="02020404030301010803" pitchFamily="18" charset="0"/>
              </a:rPr>
              <a:t>Чем </a:t>
            </a:r>
            <a:r>
              <a:rPr lang="ru-RU" sz="2100" b="1" i="1" dirty="0">
                <a:latin typeface="Garamond" panose="02020404030301010803" pitchFamily="18" charset="0"/>
              </a:rPr>
              <a:t>богаче</a:t>
            </a:r>
            <a:r>
              <a:rPr lang="ru-RU" sz="2100" b="1" dirty="0">
                <a:latin typeface="Garamond" panose="02020404030301010803" pitchFamily="18" charset="0"/>
              </a:rPr>
              <a:t> и разнообразнее будет </a:t>
            </a:r>
            <a:r>
              <a:rPr lang="ru-RU" sz="2100" b="1" dirty="0" smtClean="0">
                <a:latin typeface="Garamond" panose="02020404030301010803" pitchFamily="18" charset="0"/>
              </a:rPr>
              <a:t>окружающая малыша </a:t>
            </a:r>
            <a:r>
              <a:rPr lang="ru-RU" sz="2100" b="1" i="1" dirty="0">
                <a:latin typeface="Garamond" panose="02020404030301010803" pitchFamily="18" charset="0"/>
              </a:rPr>
              <a:t>сенсорная среда</a:t>
            </a:r>
            <a:r>
              <a:rPr lang="ru-RU" sz="2100" b="1" dirty="0">
                <a:latin typeface="Garamond" panose="02020404030301010803" pitchFamily="18" charset="0"/>
              </a:rPr>
              <a:t>, с которой он активно действует, тем </a:t>
            </a:r>
            <a:r>
              <a:rPr lang="ru-RU" sz="2100" b="1" dirty="0" smtClean="0">
                <a:latin typeface="Garamond" panose="02020404030301010803" pitchFamily="18" charset="0"/>
              </a:rPr>
              <a:t>шире </a:t>
            </a:r>
            <a:r>
              <a:rPr lang="ru-RU" sz="2100" b="1" dirty="0">
                <a:latin typeface="Garamond" panose="02020404030301010803" pitchFamily="18" charset="0"/>
              </a:rPr>
              <a:t>у него </a:t>
            </a:r>
            <a:r>
              <a:rPr lang="ru-RU" sz="2100" b="1" i="1" dirty="0">
                <a:latin typeface="Garamond" panose="02020404030301010803" pitchFamily="18" charset="0"/>
              </a:rPr>
              <a:t>будет</a:t>
            </a:r>
            <a:r>
              <a:rPr lang="ru-RU" sz="2100" b="1" dirty="0">
                <a:latin typeface="Garamond" panose="02020404030301010803" pitchFamily="18" charset="0"/>
              </a:rPr>
              <a:t> спектр ощущений и </a:t>
            </a:r>
            <a:r>
              <a:rPr lang="ru-RU" sz="2100" b="1" dirty="0" smtClean="0">
                <a:latin typeface="Garamond" panose="02020404030301010803" pitchFamily="18" charset="0"/>
              </a:rPr>
              <a:t>возможностей обследовать, т.е. </a:t>
            </a:r>
            <a:r>
              <a:rPr lang="ru-RU" sz="2100" b="1" i="1" dirty="0" smtClean="0">
                <a:latin typeface="Garamond" panose="02020404030301010803" pitchFamily="18" charset="0"/>
              </a:rPr>
              <a:t>развиваться</a:t>
            </a:r>
            <a:r>
              <a:rPr lang="ru-RU" sz="2100" b="1" dirty="0" smtClean="0">
                <a:latin typeface="Garamond" panose="02020404030301010803" pitchFamily="18" charset="0"/>
              </a:rPr>
              <a:t>.</a:t>
            </a:r>
          </a:p>
          <a:p>
            <a:pPr algn="just"/>
            <a:r>
              <a:rPr lang="ru-RU" sz="2100" b="1" dirty="0" smtClean="0">
                <a:latin typeface="Garamond" panose="02020404030301010803" pitchFamily="18" charset="0"/>
              </a:rPr>
              <a:t>Ознакомление </a:t>
            </a:r>
            <a:r>
              <a:rPr lang="ru-RU" sz="2100" b="1" dirty="0">
                <a:latin typeface="Garamond" panose="02020404030301010803" pitchFamily="18" charset="0"/>
              </a:rPr>
              <a:t>со всеми вышеперечисленными свойствами предметов </a:t>
            </a:r>
            <a:r>
              <a:rPr lang="ru-RU" sz="2100" b="1" dirty="0" smtClean="0">
                <a:latin typeface="Garamond" panose="02020404030301010803" pitchFamily="18" charset="0"/>
              </a:rPr>
              <a:t>(обследовать предмет с точки зрения его </a:t>
            </a:r>
            <a:r>
              <a:rPr lang="ru-RU" sz="2100" b="1" i="1" dirty="0" smtClean="0">
                <a:latin typeface="Garamond" panose="02020404030301010803" pitchFamily="18" charset="0"/>
              </a:rPr>
              <a:t>формы, цвета, величины, </a:t>
            </a:r>
            <a:r>
              <a:rPr lang="ru-RU" sz="2100" b="1" i="1" dirty="0">
                <a:latin typeface="Garamond" panose="02020404030301010803" pitchFamily="18" charset="0"/>
              </a:rPr>
              <a:t>положении в пространстве, </a:t>
            </a:r>
            <a:r>
              <a:rPr lang="ru-RU" sz="2100" b="1" i="1" dirty="0" smtClean="0">
                <a:latin typeface="Garamond" panose="02020404030301010803" pitchFamily="18" charset="0"/>
              </a:rPr>
              <a:t>запаха и вкуса</a:t>
            </a:r>
            <a:r>
              <a:rPr lang="ru-RU" sz="2100" b="1" dirty="0" smtClean="0">
                <a:latin typeface="Garamond" panose="02020404030301010803" pitchFamily="18" charset="0"/>
              </a:rPr>
              <a:t>) будет </a:t>
            </a:r>
            <a:r>
              <a:rPr lang="ru-RU" sz="2100" b="1" dirty="0">
                <a:latin typeface="Garamond" panose="02020404030301010803" pitchFamily="18" charset="0"/>
              </a:rPr>
              <a:t>проходить через </a:t>
            </a:r>
            <a:r>
              <a:rPr lang="ru-RU" sz="2100" b="1" i="1" dirty="0">
                <a:latin typeface="Garamond" panose="02020404030301010803" pitchFamily="18" charset="0"/>
              </a:rPr>
              <a:t>игровую деятельность</a:t>
            </a:r>
            <a:r>
              <a:rPr lang="ru-RU" sz="2100" b="1" dirty="0">
                <a:latin typeface="Garamond" panose="02020404030301010803" pitchFamily="18" charset="0"/>
              </a:rPr>
              <a:t>. Поэтому важно </a:t>
            </a:r>
            <a:r>
              <a:rPr lang="ru-RU" sz="2100" b="1" dirty="0" smtClean="0">
                <a:latin typeface="Garamond" panose="02020404030301010803" pitchFamily="18" charset="0"/>
              </a:rPr>
              <a:t>правильно подобрать игровые </a:t>
            </a:r>
            <a:r>
              <a:rPr lang="ru-RU" sz="2100" b="1" dirty="0">
                <a:latin typeface="Garamond" panose="02020404030301010803" pitchFamily="18" charset="0"/>
              </a:rPr>
              <a:t>пособия и игрушки, способствующие </a:t>
            </a:r>
            <a:r>
              <a:rPr lang="ru-RU" sz="2100" b="1" dirty="0" smtClean="0">
                <a:latin typeface="Garamond" panose="02020404030301010803" pitchFamily="18" charset="0"/>
              </a:rPr>
              <a:t>сенсомоторному </a:t>
            </a:r>
            <a:r>
              <a:rPr lang="ru-RU" sz="2100" b="1" dirty="0">
                <a:latin typeface="Garamond" panose="02020404030301010803" pitchFamily="18" charset="0"/>
              </a:rPr>
              <a:t>развитию детей раннего возраста, </a:t>
            </a:r>
            <a:r>
              <a:rPr lang="ru-RU" sz="2100" b="1" dirty="0" smtClean="0">
                <a:latin typeface="Garamond" panose="02020404030301010803" pitchFamily="18" charset="0"/>
              </a:rPr>
              <a:t>т.е. с </a:t>
            </a:r>
            <a:r>
              <a:rPr lang="ru-RU" sz="2100" b="1" dirty="0">
                <a:latin typeface="Garamond" panose="02020404030301010803" pitchFamily="18" charset="0"/>
              </a:rPr>
              <a:t>учётом набора </a:t>
            </a:r>
            <a:r>
              <a:rPr lang="ru-RU" sz="2100" b="1" dirty="0" smtClean="0">
                <a:latin typeface="Garamond" panose="02020404030301010803" pitchFamily="18" charset="0"/>
              </a:rPr>
              <a:t>вышеуказанных </a:t>
            </a:r>
            <a:r>
              <a:rPr lang="ru-RU" sz="2100" b="1" dirty="0">
                <a:latin typeface="Garamond" panose="02020404030301010803" pitchFamily="18" charset="0"/>
              </a:rPr>
              <a:t>свойств, необходимых для формирования и развития восприятия, которые дети </a:t>
            </a:r>
            <a:r>
              <a:rPr lang="ru-RU" sz="2100" b="1" i="1" dirty="0">
                <a:latin typeface="Garamond" panose="02020404030301010803" pitchFamily="18" charset="0"/>
              </a:rPr>
              <a:t>смогут </a:t>
            </a:r>
            <a:r>
              <a:rPr lang="ru-RU" sz="2100" b="1" i="1" dirty="0" smtClean="0">
                <a:latin typeface="Garamond" panose="02020404030301010803" pitchFamily="18" charset="0"/>
              </a:rPr>
              <a:t>исследовать в ходе </a:t>
            </a:r>
            <a:r>
              <a:rPr lang="ru-RU" sz="2100" b="1" i="1" dirty="0">
                <a:latin typeface="Garamond" panose="02020404030301010803" pitchFamily="18" charset="0"/>
              </a:rPr>
              <a:t>самостоятельной игровой </a:t>
            </a:r>
            <a:r>
              <a:rPr lang="ru-RU" sz="2100" b="1" i="1" dirty="0" smtClean="0">
                <a:latin typeface="Garamond" panose="02020404030301010803" pitchFamily="18" charset="0"/>
              </a:rPr>
              <a:t>деятельности</a:t>
            </a:r>
            <a:r>
              <a:rPr lang="ru-RU" sz="2100" b="1" dirty="0" smtClean="0">
                <a:latin typeface="Garamond" panose="02020404030301010803" pitchFamily="18" charset="0"/>
              </a:rPr>
              <a:t>, а также в совместных играх с Вами. Если </a:t>
            </a:r>
            <a:r>
              <a:rPr lang="ru-RU" sz="2100" b="1" i="1" dirty="0" smtClean="0">
                <a:latin typeface="Garamond" panose="02020404030301010803" pitchFamily="18" charset="0"/>
              </a:rPr>
              <a:t>игрушки будут </a:t>
            </a:r>
            <a:r>
              <a:rPr lang="ru-RU" sz="2100" b="1" dirty="0" smtClean="0">
                <a:latin typeface="Garamond" panose="02020404030301010803" pitchFamily="18" charset="0"/>
              </a:rPr>
              <a:t>выполнены Вашими руками с любовью и заботой, они будут </a:t>
            </a:r>
            <a:r>
              <a:rPr lang="ru-RU" sz="2100" b="1" i="1" dirty="0" smtClean="0">
                <a:latin typeface="Garamond" panose="02020404030301010803" pitchFamily="18" charset="0"/>
              </a:rPr>
              <a:t>самыми незаменимыми и любимыми у </a:t>
            </a:r>
            <a:r>
              <a:rPr lang="ru-RU" sz="2100" b="1" dirty="0" smtClean="0">
                <a:latin typeface="Garamond" panose="02020404030301010803" pitchFamily="18" charset="0"/>
              </a:rPr>
              <a:t>малышей во время их игровой деятельности.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AD0A19-1C5F-4E1C-96E5-DE5E5100D788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91385" y="0"/>
            <a:ext cx="11642651" cy="850605"/>
          </a:xfrm>
        </p:spPr>
        <p:txBody>
          <a:bodyPr>
            <a:noAutofit/>
          </a:bodyPr>
          <a:lstStyle/>
          <a:p>
            <a:pPr eaLnBrk="1" hangingPunct="1"/>
            <a:r>
              <a:rPr lang="ru-RU" sz="2600" b="1" i="1" u="sng" dirty="0" smtClean="0">
                <a:solidFill>
                  <a:srgbClr val="FF0000"/>
                </a:solidFill>
                <a:latin typeface="Garamond" panose="02020404030301010803" pitchFamily="18" charset="0"/>
              </a:rPr>
              <a:t>Список предлагаемых к изготовлению игр и игрушек с краткими характеристиками</a:t>
            </a:r>
            <a:endParaRPr lang="ru-RU" sz="2600" b="1" i="1" u="sng" dirty="0" smtClean="0">
              <a:ln>
                <a:noFill/>
              </a:ln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sp>
        <p:nvSpPr>
          <p:cNvPr id="22530" name="Объект 2"/>
          <p:cNvSpPr>
            <a:spLocks noGrp="1"/>
          </p:cNvSpPr>
          <p:nvPr>
            <p:ph idx="4294967295"/>
          </p:nvPr>
        </p:nvSpPr>
        <p:spPr>
          <a:xfrm>
            <a:off x="138222" y="967562"/>
            <a:ext cx="11578857" cy="5667153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200" dirty="0" smtClean="0">
                <a:latin typeface="Garamond" panose="02020404030301010803" pitchFamily="18" charset="0"/>
              </a:rPr>
              <a:t>1.  </a:t>
            </a:r>
            <a:r>
              <a:rPr lang="ru-RU" sz="2400" b="1" i="1" dirty="0" smtClean="0">
                <a:latin typeface="Garamond" panose="02020404030301010803" pitchFamily="18" charset="0"/>
              </a:rPr>
              <a:t>Дидактическая игра «Бабочки и цветочек» </a:t>
            </a:r>
            <a:r>
              <a:rPr lang="ru-RU" sz="2400" dirty="0" smtClean="0">
                <a:latin typeface="Garamond" panose="02020404030301010803" pitchFamily="18" charset="0"/>
              </a:rPr>
              <a:t>(развитие восприятия цвета + тактильные ощущения)</a:t>
            </a:r>
          </a:p>
          <a:p>
            <a:pPr algn="just"/>
            <a:r>
              <a:rPr lang="ru-RU" sz="2400" dirty="0" smtClean="0">
                <a:latin typeface="Garamond" panose="02020404030301010803" pitchFamily="18" charset="0"/>
              </a:rPr>
              <a:t>2.  </a:t>
            </a:r>
            <a:r>
              <a:rPr lang="ru-RU" sz="2400" b="1" i="1" dirty="0" smtClean="0">
                <a:latin typeface="Garamond" panose="02020404030301010803" pitchFamily="18" charset="0"/>
              </a:rPr>
              <a:t>Развивающие игрушки «Весёлые свинки Нюша и </a:t>
            </a:r>
            <a:r>
              <a:rPr lang="ru-RU" sz="2400" b="1" i="1" dirty="0" err="1" smtClean="0">
                <a:latin typeface="Garamond" panose="02020404030301010803" pitchFamily="18" charset="0"/>
              </a:rPr>
              <a:t>Хрюша</a:t>
            </a:r>
            <a:r>
              <a:rPr lang="ru-RU" sz="2400" b="1" i="1" dirty="0" smtClean="0">
                <a:latin typeface="Garamond" panose="02020404030301010803" pitchFamily="18" charset="0"/>
              </a:rPr>
              <a:t>» </a:t>
            </a:r>
            <a:r>
              <a:rPr lang="ru-RU" sz="2400" dirty="0" smtClean="0">
                <a:latin typeface="Garamond" panose="02020404030301010803" pitchFamily="18" charset="0"/>
              </a:rPr>
              <a:t>(мелкая моторика рук + развитие восприятия цвета и формы + тактильные ощущения + развитие восприятия звука)</a:t>
            </a:r>
          </a:p>
          <a:p>
            <a:pPr algn="just"/>
            <a:r>
              <a:rPr lang="ru-RU" sz="2400" dirty="0" smtClean="0">
                <a:latin typeface="Garamond" panose="02020404030301010803" pitchFamily="18" charset="0"/>
              </a:rPr>
              <a:t>3. </a:t>
            </a:r>
            <a:r>
              <a:rPr lang="ru-RU" sz="2400" b="1" i="1" dirty="0" smtClean="0">
                <a:latin typeface="Garamond" panose="02020404030301010803" pitchFamily="18" charset="0"/>
              </a:rPr>
              <a:t>Развивающие игрушки «Погремушка – </a:t>
            </a:r>
            <a:r>
              <a:rPr lang="ru-RU" sz="2400" b="1" i="1" dirty="0" err="1" smtClean="0">
                <a:latin typeface="Garamond" panose="02020404030301010803" pitchFamily="18" charset="0"/>
              </a:rPr>
              <a:t>открывашка</a:t>
            </a:r>
            <a:r>
              <a:rPr lang="ru-RU" sz="2400" b="1" i="1" dirty="0" smtClean="0">
                <a:latin typeface="Garamond" panose="02020404030301010803" pitchFamily="18" charset="0"/>
              </a:rPr>
              <a:t>» </a:t>
            </a:r>
            <a:r>
              <a:rPr lang="ru-RU" sz="2400" dirty="0" smtClean="0">
                <a:latin typeface="Garamond" panose="02020404030301010803" pitchFamily="18" charset="0"/>
              </a:rPr>
              <a:t>(мелкая моторика рук (отвинчивание и прикручивание крышечек) + развитие восприятия цвета и формы + тактильные ощущения + развитие восприятия звука</a:t>
            </a:r>
          </a:p>
          <a:p>
            <a:pPr algn="just"/>
            <a:r>
              <a:rPr lang="ru-RU" sz="2400" dirty="0" smtClean="0">
                <a:latin typeface="Garamond" panose="02020404030301010803" pitchFamily="18" charset="0"/>
              </a:rPr>
              <a:t>4.   </a:t>
            </a:r>
            <a:r>
              <a:rPr lang="ru-RU" sz="2400" b="1" i="1" dirty="0" smtClean="0">
                <a:latin typeface="Garamond" panose="02020404030301010803" pitchFamily="18" charset="0"/>
              </a:rPr>
              <a:t>Игры с прищепками «Весёлые ёжики», «Солнышко», «Яблочки» </a:t>
            </a:r>
            <a:r>
              <a:rPr lang="ru-RU" sz="2400" dirty="0" smtClean="0">
                <a:latin typeface="Garamond" panose="02020404030301010803" pitchFamily="18" charset="0"/>
              </a:rPr>
              <a:t>(мелкая моторика рук + развитие восприятия количества, формы, размера, цвета)</a:t>
            </a:r>
          </a:p>
          <a:p>
            <a:pPr algn="just"/>
            <a:r>
              <a:rPr lang="ru-RU" sz="2400" dirty="0" smtClean="0">
                <a:latin typeface="Garamond" panose="02020404030301010803" pitchFamily="18" charset="0"/>
              </a:rPr>
              <a:t>5.  </a:t>
            </a:r>
            <a:r>
              <a:rPr lang="ru-RU" sz="2400" b="1" i="1" dirty="0" smtClean="0">
                <a:latin typeface="Garamond" panose="02020404030301010803" pitchFamily="18" charset="0"/>
              </a:rPr>
              <a:t>Развивающая сенсорику и мелкую моторику рук доска </a:t>
            </a:r>
            <a:r>
              <a:rPr lang="ru-RU" sz="2400" dirty="0" smtClean="0">
                <a:latin typeface="Garamond" panose="02020404030301010803" pitchFamily="18" charset="0"/>
              </a:rPr>
              <a:t>(мелкая моторика рук (шнуровка, молния) + развитие восприятия цвета и формы + тактильные ощущения)</a:t>
            </a:r>
          </a:p>
          <a:p>
            <a:pPr algn="just"/>
            <a:r>
              <a:rPr lang="ru-RU" sz="2400" dirty="0" smtClean="0">
                <a:latin typeface="Garamond" panose="02020404030301010803" pitchFamily="18" charset="0"/>
              </a:rPr>
              <a:t>6.  </a:t>
            </a:r>
            <a:r>
              <a:rPr lang="ru-RU" sz="2400" b="1" i="1" dirty="0" smtClean="0">
                <a:latin typeface="Garamond" panose="02020404030301010803" pitchFamily="18" charset="0"/>
              </a:rPr>
              <a:t>Доска с грибами на липучке «Нарядные мухоморчики» </a:t>
            </a:r>
            <a:r>
              <a:rPr lang="ru-RU" sz="2400" dirty="0" smtClean="0">
                <a:latin typeface="Garamond" panose="02020404030301010803" pitchFamily="18" charset="0"/>
              </a:rPr>
              <a:t>(мелкая моторика рук + развитие восприятия, формы, размера (большой-маленький), цвета, количества (много-один)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5586AF-DD8F-4E08-B36D-76909B4ACB9F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1295400" y="95693"/>
            <a:ext cx="9601200" cy="1020726"/>
          </a:xfrm>
        </p:spPr>
        <p:txBody>
          <a:bodyPr>
            <a:noAutofit/>
          </a:bodyPr>
          <a:lstStyle/>
          <a:p>
            <a:r>
              <a:rPr lang="ru-RU" sz="2600" b="1" i="1" u="sng" dirty="0" smtClean="0">
                <a:solidFill>
                  <a:srgbClr val="FF0000"/>
                </a:solidFill>
                <a:latin typeface="Garamond" panose="02020404030301010803" pitchFamily="18" charset="0"/>
              </a:rPr>
              <a:t>Список предлагаемых к изготовлению игр и игрушек (продолжение)</a:t>
            </a:r>
            <a:endParaRPr lang="ru-RU" sz="2600" i="1" u="sng" dirty="0" smtClean="0">
              <a:ln>
                <a:noFill/>
              </a:ln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sp>
        <p:nvSpPr>
          <p:cNvPr id="23554" name="Объект 2"/>
          <p:cNvSpPr>
            <a:spLocks noGrp="1"/>
          </p:cNvSpPr>
          <p:nvPr>
            <p:ph idx="1"/>
          </p:nvPr>
        </p:nvSpPr>
        <p:spPr>
          <a:xfrm>
            <a:off x="681509" y="1350335"/>
            <a:ext cx="10532127" cy="5241851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latin typeface="Garamond" panose="02020404030301010803" pitchFamily="18" charset="0"/>
              </a:rPr>
              <a:t>7. </a:t>
            </a:r>
            <a:r>
              <a:rPr lang="ru-RU" sz="2400" b="1" i="1" dirty="0">
                <a:latin typeface="Garamond" panose="02020404030301010803" pitchFamily="18" charset="0"/>
              </a:rPr>
              <a:t>«Красный Сапожок»</a:t>
            </a:r>
            <a:r>
              <a:rPr lang="ru-RU" sz="2400" dirty="0">
                <a:latin typeface="Garamond" panose="02020404030301010803" pitchFamily="18" charset="0"/>
              </a:rPr>
              <a:t> (шнуровка – развитие мелкой моторики рук) </a:t>
            </a:r>
            <a:endParaRPr lang="ru-RU" sz="2400" dirty="0" smtClean="0">
              <a:latin typeface="Garamond" panose="02020404030301010803" pitchFamily="18" charset="0"/>
            </a:endParaRPr>
          </a:p>
          <a:p>
            <a:pPr algn="just"/>
            <a:r>
              <a:rPr lang="ru-RU" sz="2200" dirty="0" smtClean="0">
                <a:latin typeface="Garamond" panose="02020404030301010803" pitchFamily="18" charset="0"/>
              </a:rPr>
              <a:t>8</a:t>
            </a:r>
            <a:r>
              <a:rPr lang="ru-RU" sz="2400" dirty="0" smtClean="0">
                <a:latin typeface="Garamond" panose="02020404030301010803" pitchFamily="18" charset="0"/>
              </a:rPr>
              <a:t>. </a:t>
            </a:r>
            <a:r>
              <a:rPr lang="ru-RU" sz="2400" b="1" i="1" dirty="0" smtClean="0">
                <a:latin typeface="Garamond" panose="02020404030301010803" pitchFamily="18" charset="0"/>
              </a:rPr>
              <a:t>Игры с пробками («Мухоморчики», «Божья коровка», «Бусы»,  «Бабочка», «Ёлочка», «Машинка») </a:t>
            </a:r>
            <a:r>
              <a:rPr lang="ru-RU" sz="2400" dirty="0" smtClean="0">
                <a:latin typeface="Garamond" panose="02020404030301010803" pitchFamily="18" charset="0"/>
              </a:rPr>
              <a:t>(развитие восприятия формы и цвета, развитие внимания)</a:t>
            </a:r>
          </a:p>
          <a:p>
            <a:pPr algn="just"/>
            <a:r>
              <a:rPr lang="ru-RU" sz="2400" dirty="0" smtClean="0">
                <a:latin typeface="Garamond" panose="02020404030301010803" pitchFamily="18" charset="0"/>
              </a:rPr>
              <a:t>9</a:t>
            </a:r>
            <a:r>
              <a:rPr lang="ru-RU" sz="2400" b="1" i="1" dirty="0" smtClean="0">
                <a:latin typeface="Garamond" panose="02020404030301010803" pitchFamily="18" charset="0"/>
              </a:rPr>
              <a:t>. «Бусы» из пробок </a:t>
            </a:r>
            <a:r>
              <a:rPr lang="ru-RU" sz="2400" dirty="0" smtClean="0">
                <a:latin typeface="Garamond" panose="02020404030301010803" pitchFamily="18" charset="0"/>
              </a:rPr>
              <a:t>(развитие мелкой моторики + развитие восприятия формы, размера и цвета)</a:t>
            </a:r>
          </a:p>
          <a:p>
            <a:pPr algn="just"/>
            <a:r>
              <a:rPr lang="ru-RU" sz="2400" dirty="0" smtClean="0">
                <a:latin typeface="Garamond" panose="02020404030301010803" pitchFamily="18" charset="0"/>
              </a:rPr>
              <a:t>10. </a:t>
            </a:r>
            <a:r>
              <a:rPr lang="ru-RU" sz="2400" b="1" i="1" dirty="0" smtClean="0">
                <a:latin typeface="Garamond" panose="02020404030301010803" pitchFamily="18" charset="0"/>
              </a:rPr>
              <a:t>Игра</a:t>
            </a:r>
            <a:r>
              <a:rPr lang="ru-RU" sz="2400" dirty="0" smtClean="0">
                <a:latin typeface="Garamond" panose="02020404030301010803" pitchFamily="18" charset="0"/>
              </a:rPr>
              <a:t> </a:t>
            </a:r>
            <a:r>
              <a:rPr lang="ru-RU" sz="2400" b="1" i="1" dirty="0" smtClean="0">
                <a:latin typeface="Garamond" panose="02020404030301010803" pitchFamily="18" charset="0"/>
              </a:rPr>
              <a:t>«Подбери заплатку» </a:t>
            </a:r>
            <a:r>
              <a:rPr lang="ru-RU" sz="2400" dirty="0" smtClean="0">
                <a:latin typeface="Garamond" panose="02020404030301010803" pitchFamily="18" charset="0"/>
              </a:rPr>
              <a:t>(</a:t>
            </a:r>
            <a:r>
              <a:rPr lang="ru-RU" sz="2400" b="1" i="1" dirty="0" smtClean="0">
                <a:latin typeface="Garamond" panose="02020404030301010803" pitchFamily="18" charset="0"/>
              </a:rPr>
              <a:t>одежда</a:t>
            </a:r>
            <a:r>
              <a:rPr lang="ru-RU" sz="2400" dirty="0" smtClean="0">
                <a:latin typeface="Garamond" panose="02020404030301010803" pitchFamily="18" charset="0"/>
              </a:rPr>
              <a:t>, транспорт, овощи, фрукты и т.д.)(развитие восприятия размера, формы, цвета + развитие внимания)</a:t>
            </a:r>
          </a:p>
          <a:p>
            <a:pPr algn="just"/>
            <a:r>
              <a:rPr lang="ru-RU" sz="2400" dirty="0" smtClean="0">
                <a:latin typeface="Garamond" panose="02020404030301010803" pitchFamily="18" charset="0"/>
              </a:rPr>
              <a:t>11</a:t>
            </a:r>
            <a:r>
              <a:rPr lang="ru-RU" sz="2400" b="1" dirty="0" smtClean="0">
                <a:latin typeface="Garamond" panose="02020404030301010803" pitchFamily="18" charset="0"/>
              </a:rPr>
              <a:t>.  </a:t>
            </a:r>
            <a:r>
              <a:rPr lang="ru-RU" sz="2400" b="1" i="1" dirty="0" smtClean="0">
                <a:latin typeface="Garamond" panose="02020404030301010803" pitchFamily="18" charset="0"/>
              </a:rPr>
              <a:t>Игра</a:t>
            </a:r>
            <a:r>
              <a:rPr lang="ru-RU" sz="2400" b="1" dirty="0" smtClean="0">
                <a:latin typeface="Garamond" panose="02020404030301010803" pitchFamily="18" charset="0"/>
              </a:rPr>
              <a:t> </a:t>
            </a:r>
            <a:r>
              <a:rPr lang="ru-RU" sz="2400" b="1" i="1" dirty="0">
                <a:latin typeface="Garamond" panose="02020404030301010803" pitchFamily="18" charset="0"/>
              </a:rPr>
              <a:t>«Найди такой же», </a:t>
            </a:r>
            <a:r>
              <a:rPr lang="ru-RU" sz="2400" dirty="0">
                <a:latin typeface="Garamond" panose="02020404030301010803" pitchFamily="18" charset="0"/>
              </a:rPr>
              <a:t>или </a:t>
            </a:r>
            <a:r>
              <a:rPr lang="ru-RU" sz="2400" b="1" i="1" dirty="0">
                <a:latin typeface="Garamond" panose="02020404030301010803" pitchFamily="18" charset="0"/>
              </a:rPr>
              <a:t>«Парочки»</a:t>
            </a:r>
            <a:r>
              <a:rPr lang="ru-RU" sz="2400" dirty="0">
                <a:latin typeface="Garamond" panose="02020404030301010803" pitchFamily="18" charset="0"/>
              </a:rPr>
              <a:t> </a:t>
            </a:r>
            <a:r>
              <a:rPr lang="ru-RU" sz="2400" dirty="0" smtClean="0">
                <a:latin typeface="Garamond" panose="02020404030301010803" pitchFamily="18" charset="0"/>
              </a:rPr>
              <a:t>(</a:t>
            </a:r>
            <a:r>
              <a:rPr lang="ru-RU" sz="2400" b="1" i="1" dirty="0" smtClean="0">
                <a:latin typeface="Garamond" panose="02020404030301010803" pitchFamily="18" charset="0"/>
              </a:rPr>
              <a:t>игрушки</a:t>
            </a:r>
            <a:r>
              <a:rPr lang="ru-RU" sz="2400" dirty="0">
                <a:latin typeface="Garamond" panose="02020404030301010803" pitchFamily="18" charset="0"/>
              </a:rPr>
              <a:t>, фрукты и т.д.)</a:t>
            </a:r>
          </a:p>
          <a:p>
            <a:pPr algn="just"/>
            <a:r>
              <a:rPr lang="ru-RU" sz="2400" dirty="0" smtClean="0">
                <a:latin typeface="Garamond" panose="02020404030301010803" pitchFamily="18" charset="0"/>
              </a:rPr>
              <a:t>12. </a:t>
            </a:r>
            <a:r>
              <a:rPr lang="ru-RU" sz="2400" b="1" i="1" dirty="0" smtClean="0">
                <a:latin typeface="Garamond" panose="02020404030301010803" pitchFamily="18" charset="0"/>
              </a:rPr>
              <a:t>«Весёлые носочки», </a:t>
            </a:r>
            <a:r>
              <a:rPr lang="ru-RU" sz="2400" dirty="0" smtClean="0">
                <a:latin typeface="Garamond" panose="02020404030301010803" pitchFamily="18" charset="0"/>
              </a:rPr>
              <a:t>наполненные разными крупами (развитие тактильного восприятия, релаксация)</a:t>
            </a:r>
          </a:p>
          <a:p>
            <a:pPr marL="0" indent="0" algn="just">
              <a:buNone/>
            </a:pPr>
            <a:endParaRPr lang="ru-RU" sz="2200" dirty="0" smtClean="0">
              <a:latin typeface="Garamond" panose="02020404030301010803" pitchFamily="18" charset="0"/>
            </a:endParaRPr>
          </a:p>
          <a:p>
            <a:pPr algn="just"/>
            <a:endParaRPr lang="ru-RU" sz="2200" dirty="0" smtClean="0">
              <a:latin typeface="Garamond" panose="02020404030301010803" pitchFamily="18" charset="0"/>
            </a:endParaRPr>
          </a:p>
          <a:p>
            <a:pPr algn="just"/>
            <a:endParaRPr lang="ru-RU" sz="2200" dirty="0" smtClean="0">
              <a:latin typeface="Garamond" panose="02020404030301010803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AD0A19-1C5F-4E1C-96E5-DE5E5100D788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68350" y="211138"/>
            <a:ext cx="11423650" cy="785812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ru-RU" sz="3200" b="1" i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Бабочки и цветочек</a:t>
            </a:r>
            <a:br>
              <a:rPr lang="ru-RU" sz="3200" b="1" i="1" dirty="0" smtClean="0">
                <a:solidFill>
                  <a:srgbClr val="FF0000"/>
                </a:solidFill>
                <a:latin typeface="Garamond" panose="02020404030301010803" pitchFamily="18" charset="0"/>
              </a:rPr>
            </a:br>
            <a:r>
              <a:rPr lang="ru-RU" sz="2700" dirty="0">
                <a:solidFill>
                  <a:srgbClr val="FF0000"/>
                </a:solidFill>
                <a:latin typeface="Garamond" panose="02020404030301010803" pitchFamily="18" charset="0"/>
              </a:rPr>
              <a:t>(развитие восприятия цвета + тактильные ощущения)</a:t>
            </a:r>
            <a:br>
              <a:rPr lang="ru-RU" sz="2700" dirty="0">
                <a:solidFill>
                  <a:srgbClr val="FF0000"/>
                </a:solidFill>
                <a:latin typeface="Garamond" panose="02020404030301010803" pitchFamily="18" charset="0"/>
              </a:rPr>
            </a:br>
            <a:endParaRPr lang="ru-RU" sz="2700" b="1" i="1" dirty="0"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297712" y="978195"/>
            <a:ext cx="11419367" cy="5657555"/>
          </a:xfrm>
        </p:spPr>
        <p:txBody>
          <a:bodyPr>
            <a:normAutofit/>
          </a:bodyPr>
          <a:lstStyle/>
          <a:p>
            <a:pPr algn="just"/>
            <a:r>
              <a:rPr lang="ru-RU" sz="2000" b="1" i="1" u="sng" dirty="0">
                <a:latin typeface="Garamond" panose="02020404030301010803" pitchFamily="18" charset="0"/>
              </a:rPr>
              <a:t>Цель игры: </a:t>
            </a:r>
            <a:r>
              <a:rPr lang="ru-RU" sz="2000" b="1" i="1" dirty="0">
                <a:latin typeface="Garamond" panose="02020404030301010803" pitchFamily="18" charset="0"/>
              </a:rPr>
              <a:t>посадить бабочек на лепестки. Бабочки и лепестки должны быть одного </a:t>
            </a:r>
            <a:r>
              <a:rPr lang="ru-RU" sz="2000" b="1" i="1" dirty="0" smtClean="0">
                <a:latin typeface="Garamond" panose="02020404030301010803" pitchFamily="18" charset="0"/>
              </a:rPr>
              <a:t>цвета</a:t>
            </a:r>
            <a:endParaRPr lang="ru-RU" sz="2000" b="1" i="1" u="sng" dirty="0" smtClean="0">
              <a:latin typeface="Garamond" panose="02020404030301010803" pitchFamily="18" charset="0"/>
            </a:endParaRPr>
          </a:p>
          <a:p>
            <a:pPr algn="just"/>
            <a:r>
              <a:rPr lang="ru-RU" sz="2000" b="1" i="1" u="sng" dirty="0" smtClean="0">
                <a:latin typeface="Garamond" panose="02020404030301010803" pitchFamily="18" charset="0"/>
              </a:rPr>
              <a:t>Материалы:</a:t>
            </a:r>
            <a:r>
              <a:rPr lang="ru-RU" sz="2000" b="1" i="1" dirty="0" smtClean="0">
                <a:latin typeface="Garamond" panose="02020404030301010803" pitchFamily="18" charset="0"/>
              </a:rPr>
              <a:t> игрушка выполнена из натуральных материалов: картона, вискозной салфетки, бархатной бумаги; бабочки с обратной стороны имеют липучку. </a:t>
            </a:r>
            <a:r>
              <a:rPr lang="ru-RU" sz="2000" b="1" i="1" dirty="0">
                <a:latin typeface="Garamond" panose="02020404030301010803" pitchFamily="18" charset="0"/>
              </a:rPr>
              <a:t>Направлена на развитие восприятия цвета </a:t>
            </a:r>
            <a:r>
              <a:rPr lang="ru-RU" sz="2000" b="1" i="1" dirty="0" smtClean="0">
                <a:latin typeface="Garamond" panose="02020404030301010803" pitchFamily="18" charset="0"/>
              </a:rPr>
              <a:t>и тактильных ощущений ребёнка.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8354" y="2509283"/>
            <a:ext cx="5401339" cy="394468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5586AF-DD8F-4E08-B36D-76909B4ACB9F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5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7952" y="95693"/>
            <a:ext cx="10866475" cy="871870"/>
          </a:xfrm>
          <a:noFill/>
        </p:spPr>
        <p:txBody>
          <a:bodyPr>
            <a:noAutofit/>
          </a:bodyPr>
          <a:lstStyle/>
          <a:p>
            <a:pPr algn="ctr"/>
            <a:r>
              <a:rPr lang="ru-RU" sz="2600" b="1" i="1" dirty="0">
                <a:solidFill>
                  <a:srgbClr val="FF0000"/>
                </a:solidFill>
                <a:latin typeface="Garamond" panose="02020404030301010803" pitchFamily="18" charset="0"/>
              </a:rPr>
              <a:t>«Весёлые свинки Нюша и </a:t>
            </a:r>
            <a:r>
              <a:rPr lang="ru-RU" sz="2600" b="1" i="1" dirty="0" err="1" smtClean="0">
                <a:solidFill>
                  <a:srgbClr val="FF0000"/>
                </a:solidFill>
                <a:latin typeface="Garamond" panose="02020404030301010803" pitchFamily="18" charset="0"/>
              </a:rPr>
              <a:t>Хрюша</a:t>
            </a:r>
            <a:r>
              <a:rPr lang="ru-RU" sz="2600" b="1" i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» </a:t>
            </a:r>
            <a:br>
              <a:rPr lang="ru-RU" sz="2600" b="1" i="1" dirty="0" smtClean="0">
                <a:solidFill>
                  <a:srgbClr val="FF0000"/>
                </a:solidFill>
                <a:latin typeface="Garamond" panose="02020404030301010803" pitchFamily="18" charset="0"/>
              </a:rPr>
            </a:br>
            <a:r>
              <a:rPr lang="ru-RU" sz="22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(</a:t>
            </a:r>
            <a:r>
              <a:rPr lang="ru-RU" sz="2200" b="1" dirty="0">
                <a:solidFill>
                  <a:srgbClr val="FF0000"/>
                </a:solidFill>
                <a:latin typeface="Garamond" panose="02020404030301010803" pitchFamily="18" charset="0"/>
              </a:rPr>
              <a:t>мелкая моторика рук + развитие восприятия цвета и формы + тактильные ощущения + развитие восприятия звука</a:t>
            </a:r>
            <a:r>
              <a:rPr lang="ru-RU" sz="22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)</a:t>
            </a:r>
            <a:endParaRPr lang="ru-RU" sz="2200" b="1" u="sng" dirty="0"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8979" y="1010093"/>
            <a:ext cx="10851615" cy="5390708"/>
          </a:xfrm>
          <a:noFill/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</a:pPr>
            <a:r>
              <a:rPr lang="ru-RU" sz="2000" b="1" i="1" u="sng" dirty="0">
                <a:latin typeface="Garamond" panose="02020404030301010803" pitchFamily="18" charset="0"/>
              </a:rPr>
              <a:t>Цель:</a:t>
            </a:r>
            <a:r>
              <a:rPr lang="ru-RU" sz="2000" b="1" i="1" dirty="0">
                <a:latin typeface="Garamond" panose="02020404030301010803" pitchFamily="18" charset="0"/>
              </a:rPr>
              <a:t> развитие мелкой моторики рук (отвинтить и привинтить крышечку-пятачок), форма – круг (пятачок), кирпичик  (квадрат) - (ножки), цвет – (красный, по выбору), тактильные ощущения – «мягкий – жёсткий», «гладкий – шершавый», звук – «звонкий – глухой», «громкий – тихий</a:t>
            </a:r>
            <a:r>
              <a:rPr lang="ru-RU" sz="2000" b="1" i="1" dirty="0" smtClean="0">
                <a:latin typeface="Garamond" panose="02020404030301010803" pitchFamily="18" charset="0"/>
              </a:rPr>
              <a:t>»)</a:t>
            </a:r>
            <a:endParaRPr lang="ru-RU" sz="2000" b="1" i="1" u="sng" dirty="0" smtClean="0">
              <a:latin typeface="Garamond" panose="02020404030301010803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ru-RU" sz="2000" b="1" i="1" u="sng" dirty="0" smtClean="0">
                <a:latin typeface="Garamond" panose="02020404030301010803" pitchFamily="18" charset="0"/>
              </a:rPr>
              <a:t>Материалы:</a:t>
            </a:r>
            <a:r>
              <a:rPr lang="ru-RU" sz="2000" b="1" i="1" dirty="0" smtClean="0">
                <a:latin typeface="Garamond" panose="02020404030301010803" pitchFamily="18" charset="0"/>
              </a:rPr>
              <a:t> игрушки изготовлены из пластиковых бутылок (из-под молока), х/б ткани, поролона, губки с тефлоновым покрытием (ножки), кружева </a:t>
            </a:r>
            <a:r>
              <a:rPr lang="ru-RU" sz="2000" b="1" i="1" dirty="0">
                <a:latin typeface="Garamond" panose="02020404030301010803" pitchFamily="18" charset="0"/>
              </a:rPr>
              <a:t>(</a:t>
            </a:r>
            <a:r>
              <a:rPr lang="ru-RU" sz="2000" b="1" i="1" dirty="0" smtClean="0">
                <a:latin typeface="Garamond" panose="02020404030301010803" pitchFamily="18" charset="0"/>
              </a:rPr>
              <a:t>юбочка), вязанных из акрила хвостиков,  наполнение – поролон и каштаны</a:t>
            </a:r>
          </a:p>
          <a:p>
            <a:pPr algn="just" eaLnBrk="1" hangingPunct="1">
              <a:lnSpc>
                <a:spcPct val="80000"/>
              </a:lnSpc>
            </a:pPr>
            <a:endParaRPr lang="ru-RU" sz="2000" dirty="0">
              <a:latin typeface="Garamond" panose="02020404030301010803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endParaRPr lang="ru-RU" sz="2000" dirty="0">
              <a:latin typeface="Garamond" panose="020204040303010108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896" y="2969433"/>
            <a:ext cx="5114925" cy="3442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0895" y="2988483"/>
            <a:ext cx="4648200" cy="3422950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AD0A19-1C5F-4E1C-96E5-DE5E5100D788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058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308343" y="106327"/>
            <a:ext cx="11398103" cy="11589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>
                <a:latin typeface="Garamond" panose="02020404030301010803" pitchFamily="18" charset="0"/>
              </a:rPr>
              <a:t/>
            </a:r>
            <a:br>
              <a:rPr lang="ru-RU" sz="2200" dirty="0" smtClean="0">
                <a:latin typeface="Garamond" panose="02020404030301010803" pitchFamily="18" charset="0"/>
              </a:rPr>
            </a:br>
            <a:r>
              <a:rPr lang="ru-RU" sz="2200" dirty="0">
                <a:latin typeface="Garamond" panose="02020404030301010803" pitchFamily="18" charset="0"/>
              </a:rPr>
              <a:t/>
            </a:r>
            <a:br>
              <a:rPr lang="ru-RU" sz="2200" dirty="0">
                <a:latin typeface="Garamond" panose="02020404030301010803" pitchFamily="18" charset="0"/>
              </a:rPr>
            </a:br>
            <a:r>
              <a:rPr lang="ru-RU" sz="2900" b="1" i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Развивающая </a:t>
            </a:r>
            <a:r>
              <a:rPr lang="ru-RU" sz="2900" b="1" i="1" dirty="0">
                <a:solidFill>
                  <a:srgbClr val="FF0000"/>
                </a:solidFill>
                <a:latin typeface="Garamond" panose="02020404030301010803" pitchFamily="18" charset="0"/>
              </a:rPr>
              <a:t>игрушка «Погремушка – </a:t>
            </a:r>
            <a:r>
              <a:rPr lang="ru-RU" sz="2900" b="1" i="1" dirty="0" err="1">
                <a:solidFill>
                  <a:srgbClr val="FF0000"/>
                </a:solidFill>
                <a:latin typeface="Garamond" panose="02020404030301010803" pitchFamily="18" charset="0"/>
              </a:rPr>
              <a:t>открывашка</a:t>
            </a:r>
            <a:r>
              <a:rPr lang="ru-RU" sz="2900" b="1" i="1" dirty="0">
                <a:solidFill>
                  <a:srgbClr val="FF0000"/>
                </a:solidFill>
                <a:latin typeface="Garamond" panose="02020404030301010803" pitchFamily="18" charset="0"/>
              </a:rPr>
              <a:t>» </a:t>
            </a:r>
            <a:r>
              <a:rPr lang="ru-RU" sz="2900" b="1" i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/>
            </a:r>
            <a:br>
              <a:rPr lang="ru-RU" sz="2900" b="1" i="1" dirty="0" smtClean="0">
                <a:solidFill>
                  <a:srgbClr val="FF0000"/>
                </a:solidFill>
                <a:latin typeface="Garamond" panose="02020404030301010803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(</a:t>
            </a:r>
            <a:r>
              <a:rPr lang="ru-RU" sz="2400" b="1" dirty="0">
                <a:solidFill>
                  <a:srgbClr val="FF0000"/>
                </a:solidFill>
                <a:latin typeface="Garamond" panose="02020404030301010803" pitchFamily="18" charset="0"/>
              </a:rPr>
              <a:t>мелкая моторика рук </a:t>
            </a:r>
            <a:r>
              <a:rPr lang="ru-RU" sz="24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+ </a:t>
            </a:r>
            <a:r>
              <a:rPr lang="ru-RU" sz="2400" b="1" dirty="0">
                <a:solidFill>
                  <a:srgbClr val="FF0000"/>
                </a:solidFill>
                <a:latin typeface="Garamond" panose="02020404030301010803" pitchFamily="18" charset="0"/>
              </a:rPr>
              <a:t>развитие восприятия цвета и формы + тактильные ощущения + развитие восприятия звука</a:t>
            </a:r>
            <a:br>
              <a:rPr lang="ru-RU" sz="2400" b="1" dirty="0">
                <a:solidFill>
                  <a:srgbClr val="FF0000"/>
                </a:solidFill>
                <a:latin typeface="Garamond" panose="02020404030301010803" pitchFamily="18" charset="0"/>
              </a:rPr>
            </a:br>
            <a:endParaRPr lang="ru-RU" sz="2400" b="1" u="sng" dirty="0" smtClean="0">
              <a:ln>
                <a:noFill/>
              </a:ln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sp>
        <p:nvSpPr>
          <p:cNvPr id="25602" name="Объект 2"/>
          <p:cNvSpPr>
            <a:spLocks noGrp="1"/>
          </p:cNvSpPr>
          <p:nvPr>
            <p:ph idx="1"/>
          </p:nvPr>
        </p:nvSpPr>
        <p:spPr>
          <a:xfrm>
            <a:off x="804232" y="1685580"/>
            <a:ext cx="10521109" cy="4832177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</a:pPr>
            <a:r>
              <a:rPr lang="ru-RU" sz="2200" b="1" i="1" u="sng" dirty="0">
                <a:latin typeface="Garamond" panose="02020404030301010803" pitchFamily="18" charset="0"/>
              </a:rPr>
              <a:t>Цель:</a:t>
            </a:r>
            <a:r>
              <a:rPr lang="ru-RU" sz="2200" b="1" i="1" dirty="0">
                <a:latin typeface="Garamond" panose="02020404030301010803" pitchFamily="18" charset="0"/>
              </a:rPr>
              <a:t> развитие мелкой моторики рук (отвинтить и привинтить </a:t>
            </a:r>
            <a:r>
              <a:rPr lang="ru-RU" sz="2200" b="1" i="1" dirty="0" smtClean="0">
                <a:latin typeface="Garamond" panose="02020404030301010803" pitchFamily="18" charset="0"/>
              </a:rPr>
              <a:t>крышечки) и развитие сенсорного опыта (форма </a:t>
            </a:r>
            <a:r>
              <a:rPr lang="ru-RU" sz="2200" b="1" i="1" dirty="0">
                <a:latin typeface="Garamond" panose="02020404030301010803" pitchFamily="18" charset="0"/>
              </a:rPr>
              <a:t>– </a:t>
            </a:r>
            <a:r>
              <a:rPr lang="ru-RU" sz="2200" b="1" i="1" dirty="0" smtClean="0">
                <a:latin typeface="Garamond" panose="02020404030301010803" pitchFamily="18" charset="0"/>
              </a:rPr>
              <a:t>«круг», </a:t>
            </a:r>
            <a:r>
              <a:rPr lang="ru-RU" sz="2200" b="1" i="1" dirty="0">
                <a:latin typeface="Garamond" panose="02020404030301010803" pitchFamily="18" charset="0"/>
              </a:rPr>
              <a:t>цвета </a:t>
            </a:r>
            <a:r>
              <a:rPr lang="ru-RU" sz="2200" b="1" i="1" dirty="0" smtClean="0">
                <a:latin typeface="Garamond" panose="02020404030301010803" pitchFamily="18" charset="0"/>
              </a:rPr>
              <a:t>– «синий», «красный», «жёлтый», «белый»)</a:t>
            </a:r>
            <a:endParaRPr lang="ru-RU" sz="2200" b="1" i="1" u="sng" dirty="0" smtClean="0">
              <a:latin typeface="Garamond" panose="02020404030301010803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sz="2200" b="1" i="1" u="sng" dirty="0" smtClean="0">
                <a:latin typeface="Garamond" panose="02020404030301010803" pitchFamily="18" charset="0"/>
              </a:rPr>
              <a:t>Материалы:</a:t>
            </a:r>
            <a:r>
              <a:rPr lang="ru-RU" sz="2200" b="1" i="1" dirty="0" smtClean="0">
                <a:latin typeface="Garamond" panose="02020404030301010803" pitchFamily="18" charset="0"/>
              </a:rPr>
              <a:t> игрушка изготовлена </a:t>
            </a:r>
            <a:r>
              <a:rPr lang="ru-RU" sz="2200" b="1" i="1" dirty="0">
                <a:latin typeface="Garamond" panose="02020404030301010803" pitchFamily="18" charset="0"/>
              </a:rPr>
              <a:t>из пластиковых бутылок (из-под </a:t>
            </a:r>
            <a:r>
              <a:rPr lang="ru-RU" sz="2200" b="1" i="1" dirty="0" smtClean="0">
                <a:latin typeface="Garamond" panose="02020404030301010803" pitchFamily="18" charset="0"/>
              </a:rPr>
              <a:t>воды) с узким горлышком, х/б </a:t>
            </a:r>
            <a:r>
              <a:rPr lang="ru-RU" sz="2200" b="1" i="1" dirty="0">
                <a:latin typeface="Garamond" panose="02020404030301010803" pitchFamily="18" charset="0"/>
              </a:rPr>
              <a:t>ткани, </a:t>
            </a:r>
            <a:r>
              <a:rPr lang="ru-RU" sz="2200" b="1" i="1" dirty="0" smtClean="0">
                <a:latin typeface="Garamond" panose="02020404030301010803" pitchFamily="18" charset="0"/>
              </a:rPr>
              <a:t>вискозной салфетки и тесьмы, </a:t>
            </a:r>
            <a:r>
              <a:rPr lang="ru-RU" sz="2200" b="1" i="1" dirty="0">
                <a:latin typeface="Garamond" panose="02020404030301010803" pitchFamily="18" charset="0"/>
              </a:rPr>
              <a:t>наполнение – поролон и </a:t>
            </a:r>
            <a:r>
              <a:rPr lang="ru-RU" sz="2200" b="1" i="1" dirty="0" smtClean="0">
                <a:latin typeface="Garamond" panose="02020404030301010803" pitchFamily="18" charset="0"/>
              </a:rPr>
              <a:t>каштаны</a:t>
            </a:r>
            <a:endParaRPr lang="ru-RU" sz="2200" b="1" i="1" dirty="0">
              <a:latin typeface="Garamond" panose="020204040303010108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1240" y="3447582"/>
            <a:ext cx="4639338" cy="3112705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AD0A19-1C5F-4E1C-96E5-DE5E5100D788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170121"/>
            <a:ext cx="10972800" cy="2397233"/>
          </a:xfrm>
        </p:spPr>
        <p:txBody>
          <a:bodyPr rtlCol="0">
            <a:normAutofit/>
          </a:bodyPr>
          <a:lstStyle/>
          <a:p>
            <a:pPr algn="ctr">
              <a:defRPr/>
            </a:pPr>
            <a:r>
              <a:rPr lang="ru-RU" sz="2600" b="1" i="1" dirty="0">
                <a:solidFill>
                  <a:srgbClr val="FF0000"/>
                </a:solidFill>
                <a:latin typeface="Garamond" panose="02020404030301010803" pitchFamily="18" charset="0"/>
              </a:rPr>
              <a:t>Игры с прищепками «Весёлые ёжики», </a:t>
            </a:r>
            <a:r>
              <a:rPr lang="ru-RU" sz="2600" b="1" i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«</a:t>
            </a:r>
            <a:r>
              <a:rPr lang="ru-RU" sz="2600" b="1" i="1" dirty="0">
                <a:solidFill>
                  <a:srgbClr val="FF0000"/>
                </a:solidFill>
                <a:latin typeface="Garamond" panose="02020404030301010803" pitchFamily="18" charset="0"/>
              </a:rPr>
              <a:t>Солнышко», «Яблочки</a:t>
            </a:r>
            <a:r>
              <a:rPr lang="ru-RU" sz="2600" b="1" i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»</a:t>
            </a:r>
            <a:br>
              <a:rPr lang="ru-RU" sz="2600" b="1" i="1" dirty="0" smtClean="0">
                <a:solidFill>
                  <a:srgbClr val="FF0000"/>
                </a:solidFill>
                <a:latin typeface="Garamond" panose="02020404030301010803" pitchFamily="18" charset="0"/>
              </a:rPr>
            </a:br>
            <a:r>
              <a:rPr lang="ru-RU" sz="23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(</a:t>
            </a:r>
            <a:r>
              <a:rPr lang="ru-RU" sz="2300" b="1" dirty="0">
                <a:solidFill>
                  <a:srgbClr val="FF0000"/>
                </a:solidFill>
                <a:latin typeface="Garamond" panose="02020404030301010803" pitchFamily="18" charset="0"/>
              </a:rPr>
              <a:t>мелкая моторика рук + развитие </a:t>
            </a:r>
            <a:r>
              <a:rPr lang="ru-RU" sz="23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восприятия количества, </a:t>
            </a:r>
            <a:r>
              <a:rPr lang="ru-RU" sz="2300" b="1" dirty="0">
                <a:solidFill>
                  <a:srgbClr val="FF0000"/>
                </a:solidFill>
                <a:latin typeface="Garamond" panose="02020404030301010803" pitchFamily="18" charset="0"/>
              </a:rPr>
              <a:t>формы, размера, цвета</a:t>
            </a:r>
            <a:r>
              <a:rPr lang="ru-RU" sz="23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)</a:t>
            </a:r>
            <a:r>
              <a:rPr lang="ru-RU" sz="8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/>
            </a:r>
            <a:br>
              <a:rPr lang="ru-RU" sz="8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</a:br>
            <a:r>
              <a:rPr lang="ru-RU" sz="23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/>
            </a:r>
            <a:br>
              <a:rPr lang="ru-RU" sz="23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</a:br>
            <a:r>
              <a:rPr lang="ru-RU" sz="2100" b="1" i="1" u="sng" dirty="0" smtClean="0">
                <a:solidFill>
                  <a:schemeClr val="tx1"/>
                </a:solidFill>
                <a:effectLst/>
                <a:latin typeface="Garamond" panose="02020404030301010803" pitchFamily="18" charset="0"/>
              </a:rPr>
              <a:t>Цель:</a:t>
            </a:r>
            <a:r>
              <a:rPr lang="ru-RU" sz="2100" b="1" i="1" dirty="0" smtClean="0">
                <a:solidFill>
                  <a:schemeClr val="tx1"/>
                </a:solidFill>
                <a:effectLst/>
                <a:latin typeface="Garamond" panose="02020404030301010803" pitchFamily="18" charset="0"/>
              </a:rPr>
              <a:t> подобрать прищепки нужного цвета к ёжику (солнышку, яблочку). Задачу можно усложнить, сделав фигурки разного размера и взяв большие и маленькие прищепки</a:t>
            </a:r>
            <a:r>
              <a:rPr lang="ru-RU" sz="2100" b="1" i="1" dirty="0">
                <a:latin typeface="Garamond" panose="02020404030301010803" pitchFamily="18" charset="0"/>
              </a:rPr>
              <a:t>.</a:t>
            </a:r>
            <a:r>
              <a:rPr lang="ru-RU" sz="2100" b="1" i="1" dirty="0" smtClean="0">
                <a:solidFill>
                  <a:srgbClr val="FF0000"/>
                </a:solidFill>
                <a:effectLst/>
                <a:latin typeface="Garamond" panose="02020404030301010803" pitchFamily="18" charset="0"/>
              </a:rPr>
              <a:t/>
            </a:r>
            <a:br>
              <a:rPr lang="ru-RU" sz="2100" b="1" i="1" dirty="0" smtClean="0">
                <a:solidFill>
                  <a:srgbClr val="FF0000"/>
                </a:solidFill>
                <a:effectLst/>
                <a:latin typeface="Garamond" panose="02020404030301010803" pitchFamily="18" charset="0"/>
              </a:rPr>
            </a:br>
            <a:r>
              <a:rPr lang="ru-RU" sz="2200" b="1" i="1" u="sng" dirty="0" smtClean="0">
                <a:solidFill>
                  <a:schemeClr val="tx1"/>
                </a:solidFill>
                <a:effectLst/>
                <a:latin typeface="Garamond" panose="02020404030301010803" pitchFamily="18" charset="0"/>
              </a:rPr>
              <a:t>Материалы:</a:t>
            </a:r>
            <a:r>
              <a:rPr lang="ru-RU" sz="2200" b="1" i="1" dirty="0" smtClean="0">
                <a:solidFill>
                  <a:schemeClr val="tx1"/>
                </a:solidFill>
                <a:effectLst/>
                <a:latin typeface="Garamond" panose="02020404030301010803" pitchFamily="18" charset="0"/>
              </a:rPr>
              <a:t> цветной картон и скотч для ламинирования, пластмассовые прищепки</a:t>
            </a:r>
            <a:endParaRPr lang="ru-RU" sz="2200" b="1" i="1" u="sng" dirty="0">
              <a:solidFill>
                <a:schemeClr val="tx1"/>
              </a:solidFill>
              <a:effectLst/>
              <a:latin typeface="Garamond" panose="020204040303010108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4921" y="3570839"/>
            <a:ext cx="3669897" cy="30319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7840" y="2870791"/>
            <a:ext cx="4065037" cy="295373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606" y="2493333"/>
            <a:ext cx="2982157" cy="3967645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F8B550-3617-4115-B01D-199401C30EE0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1844</TotalTime>
  <Words>1433</Words>
  <Application>Microsoft Office PowerPoint</Application>
  <PresentationFormat>Произвольный</PresentationFormat>
  <Paragraphs>95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Дидактические пособия (игры и игрушки) для сенсомоторного развития детей раннего возраста и младшего своими руками</vt:lpstr>
      <vt:lpstr>Аннотация</vt:lpstr>
      <vt:lpstr>Почему же так важно развивать восприятие детей именно в возрасте 2-3-х лет?</vt:lpstr>
      <vt:lpstr>Список предлагаемых к изготовлению игр и игрушек с краткими характеристиками</vt:lpstr>
      <vt:lpstr>Список предлагаемых к изготовлению игр и игрушек (продолжение)</vt:lpstr>
      <vt:lpstr>Бабочки и цветочек (развитие восприятия цвета + тактильные ощущения) </vt:lpstr>
      <vt:lpstr>«Весёлые свинки Нюша и Хрюша»  (мелкая моторика рук + развитие восприятия цвета и формы + тактильные ощущения + развитие восприятия звука)</vt:lpstr>
      <vt:lpstr>  Развивающая игрушка «Погремушка – открывашка»  (мелкая моторика рук + развитие восприятия цвета и формы + тактильные ощущения + развитие восприятия звука </vt:lpstr>
      <vt:lpstr>Игры с прищепками «Весёлые ёжики», «Солнышко», «Яблочки» (мелкая моторика рук + развитие восприятия количества, формы, размера, цвета)  Цель: подобрать прищепки нужного цвета к ёжику (солнышку, яблочку). Задачу можно усложнить, сделав фигурки разного размера и взяв большие и маленькие прищепки. Материалы: цветной картон и скотч для ламинирования, пластмассовые прищепки</vt:lpstr>
      <vt:lpstr>   Развивающая сенсорику  и мелкую моторику рук доска  (мелкая моторика рук + развитие восприятия цвета и формы + тактильные ощущения)   </vt:lpstr>
      <vt:lpstr>  Развивающая доска с грибами на липучке «Нарядные мухоморчики»   (мелкая моторика рук + развитие восприятия, формы, размера (большой-маленький), цвета, количества (много-один) </vt:lpstr>
      <vt:lpstr> «Красный Сапожок»  (шнуровка – развитие мелкой моторики рук, развитие восприятия количества и цвета )  </vt:lpstr>
      <vt:lpstr> </vt:lpstr>
      <vt:lpstr> </vt:lpstr>
      <vt:lpstr> </vt:lpstr>
      <vt:lpstr>«Бусы» из пробок (крышечек от пластиковых бутылок) (развитие мелкой моторики + развитие восприятия формы, размера и цвета) </vt:lpstr>
      <vt:lpstr>Игра «Подбери заплатку» (одежда, транспорт, овощи, фрукты и т.д.) (развитие восприятия размера, формы, цвета + развитие внимания)</vt:lpstr>
      <vt:lpstr>Игра «Найди такой же», или «Парочки»  (игрушки, фрукты, грибы и т.д.)</vt:lpstr>
      <vt:lpstr>«Весёлые носочки», наполненные разными крупами  (развитие тактильного восприятия, релаксация)</vt:lpstr>
      <vt:lpstr>Спасибо за внимание!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Дидактические пособия (игры и игрушки) для сенсорного развития и развития мелкой моторики  детей раннего возраста своими руками</dc:title>
  <dc:creator>Якушева О.В.</dc:creator>
  <cp:lastModifiedBy>Пользователь</cp:lastModifiedBy>
  <cp:revision>195</cp:revision>
  <dcterms:created xsi:type="dcterms:W3CDTF">2018-11-06T07:10:53Z</dcterms:created>
  <dcterms:modified xsi:type="dcterms:W3CDTF">2019-11-27T16:31:35Z</dcterms:modified>
</cp:coreProperties>
</file>