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04" r:id="rId1"/>
  </p:sldMasterIdLst>
  <p:sldIdLst>
    <p:sldId id="256" r:id="rId2"/>
    <p:sldId id="266" r:id="rId3"/>
    <p:sldId id="270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8" r:id="rId14"/>
    <p:sldId id="267" r:id="rId15"/>
    <p:sldId id="271" r:id="rId16"/>
    <p:sldId id="269" r:id="rId1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89655" autoAdjust="0"/>
  </p:normalViewPr>
  <p:slideViewPr>
    <p:cSldViewPr snapToGrid="0">
      <p:cViewPr>
        <p:scale>
          <a:sx n="81" d="100"/>
          <a:sy n="81" d="100"/>
        </p:scale>
        <p:origin x="-276" y="6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8A1613-5D00-40FF-8559-A5B91E87D361}" type="datetimeFigureOut">
              <a:rPr lang="ru-RU" smtClean="0"/>
              <a:pPr/>
              <a:t>27.11.2019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75089D-5A91-4213-B06C-4311B56CE7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21638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8A1613-5D00-40FF-8559-A5B91E87D361}" type="datetimeFigureOut">
              <a:rPr lang="ru-RU" smtClean="0"/>
              <a:pPr/>
              <a:t>27.11.2019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75089D-5A91-4213-B06C-4311B56CE7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21884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8A1613-5D00-40FF-8559-A5B91E87D361}" type="datetimeFigureOut">
              <a:rPr lang="ru-RU" smtClean="0"/>
              <a:pPr/>
              <a:t>27.11.2019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75089D-5A91-4213-B06C-4311B56CE7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980219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>
          <a:xfrm>
            <a:off x="1930400" y="3771174"/>
            <a:ext cx="7385828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8A1613-5D00-40FF-8559-A5B91E87D361}" type="datetimeFigureOut">
              <a:rPr lang="ru-RU" smtClean="0"/>
              <a:pPr/>
              <a:t>27.11.2019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75089D-5A91-4213-B06C-4311B56CE7E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32148595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59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8A1613-5D00-40FF-8559-A5B91E87D361}" type="datetimeFigureOut">
              <a:rPr lang="ru-RU" smtClean="0"/>
              <a:pPr/>
              <a:t>27.11.2019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75089D-5A91-4213-B06C-4311B56CE7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695138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8A1613-5D00-40FF-8559-A5B91E87D361}" type="datetimeFigureOut">
              <a:rPr lang="ru-RU" smtClean="0"/>
              <a:pPr/>
              <a:t>27.11.2019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75089D-5A91-4213-B06C-4311B56CE7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830031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8A1613-5D00-40FF-8559-A5B91E87D361}" type="datetimeFigureOut">
              <a:rPr lang="ru-RU" smtClean="0"/>
              <a:pPr/>
              <a:t>27.11.2019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75089D-5A91-4213-B06C-4311B56CE7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945283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8A1613-5D00-40FF-8559-A5B91E87D361}" type="datetimeFigureOut">
              <a:rPr lang="ru-RU" smtClean="0"/>
              <a:pPr/>
              <a:t>27.11.2019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75089D-5A91-4213-B06C-4311B56CE7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028203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8A1613-5D00-40FF-8559-A5B91E87D361}" type="datetimeFigureOut">
              <a:rPr lang="ru-RU" smtClean="0"/>
              <a:pPr/>
              <a:t>27.11.2019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75089D-5A91-4213-B06C-4311B56CE7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82222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8A1613-5D00-40FF-8559-A5B91E87D361}" type="datetimeFigureOut">
              <a:rPr lang="ru-RU" smtClean="0"/>
              <a:pPr/>
              <a:t>27.11.2019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75089D-5A91-4213-B06C-4311B56CE7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51118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8A1613-5D00-40FF-8559-A5B91E87D361}" type="datetimeFigureOut">
              <a:rPr lang="ru-RU" smtClean="0"/>
              <a:pPr/>
              <a:t>27.11.2019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75089D-5A91-4213-B06C-4311B56CE7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6183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8A1613-5D00-40FF-8559-A5B91E87D361}" type="datetimeFigureOut">
              <a:rPr lang="ru-RU" smtClean="0"/>
              <a:pPr/>
              <a:t>27.11.2019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75089D-5A91-4213-B06C-4311B56CE7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0536399"/>
      </p:ext>
    </p:extLst>
  </p:cSld>
  <p:clrMapOvr>
    <a:masterClrMapping/>
  </p:clrMapOvr>
  <p:extLst>
    <p:ext uri="{DCECCB84-F9BA-43D5-87BE-67443E8EF086}">
      <p15:sldGuideLst xmlns:p15="http://schemas.microsoft.com/office/powerpoint/2012/main" xmlns="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8A1613-5D00-40FF-8559-A5B91E87D361}" type="datetimeFigureOut">
              <a:rPr lang="ru-RU" smtClean="0"/>
              <a:pPr/>
              <a:t>27.11.2019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75089D-5A91-4213-B06C-4311B56CE7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7469731"/>
      </p:ext>
    </p:extLst>
  </p:cSld>
  <p:clrMapOvr>
    <a:masterClrMapping/>
  </p:clrMapOvr>
  <p:extLst>
    <p:ext uri="{DCECCB84-F9BA-43D5-87BE-67443E8EF086}">
      <p15:sldGuideLst xmlns:p15="http://schemas.microsoft.com/office/powerpoint/2012/main" xmlns="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8A1613-5D00-40FF-8559-A5B91E87D361}" type="datetimeFigureOut">
              <a:rPr lang="ru-RU" smtClean="0"/>
              <a:pPr/>
              <a:t>27.11.2019</a:t>
            </a:fld>
            <a:endParaRPr lang="ru-RU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75089D-5A91-4213-B06C-4311B56CE7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349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8A1613-5D00-40FF-8559-A5B91E87D361}" type="datetimeFigureOut">
              <a:rPr lang="ru-RU" smtClean="0"/>
              <a:pPr/>
              <a:t>27.11.2019</a:t>
            </a:fld>
            <a:endParaRPr lang="ru-RU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75089D-5A91-4213-B06C-4311B56CE7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99479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8A1613-5D00-40FF-8559-A5B91E87D361}" type="datetimeFigureOut">
              <a:rPr lang="ru-RU" smtClean="0"/>
              <a:pPr/>
              <a:t>27.11.2019</a:t>
            </a:fld>
            <a:endParaRPr lang="ru-RU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75089D-5A91-4213-B06C-4311B56CE7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3303261"/>
      </p:ext>
    </p:extLst>
  </p:cSld>
  <p:clrMapOvr>
    <a:masterClrMapping/>
  </p:clrMapOvr>
  <p:extLst>
    <p:ext uri="{DCECCB84-F9BA-43D5-87BE-67443E8EF086}">
      <p15:sldGuideLst xmlns:p15="http://schemas.microsoft.com/office/powerpoint/2012/main" xmlns="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8A1613-5D00-40FF-8559-A5B91E87D361}" type="datetimeFigureOut">
              <a:rPr lang="ru-RU" smtClean="0"/>
              <a:pPr/>
              <a:t>27.11.2019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75089D-5A91-4213-B06C-4311B56CE7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63370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60000"/>
                  <a:lumOff val="40000"/>
                  <a:alpha val="7000"/>
                </a:schemeClr>
              </a:gs>
              <a:gs pos="69000">
                <a:schemeClr val="accent1">
                  <a:lumMod val="60000"/>
                  <a:lumOff val="40000"/>
                  <a:alpha val="0"/>
                </a:schemeClr>
              </a:gs>
              <a:gs pos="36000">
                <a:schemeClr val="accent1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713"/>
          <a:stretch/>
        </p:blipFill>
        <p:spPr>
          <a:xfrm>
            <a:off x="8000197" y="0"/>
            <a:ext cx="1603387" cy="11430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4199"/>
          <a:stretch/>
        </p:blipFill>
        <p:spPr>
          <a:xfrm>
            <a:off x="8609012" y="6092866"/>
            <a:ext cx="993734" cy="765134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488A1613-5D00-40FF-8559-A5B91E87D361}" type="datetimeFigureOut">
              <a:rPr lang="ru-RU" smtClean="0"/>
              <a:pPr/>
              <a:t>27.11.2019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75089D-5A91-4213-B06C-4311B56CE7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0362011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905" r:id="rId1"/>
    <p:sldLayoutId id="2147483906" r:id="rId2"/>
    <p:sldLayoutId id="2147483907" r:id="rId3"/>
    <p:sldLayoutId id="2147483908" r:id="rId4"/>
    <p:sldLayoutId id="2147483909" r:id="rId5"/>
    <p:sldLayoutId id="2147483910" r:id="rId6"/>
    <p:sldLayoutId id="2147483911" r:id="rId7"/>
    <p:sldLayoutId id="2147483912" r:id="rId8"/>
    <p:sldLayoutId id="2147483913" r:id="rId9"/>
    <p:sldLayoutId id="2147483914" r:id="rId10"/>
    <p:sldLayoutId id="2147483915" r:id="rId11"/>
    <p:sldLayoutId id="2147483916" r:id="rId12"/>
    <p:sldLayoutId id="2147483917" r:id="rId13"/>
    <p:sldLayoutId id="2147483918" r:id="rId14"/>
    <p:sldLayoutId id="2147483919" r:id="rId15"/>
    <p:sldLayoutId id="2147483920" r:id="rId16"/>
    <p:sldLayoutId id="2147483921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 xmlns=""/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77091" y="1146220"/>
            <a:ext cx="7910945" cy="3093075"/>
          </a:xfrm>
        </p:spPr>
        <p:txBody>
          <a:bodyPr/>
          <a:lstStyle/>
          <a:p>
            <a:pPr algn="ctr"/>
            <a:r>
              <a:rPr lang="ru-RU" sz="4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Мастер – класс </a:t>
            </a:r>
            <a:r>
              <a:rPr lang="ru-RU" sz="4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«Нетрадиционное средство развития речи Су-</a:t>
            </a:r>
            <a:r>
              <a:rPr lang="ru-RU" sz="4400" b="1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Джок</a:t>
            </a:r>
            <a:r>
              <a:rPr lang="ru-RU" sz="4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терапия «Чудо пальчики»</a:t>
            </a:r>
            <a:endParaRPr lang="ru-RU" sz="44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88036" y="2056967"/>
            <a:ext cx="3526415" cy="352641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TextBox 2"/>
          <p:cNvSpPr txBox="1"/>
          <p:nvPr/>
        </p:nvSpPr>
        <p:spPr>
          <a:xfrm>
            <a:off x="651164" y="4875044"/>
            <a:ext cx="574397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Выполнила воспитатель первой квалификационной </a:t>
            </a:r>
            <a:r>
              <a:rPr lang="ru-RU" dirty="0" smtClean="0"/>
              <a:t>категории: Сергеева Л.И.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19090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985163" y="1291073"/>
            <a:ext cx="4585855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 помощью шаров – «ежиков» с колечками детям нравится массировать пальцы и ладошки, что оказывает благотворное влияние на весь организм, а также на развитие мелкой моторики пальцев рук, тем самым, способствуя развитию речи.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1782" y="776184"/>
            <a:ext cx="5292436" cy="54309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528075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7051963" y="2052889"/>
            <a:ext cx="4876801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СКАЗКА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«Ежик на прогулке»</a:t>
            </a:r>
          </a:p>
          <a:p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/Упражнения с шариком </a:t>
            </a:r>
            <a:r>
              <a:rPr lang="ru-RU" sz="4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массажером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Су – </a:t>
            </a:r>
            <a:r>
              <a:rPr lang="ru-RU" sz="4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Джок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6699" y="1036303"/>
            <a:ext cx="5964445" cy="52032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9331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09600" y="556690"/>
            <a:ext cx="6384209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воздействовать на биологически активные точки по системе Су - 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Джок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стимулировать речевые зоны коры головного мозга. </a:t>
            </a:r>
          </a:p>
          <a:p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Оборудование: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Су - 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Джок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шарик - 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массажер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93809" y="1267327"/>
            <a:ext cx="4850190" cy="519764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485104" y="3620784"/>
            <a:ext cx="6096000" cy="267765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Жил да был ежик в лесу, в своем домике - норке (зажать шарик в ладошке). Выглянул ежик из своей норки (раскрыть ладошки и показать шарик) и увидел солнышко. Улыбнулся ежик солнышку (улыбнуться, раскрыть одну ладошку веером) и решил прогуляться по лесу.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53537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28034" y="618186"/>
            <a:ext cx="9440214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Покатился ежик по прямой дорожке (прямыми движениями по ладошке раскатывать шарик), катился - катился и прибежал на красивую, круглую полянку (ладошки соединить в форме круга). Обрадовался ежик и стал бегать и прыгать по полянке (зажимать шарик между ладошками).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499560" y="3236669"/>
            <a:ext cx="7542188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Стал цветочки нюхать (прикасаться колючками шарика к кончику пальца и делать глубокий вдох). Вдруг набежали тучки (зажать шарик в одном кулачке, в другом, нахмуриться), и закапал дождик: кап-кап-кап (кончиками пальцев в щепотке стучать по колючкам шарика).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7044" y="3065172"/>
            <a:ext cx="4020847" cy="345153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816972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69195" y="504096"/>
            <a:ext cx="574827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Спрятался ежик под большой грибок (ладошкой левой руки сделать шляпку и спрятать шарик под ним) и укрылся от дождя, а когда закончился дождь, то на полянке выросли разные грибы: подосиновики, подберезовики, опята, лисички и даже белый гриб (показать пальчики). 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98000" y="479356"/>
            <a:ext cx="4305099" cy="39240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783465" y="4474414"/>
            <a:ext cx="1066800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Захотелось ежику обрадовать маму, собрать грибы и отнести их домой, а их так много … как понесет их ежик? Да, на своей спинке. Аккуратно насадил ежик грибочки на иголки (каждый кончик пальчика уколоть шипом шарика) и довольный побежал домой (прямыми движениями по ладошке раскатывать шарик).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11992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43188" y="937111"/>
            <a:ext cx="3940936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Вот таким нестандартным интересным способом мы не только занимаем ребят, но и развиваем речь, так как движения пальцами и развитие речи тесно связаны.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152"/>
          <a:stretch/>
        </p:blipFill>
        <p:spPr>
          <a:xfrm>
            <a:off x="4984124" y="798490"/>
            <a:ext cx="5190186" cy="53318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955714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477296" y="2137893"/>
            <a:ext cx="602731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  <a:endParaRPr lang="ru-RU" sz="7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 descr="C:\Users\User\Desktop\135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4877" y="242615"/>
            <a:ext cx="3209925" cy="200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C:\Users\User\Desktop\138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85919" y="265339"/>
            <a:ext cx="3114675" cy="1981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C:\Users\User\Desktop\142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27974" y="4402319"/>
            <a:ext cx="3343275" cy="2181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012586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58636" y="695190"/>
            <a:ext cx="8700655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 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Активно использовать Су-</a:t>
            </a:r>
            <a:r>
              <a:rPr lang="ru-RU" sz="3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Джок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терапии в качестве массажа с целью речевого развития детей.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01783" y="2895600"/>
            <a:ext cx="11513126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</a:t>
            </a: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Воздействовать на биологически активные точки по системе Су –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Джок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Использование массажного эффекта, влияющего на развитие мелкой моторики, которое стимулирует речевое развитие. </a:t>
            </a: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Повысить уровень компетентности педагогов и родителей в вопросах коррекции речи и здоровья детей.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6971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39651" y="1598621"/>
            <a:ext cx="10097036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Хорошо развитая речь – важнейшее условие всестороннего полноценного развития детей. Чем богаче и правильнее у ребёнка речь, тем легче ему высказывать свои мысли, тем шире его возможности в познании окружающей действительности.</a:t>
            </a: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Но в последнее время наблюдается рост числа детей, имеющих нарушения общей, мелкой моторики и речевого развития. Поэтому так важно заботиться о формировании речи детей, о её чистоте и правильности, предупреждая и исправляя различные нарушения.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580586" y="92837"/>
            <a:ext cx="6096000" cy="954107"/>
          </a:xfrm>
          <a:prstGeom prst="rect">
            <a:avLst/>
          </a:prstGeom>
        </p:spPr>
        <p:txBody>
          <a:bodyPr>
            <a:spAutoFit/>
          </a:bodyPr>
          <a:lstStyle/>
          <a:p>
            <a:pPr lvl="0"/>
            <a:r>
              <a:rPr lang="ru-RU" sz="2800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«Ум ребенка находится на кончиках его пальцев»  В. А. Сухомлинский. </a:t>
            </a:r>
          </a:p>
        </p:txBody>
      </p:sp>
    </p:spTree>
    <p:extLst>
      <p:ext uri="{BB962C8B-B14F-4D97-AF65-F5344CB8AC3E}">
        <p14:creationId xmlns:p14="http://schemas.microsoft.com/office/powerpoint/2010/main" val="3574505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473786" y="1038787"/>
            <a:ext cx="10889673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Одной из нетрадиционных логопедических технологий является Су –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Джок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терапия ("Су" – кисть, "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Джок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" – стопа). В конце XX века мир облетела сенсационная весть. Профессор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сеульского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национального университета Пак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Чже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Ву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30 лет своей жизни посвятивший изучению восточной медицины, разработал оригинальный метод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самоисцеления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получивший название «су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джок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 (в переводе с корейского «су» — кисть, а «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джок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 — стопа). С его помощью можно лечить любую часть тела, любой орган, не прибегая к помощи врача. Главное же заключалось в том, что неправильное применение этого метода не способно нанести организму человека никакого вреда, оно просто не дает желаемого результата. 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73786" y="4985425"/>
            <a:ext cx="1088967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-В основе метода Су -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Джок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лежит система соответствия, или подобия, кистей и стоп всему организму в целом. 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73786" y="5816422"/>
            <a:ext cx="719753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-В чем же заключается это подобие?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27612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8587" y="635000"/>
            <a:ext cx="8877300" cy="58928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126018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81891" y="404613"/>
            <a:ext cx="6096000" cy="569386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Поскольку на ладони находится множество биологически активных точек, эффективным способом их стимуляции является массаж специальным шариком. Шариком ребенку воздействуют на пальчики, кисти, ладошки рук, прокатывая его между ними. У ребенка повышается тонус мышц, происходит прилив крови к конечностям. Вследствие этого происходит улучшение мелкой моторики и чувствительности конечностей ребенка. 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77891" y="1773383"/>
            <a:ext cx="4225636" cy="42360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extBox 5"/>
          <p:cNvSpPr txBox="1"/>
          <p:nvPr/>
        </p:nvSpPr>
        <p:spPr>
          <a:xfrm>
            <a:off x="6982692" y="720436"/>
            <a:ext cx="3505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Массаж специальным шариком.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64307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512618" y="598392"/>
            <a:ext cx="7910945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>
              <a:buAutoNum type="arabicPeriod"/>
            </a:pPr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Массаж Су – </a:t>
            </a:r>
            <a:r>
              <a:rPr lang="ru-RU" sz="2800" b="1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Джок</a:t>
            </a:r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шарами. /дети повторяют слова и выполняют действия с шариком в соответствии с текстом/ </a:t>
            </a:r>
          </a:p>
          <a:p>
            <a:pPr marL="514350" indent="-514350">
              <a:buAutoNum type="arabicPeriod"/>
            </a:pPr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-Я мячом круги катаю,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Взад - вперед его гоняю.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Им поглажу я ладошку.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Будто я сметаю крошку,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сожму его немножко,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Как сжимает лапу кошка,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Каждым пальцем мяч прижму,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другой рукой начну.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3599" y="2130571"/>
            <a:ext cx="5855277" cy="392386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5132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74646" y="681657"/>
            <a:ext cx="6801374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Определив нужные точки в системах соответствия можно развивать речевую сферу ребёнка. Массаж помогает стимулировать работу внутренних органов. Так как все тело человека проецируется на кисть и стопу, а также на каждый палец кисти и стопы, эффективным способом для развития речи и профилактики, лечения болезней является массаж пальцев, кистей и стоп эластичным кольцом. Кольцо нужно надеть на палец и провести массаж зоны соответствующей пораженной части тела, до ее покраснения и появлении ощущения тепла. 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76020" y="2579379"/>
            <a:ext cx="4523252" cy="379614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7398328" y="1440872"/>
            <a:ext cx="28540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Массаж эластичным кольцом.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08464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60218" y="404613"/>
            <a:ext cx="9850581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Массаж пальцев эластичным кольцом. /Дети поочередно надевают массажные кольца на каждый палец, проговаривая стихотворение пальчиковой гимнастики/</a:t>
            </a:r>
            <a:endParaRPr lang="ru-RU" sz="28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98764" y="1859340"/>
            <a:ext cx="8645236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 – два – три – четыре – пять, /разгибать пальцы по одному/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Вышли пальцы погулять,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Этот пальчик самый сильный,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Самый толстый и большой.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Этот пальчик для того,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Чтоб показывать его.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Этот пальчик самый длинный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стоит он в середине.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Этот пальчик безымянный,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Он избалованный самый.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 мизинчик, хоть и мал,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Очень ловок и удал.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27963" y="2479963"/>
            <a:ext cx="5167746" cy="3903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4968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он">
  <a:themeElements>
    <a:clrScheme name="Ион">
      <a:dk1>
        <a:sysClr val="windowText" lastClr="000000"/>
      </a:dk1>
      <a:lt1>
        <a:sysClr val="window" lastClr="FFFFFF"/>
      </a:lt1>
      <a:dk2>
        <a:srgbClr val="EE5818"/>
      </a:dk2>
      <a:lt2>
        <a:srgbClr val="EBEBEB"/>
      </a:lt2>
      <a:accent1>
        <a:srgbClr val="F5A408"/>
      </a:accent1>
      <a:accent2>
        <a:srgbClr val="FA731A"/>
      </a:accent2>
      <a:accent3>
        <a:srgbClr val="AB9281"/>
      </a:accent3>
      <a:accent4>
        <a:srgbClr val="A18CD0"/>
      </a:accent4>
      <a:accent5>
        <a:srgbClr val="8EBBD2"/>
      </a:accent5>
      <a:accent6>
        <a:srgbClr val="ACC995"/>
      </a:accent6>
      <a:hlink>
        <a:srgbClr val="FAC96A"/>
      </a:hlink>
      <a:folHlink>
        <a:srgbClr val="FCDB9B"/>
      </a:folHlink>
    </a:clrScheme>
    <a:fontScheme name="Ион">
      <a:maj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он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04000"/>
                <a:satMod val="128000"/>
                <a:lumMod val="10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68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42000"/>
                <a:hueMod val="42000"/>
                <a:satMod val="124000"/>
                <a:lumMod val="62000"/>
              </a:schemeClr>
              <a:schemeClr val="phClr">
                <a:tint val="96000"/>
                <a:satMod val="13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Ion" id="{B8441ADB-2E43-4AF7-B97A-BD870242C6A8}" vid="{5A2F9111-B2DB-470C-BA56-608F9B65882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128</TotalTime>
  <Words>979</Words>
  <Application>Microsoft Office PowerPoint</Application>
  <PresentationFormat>Произвольный</PresentationFormat>
  <Paragraphs>53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Ион</vt:lpstr>
      <vt:lpstr>Мастер – класс  «Нетрадиционное средство развития речи Су-Джок терапия «Чудо пальчики»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Мастер – класс  «Применение  Су – Джок терапии для сохранения и укрепления здоровья дошкольников»</dc:title>
  <dc:creator>0</dc:creator>
  <cp:lastModifiedBy>Пользователь Windows</cp:lastModifiedBy>
  <cp:revision>17</cp:revision>
  <dcterms:created xsi:type="dcterms:W3CDTF">2019-03-16T13:18:51Z</dcterms:created>
  <dcterms:modified xsi:type="dcterms:W3CDTF">2019-11-27T02:14:36Z</dcterms:modified>
</cp:coreProperties>
</file>