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comments/comment9.xml" ContentType="application/vnd.openxmlformats-officedocument.presentationml.comment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comments/comment7.xml" ContentType="application/vnd.openxmlformats-officedocument.presentationml.comments+xml"/>
  <Default Extension="wmf" ContentType="image/x-wmf"/>
  <Override PartName="/ppt/comments/comment8.xml" ContentType="application/vnd.openxmlformats-officedocument.presentationml.comments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comments/comment5.xml" ContentType="application/vnd.openxmlformats-officedocument.presentationml.comments+xml"/>
  <Override PartName="/ppt/comments/comment6.xml" ContentType="application/vnd.openxmlformats-officedocument.presentationml.comment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s/comment3.xml" ContentType="application/vnd.openxmlformats-officedocument.presentationml.comments+xml"/>
  <Override PartName="/ppt/comments/comment4.xml" ContentType="application/vnd.openxmlformats-officedocument.presentationml.comments+xml"/>
  <Override PartName="/ppt/comments/comment11.xml" ContentType="application/vnd.openxmlformats-officedocument.presentationml.comments+xml"/>
  <Override PartName="/ppt/comments/comment12.xml" ContentType="application/vnd.openxmlformats-officedocument.presentationml.comments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Default Extension="vml" ContentType="application/vnd.openxmlformats-officedocument.vmlDrawing"/>
  <Override PartName="/ppt/comments/comment10.xml" ContentType="application/vnd.openxmlformats-officedocument.presentationml.comment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2" r:id="rId3"/>
    <p:sldId id="261" r:id="rId4"/>
    <p:sldId id="260" r:id="rId5"/>
    <p:sldId id="264" r:id="rId6"/>
    <p:sldId id="266" r:id="rId7"/>
    <p:sldId id="267" r:id="rId8"/>
    <p:sldId id="268" r:id="rId9"/>
    <p:sldId id="272" r:id="rId10"/>
    <p:sldId id="273" r:id="rId11"/>
    <p:sldId id="270" r:id="rId12"/>
    <p:sldId id="27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Ольга Воеводина" initials="ОВ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84917" autoAdjust="0"/>
  </p:normalViewPr>
  <p:slideViewPr>
    <p:cSldViewPr>
      <p:cViewPr varScale="1">
        <p:scale>
          <a:sx n="53" d="100"/>
          <a:sy n="53" d="100"/>
        </p:scale>
        <p:origin x="-7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0-10-22T19:53:17.418" idx="2">
    <p:pos x="10" y="10"/>
    <p:text/>
  </p:cm>
</p:cmLst>
</file>

<file path=ppt/comments/comment10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0-10-22T19:55:01.305" idx="11">
    <p:pos x="10" y="10"/>
    <p:text/>
  </p:cm>
</p:cmLst>
</file>

<file path=ppt/comments/comment1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0-10-22T19:55:04.793" idx="12">
    <p:pos x="10" y="10"/>
    <p:text/>
  </p:cm>
</p:cmLst>
</file>

<file path=ppt/comments/comment1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0-10-22T19:53:02.753" idx="1">
    <p:pos x="10" y="10"/>
    <p:text/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0-10-22T19:53:27.250" idx="3">
    <p:pos x="10" y="10"/>
    <p:text/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0-10-22T19:53:30.290" idx="4">
    <p:pos x="10" y="10"/>
    <p:text/>
  </p:cm>
</p:cmLst>
</file>

<file path=ppt/comments/comment4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0-10-22T19:53:33.890" idx="5">
    <p:pos x="10" y="10"/>
    <p:text/>
  </p:cm>
</p:cmLst>
</file>

<file path=ppt/comments/comment5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0-10-22T19:53:37.875" idx="6">
    <p:pos x="10" y="10"/>
    <p:text/>
  </p:cm>
</p:cmLst>
</file>

<file path=ppt/comments/comment6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0-10-22T19:53:49.185" idx="7">
    <p:pos x="10" y="10"/>
    <p:text/>
  </p:cm>
</p:cmLst>
</file>

<file path=ppt/comments/comment7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0-10-22T19:53:53.265" idx="8">
    <p:pos x="10" y="10"/>
    <p:text/>
  </p:cm>
</p:cmLst>
</file>

<file path=ppt/comments/comment8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0-10-22T19:54:48.763" idx="9">
    <p:pos x="10" y="10"/>
    <p:text/>
  </p:cm>
</p:cmLst>
</file>

<file path=ppt/comments/comment9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0-10-22T19:54:51.643" idx="10">
    <p:pos x="10" y="10"/>
    <p:text/>
  </p:cm>
</p:cmLst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13" Type="http://schemas.openxmlformats.org/officeDocument/2006/relationships/image" Target="../media/image22.wmf"/><Relationship Id="rId3" Type="http://schemas.openxmlformats.org/officeDocument/2006/relationships/image" Target="../media/image12.wmf"/><Relationship Id="rId7" Type="http://schemas.openxmlformats.org/officeDocument/2006/relationships/image" Target="../media/image16.wmf"/><Relationship Id="rId12" Type="http://schemas.openxmlformats.org/officeDocument/2006/relationships/image" Target="../media/image21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Relationship Id="rId6" Type="http://schemas.openxmlformats.org/officeDocument/2006/relationships/image" Target="../media/image15.wmf"/><Relationship Id="rId11" Type="http://schemas.openxmlformats.org/officeDocument/2006/relationships/image" Target="../media/image20.wmf"/><Relationship Id="rId5" Type="http://schemas.openxmlformats.org/officeDocument/2006/relationships/image" Target="../media/image14.wmf"/><Relationship Id="rId10" Type="http://schemas.openxmlformats.org/officeDocument/2006/relationships/image" Target="../media/image19.wmf"/><Relationship Id="rId4" Type="http://schemas.openxmlformats.org/officeDocument/2006/relationships/image" Target="../media/image13.wmf"/><Relationship Id="rId9" Type="http://schemas.openxmlformats.org/officeDocument/2006/relationships/image" Target="../media/image18.wmf"/><Relationship Id="rId14" Type="http://schemas.openxmlformats.org/officeDocument/2006/relationships/image" Target="../media/image2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420AC-B665-4457-9517-A2BC9A81A6FC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731CA-EBDF-4C89-9257-4A2F2EFBE3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420AC-B665-4457-9517-A2BC9A81A6FC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731CA-EBDF-4C89-9257-4A2F2EFBE3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420AC-B665-4457-9517-A2BC9A81A6FC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731CA-EBDF-4C89-9257-4A2F2EFBE3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420AC-B665-4457-9517-A2BC9A81A6FC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731CA-EBDF-4C89-9257-4A2F2EFBE3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420AC-B665-4457-9517-A2BC9A81A6FC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731CA-EBDF-4C89-9257-4A2F2EFBE3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420AC-B665-4457-9517-A2BC9A81A6FC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731CA-EBDF-4C89-9257-4A2F2EFBE3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420AC-B665-4457-9517-A2BC9A81A6FC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731CA-EBDF-4C89-9257-4A2F2EFBE3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420AC-B665-4457-9517-A2BC9A81A6FC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731CA-EBDF-4C89-9257-4A2F2EFBE3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420AC-B665-4457-9517-A2BC9A81A6FC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731CA-EBDF-4C89-9257-4A2F2EFBE3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420AC-B665-4457-9517-A2BC9A81A6FC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731CA-EBDF-4C89-9257-4A2F2EFBE3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420AC-B665-4457-9517-A2BC9A81A6FC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731CA-EBDF-4C89-9257-4A2F2EFBE3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9420AC-B665-4457-9517-A2BC9A81A6FC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F731CA-EBDF-4C89-9257-4A2F2EFBE39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0.xml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13" Type="http://schemas.openxmlformats.org/officeDocument/2006/relationships/oleObject" Target="../embeddings/oleObject15.bin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9.bin"/><Relationship Id="rId12" Type="http://schemas.openxmlformats.org/officeDocument/2006/relationships/oleObject" Target="../embeddings/oleObject14.bin"/><Relationship Id="rId17" Type="http://schemas.openxmlformats.org/officeDocument/2006/relationships/comments" Target="../comments/comment11.xml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18.bin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8.bin"/><Relationship Id="rId11" Type="http://schemas.openxmlformats.org/officeDocument/2006/relationships/oleObject" Target="../embeddings/oleObject13.bin"/><Relationship Id="rId5" Type="http://schemas.openxmlformats.org/officeDocument/2006/relationships/oleObject" Target="../embeddings/oleObject7.bin"/><Relationship Id="rId15" Type="http://schemas.openxmlformats.org/officeDocument/2006/relationships/oleObject" Target="../embeddings/oleObject17.bin"/><Relationship Id="rId10" Type="http://schemas.openxmlformats.org/officeDocument/2006/relationships/oleObject" Target="../embeddings/oleObject12.bin"/><Relationship Id="rId4" Type="http://schemas.openxmlformats.org/officeDocument/2006/relationships/oleObject" Target="../embeddings/oleObject6.bin"/><Relationship Id="rId9" Type="http://schemas.openxmlformats.org/officeDocument/2006/relationships/oleObject" Target="../embeddings/oleObject11.bin"/><Relationship Id="rId14" Type="http://schemas.openxmlformats.org/officeDocument/2006/relationships/oleObject" Target="../embeddings/oleObject16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7.xml"/><Relationship Id="rId6" Type="http://schemas.openxmlformats.org/officeDocument/2006/relationships/comments" Target="../comments/comment12.xml"/><Relationship Id="rId5" Type="http://schemas.openxmlformats.org/officeDocument/2006/relationships/image" Target="../media/image26.gif"/><Relationship Id="rId4" Type="http://schemas.openxmlformats.org/officeDocument/2006/relationships/image" Target="../media/image25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5" Type="http://schemas.openxmlformats.org/officeDocument/2006/relationships/comments" Target="../comments/comment2.xml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3.xml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5.xml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comments" Target="../comments/comment8.xml"/><Relationship Id="rId4" Type="http://schemas.openxmlformats.org/officeDocument/2006/relationships/oleObject" Target="../embeddings/oleObject2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comments" Target="../comments/comment9.xml"/><Relationship Id="rId5" Type="http://schemas.openxmlformats.org/officeDocument/2006/relationships/image" Target="../media/image5.gif"/><Relationship Id="rId4" Type="http://schemas.openxmlformats.org/officeDocument/2006/relationships/oleObject" Target="../embeddings/oleObject4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438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192" y="144"/>
            <a:chExt cx="5376" cy="4032"/>
          </a:xfrm>
        </p:grpSpPr>
        <p:grpSp>
          <p:nvGrpSpPr>
            <p:cNvPr id="3" name="Group 2434"/>
            <p:cNvGrpSpPr>
              <a:grpSpLocks/>
            </p:cNvGrpSpPr>
            <p:nvPr/>
          </p:nvGrpSpPr>
          <p:grpSpPr bwMode="auto">
            <a:xfrm>
              <a:off x="192" y="144"/>
              <a:ext cx="5376" cy="4032"/>
              <a:chOff x="192" y="144"/>
              <a:chExt cx="5376" cy="4032"/>
            </a:xfrm>
          </p:grpSpPr>
          <p:sp>
            <p:nvSpPr>
              <p:cNvPr id="23" name="Line 721"/>
              <p:cNvSpPr>
                <a:spLocks noChangeShapeType="1"/>
              </p:cNvSpPr>
              <p:nvPr/>
            </p:nvSpPr>
            <p:spPr bwMode="auto">
              <a:xfrm>
                <a:off x="192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24" name="Line 722"/>
              <p:cNvSpPr>
                <a:spLocks noChangeShapeType="1"/>
              </p:cNvSpPr>
              <p:nvPr/>
            </p:nvSpPr>
            <p:spPr bwMode="auto">
              <a:xfrm>
                <a:off x="5568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25" name="Line 727"/>
              <p:cNvSpPr>
                <a:spLocks noChangeShapeType="1"/>
              </p:cNvSpPr>
              <p:nvPr/>
            </p:nvSpPr>
            <p:spPr bwMode="auto">
              <a:xfrm>
                <a:off x="448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26" name="Line 730"/>
              <p:cNvSpPr>
                <a:spLocks noChangeShapeType="1"/>
              </p:cNvSpPr>
              <p:nvPr/>
            </p:nvSpPr>
            <p:spPr bwMode="auto">
              <a:xfrm>
                <a:off x="704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27" name="Line 733"/>
              <p:cNvSpPr>
                <a:spLocks noChangeShapeType="1"/>
              </p:cNvSpPr>
              <p:nvPr/>
            </p:nvSpPr>
            <p:spPr bwMode="auto">
              <a:xfrm>
                <a:off x="960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28" name="Line 736"/>
              <p:cNvSpPr>
                <a:spLocks noChangeShapeType="1"/>
              </p:cNvSpPr>
              <p:nvPr/>
            </p:nvSpPr>
            <p:spPr bwMode="auto">
              <a:xfrm>
                <a:off x="1216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29" name="Line 739"/>
              <p:cNvSpPr>
                <a:spLocks noChangeShapeType="1"/>
              </p:cNvSpPr>
              <p:nvPr/>
            </p:nvSpPr>
            <p:spPr bwMode="auto">
              <a:xfrm>
                <a:off x="1472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30" name="Line 742"/>
              <p:cNvSpPr>
                <a:spLocks noChangeShapeType="1"/>
              </p:cNvSpPr>
              <p:nvPr/>
            </p:nvSpPr>
            <p:spPr bwMode="auto">
              <a:xfrm>
                <a:off x="1728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31" name="Line 745"/>
              <p:cNvSpPr>
                <a:spLocks noChangeShapeType="1"/>
              </p:cNvSpPr>
              <p:nvPr/>
            </p:nvSpPr>
            <p:spPr bwMode="auto">
              <a:xfrm>
                <a:off x="1984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32" name="Line 748"/>
              <p:cNvSpPr>
                <a:spLocks noChangeShapeType="1"/>
              </p:cNvSpPr>
              <p:nvPr/>
            </p:nvSpPr>
            <p:spPr bwMode="auto">
              <a:xfrm>
                <a:off x="2240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33" name="Line 751"/>
              <p:cNvSpPr>
                <a:spLocks noChangeShapeType="1"/>
              </p:cNvSpPr>
              <p:nvPr/>
            </p:nvSpPr>
            <p:spPr bwMode="auto">
              <a:xfrm>
                <a:off x="2496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34" name="Line 754"/>
              <p:cNvSpPr>
                <a:spLocks noChangeShapeType="1"/>
              </p:cNvSpPr>
              <p:nvPr/>
            </p:nvSpPr>
            <p:spPr bwMode="auto">
              <a:xfrm>
                <a:off x="2752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35" name="Line 757"/>
              <p:cNvSpPr>
                <a:spLocks noChangeShapeType="1"/>
              </p:cNvSpPr>
              <p:nvPr/>
            </p:nvSpPr>
            <p:spPr bwMode="auto">
              <a:xfrm>
                <a:off x="3008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36" name="Line 760"/>
              <p:cNvSpPr>
                <a:spLocks noChangeShapeType="1"/>
              </p:cNvSpPr>
              <p:nvPr/>
            </p:nvSpPr>
            <p:spPr bwMode="auto">
              <a:xfrm>
                <a:off x="3264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37" name="Line 763"/>
              <p:cNvSpPr>
                <a:spLocks noChangeShapeType="1"/>
              </p:cNvSpPr>
              <p:nvPr/>
            </p:nvSpPr>
            <p:spPr bwMode="auto">
              <a:xfrm>
                <a:off x="3520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38" name="Line 766"/>
              <p:cNvSpPr>
                <a:spLocks noChangeShapeType="1"/>
              </p:cNvSpPr>
              <p:nvPr/>
            </p:nvSpPr>
            <p:spPr bwMode="auto">
              <a:xfrm>
                <a:off x="3776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39" name="Line 769"/>
              <p:cNvSpPr>
                <a:spLocks noChangeShapeType="1"/>
              </p:cNvSpPr>
              <p:nvPr/>
            </p:nvSpPr>
            <p:spPr bwMode="auto">
              <a:xfrm>
                <a:off x="4032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40" name="Line 772"/>
              <p:cNvSpPr>
                <a:spLocks noChangeShapeType="1"/>
              </p:cNvSpPr>
              <p:nvPr/>
            </p:nvSpPr>
            <p:spPr bwMode="auto">
              <a:xfrm>
                <a:off x="4288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41" name="Line 775"/>
              <p:cNvSpPr>
                <a:spLocks noChangeShapeType="1"/>
              </p:cNvSpPr>
              <p:nvPr/>
            </p:nvSpPr>
            <p:spPr bwMode="auto">
              <a:xfrm>
                <a:off x="4544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42" name="Line 778"/>
              <p:cNvSpPr>
                <a:spLocks noChangeShapeType="1"/>
              </p:cNvSpPr>
              <p:nvPr/>
            </p:nvSpPr>
            <p:spPr bwMode="auto">
              <a:xfrm>
                <a:off x="4800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43" name="Line 781"/>
              <p:cNvSpPr>
                <a:spLocks noChangeShapeType="1"/>
              </p:cNvSpPr>
              <p:nvPr/>
            </p:nvSpPr>
            <p:spPr bwMode="auto">
              <a:xfrm>
                <a:off x="5056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44" name="Line 784"/>
              <p:cNvSpPr>
                <a:spLocks noChangeShapeType="1"/>
              </p:cNvSpPr>
              <p:nvPr/>
            </p:nvSpPr>
            <p:spPr bwMode="auto">
              <a:xfrm>
                <a:off x="5312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4" name="Group 2433"/>
            <p:cNvGrpSpPr>
              <a:grpSpLocks/>
            </p:cNvGrpSpPr>
            <p:nvPr/>
          </p:nvGrpSpPr>
          <p:grpSpPr bwMode="auto">
            <a:xfrm>
              <a:off x="192" y="144"/>
              <a:ext cx="5376" cy="4032"/>
              <a:chOff x="192" y="144"/>
              <a:chExt cx="5376" cy="4032"/>
            </a:xfrm>
          </p:grpSpPr>
          <p:sp>
            <p:nvSpPr>
              <p:cNvPr id="5" name="Line 719"/>
              <p:cNvSpPr>
                <a:spLocks noChangeShapeType="1"/>
              </p:cNvSpPr>
              <p:nvPr/>
            </p:nvSpPr>
            <p:spPr bwMode="auto">
              <a:xfrm>
                <a:off x="192" y="144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6" name="Line 720"/>
              <p:cNvSpPr>
                <a:spLocks noChangeShapeType="1"/>
              </p:cNvSpPr>
              <p:nvPr/>
            </p:nvSpPr>
            <p:spPr bwMode="auto">
              <a:xfrm>
                <a:off x="192" y="4176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7" name="Line 725"/>
              <p:cNvSpPr>
                <a:spLocks noChangeShapeType="1"/>
              </p:cNvSpPr>
              <p:nvPr/>
            </p:nvSpPr>
            <p:spPr bwMode="auto">
              <a:xfrm>
                <a:off x="192" y="381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8" name="Line 788"/>
              <p:cNvSpPr>
                <a:spLocks noChangeShapeType="1"/>
              </p:cNvSpPr>
              <p:nvPr/>
            </p:nvSpPr>
            <p:spPr bwMode="auto">
              <a:xfrm>
                <a:off x="192" y="618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9" name="Line 891"/>
              <p:cNvSpPr>
                <a:spLocks noChangeShapeType="1"/>
              </p:cNvSpPr>
              <p:nvPr/>
            </p:nvSpPr>
            <p:spPr bwMode="auto">
              <a:xfrm>
                <a:off x="192" y="856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10" name="Line 994"/>
              <p:cNvSpPr>
                <a:spLocks noChangeShapeType="1"/>
              </p:cNvSpPr>
              <p:nvPr/>
            </p:nvSpPr>
            <p:spPr bwMode="auto">
              <a:xfrm>
                <a:off x="192" y="1093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11" name="Line 1097"/>
              <p:cNvSpPr>
                <a:spLocks noChangeShapeType="1"/>
              </p:cNvSpPr>
              <p:nvPr/>
            </p:nvSpPr>
            <p:spPr bwMode="auto">
              <a:xfrm>
                <a:off x="192" y="1330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12" name="Line 1200"/>
              <p:cNvSpPr>
                <a:spLocks noChangeShapeType="1"/>
              </p:cNvSpPr>
              <p:nvPr/>
            </p:nvSpPr>
            <p:spPr bwMode="auto">
              <a:xfrm>
                <a:off x="192" y="1567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13" name="Line 1303"/>
              <p:cNvSpPr>
                <a:spLocks noChangeShapeType="1"/>
              </p:cNvSpPr>
              <p:nvPr/>
            </p:nvSpPr>
            <p:spPr bwMode="auto">
              <a:xfrm>
                <a:off x="192" y="1804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14" name="Line 1406"/>
              <p:cNvSpPr>
                <a:spLocks noChangeShapeType="1"/>
              </p:cNvSpPr>
              <p:nvPr/>
            </p:nvSpPr>
            <p:spPr bwMode="auto">
              <a:xfrm>
                <a:off x="192" y="2041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15" name="Line 1509"/>
              <p:cNvSpPr>
                <a:spLocks noChangeShapeType="1"/>
              </p:cNvSpPr>
              <p:nvPr/>
            </p:nvSpPr>
            <p:spPr bwMode="auto">
              <a:xfrm>
                <a:off x="192" y="2279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16" name="Line 1612"/>
              <p:cNvSpPr>
                <a:spLocks noChangeShapeType="1"/>
              </p:cNvSpPr>
              <p:nvPr/>
            </p:nvSpPr>
            <p:spPr bwMode="auto">
              <a:xfrm>
                <a:off x="192" y="2516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17" name="Line 1715"/>
              <p:cNvSpPr>
                <a:spLocks noChangeShapeType="1"/>
              </p:cNvSpPr>
              <p:nvPr/>
            </p:nvSpPr>
            <p:spPr bwMode="auto">
              <a:xfrm>
                <a:off x="192" y="2753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18" name="Line 1818"/>
              <p:cNvSpPr>
                <a:spLocks noChangeShapeType="1"/>
              </p:cNvSpPr>
              <p:nvPr/>
            </p:nvSpPr>
            <p:spPr bwMode="auto">
              <a:xfrm>
                <a:off x="192" y="2990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19" name="Line 1921"/>
              <p:cNvSpPr>
                <a:spLocks noChangeShapeType="1"/>
              </p:cNvSpPr>
              <p:nvPr/>
            </p:nvSpPr>
            <p:spPr bwMode="auto">
              <a:xfrm>
                <a:off x="192" y="3227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20" name="Line 2024"/>
              <p:cNvSpPr>
                <a:spLocks noChangeShapeType="1"/>
              </p:cNvSpPr>
              <p:nvPr/>
            </p:nvSpPr>
            <p:spPr bwMode="auto">
              <a:xfrm>
                <a:off x="192" y="3464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21" name="Line 2127"/>
              <p:cNvSpPr>
                <a:spLocks noChangeShapeType="1"/>
              </p:cNvSpPr>
              <p:nvPr/>
            </p:nvSpPr>
            <p:spPr bwMode="auto">
              <a:xfrm>
                <a:off x="192" y="3702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22" name="Line 2230"/>
              <p:cNvSpPr>
                <a:spLocks noChangeShapeType="1"/>
              </p:cNvSpPr>
              <p:nvPr/>
            </p:nvSpPr>
            <p:spPr bwMode="auto">
              <a:xfrm>
                <a:off x="192" y="3939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</p:grpSp>
      </p:grpSp>
      <p:pic>
        <p:nvPicPr>
          <p:cNvPr id="1026" name="Picture 2" descr="C:\Documents and Settings\Ольга Воеводина\Рабочий стол\science11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95" y="285728"/>
            <a:ext cx="3429024" cy="2214578"/>
          </a:xfrm>
          <a:prstGeom prst="rect">
            <a:avLst/>
          </a:prstGeom>
          <a:noFill/>
        </p:spPr>
      </p:pic>
      <p:sp>
        <p:nvSpPr>
          <p:cNvPr id="46" name="TextBox 45"/>
          <p:cNvSpPr txBox="1"/>
          <p:nvPr/>
        </p:nvSpPr>
        <p:spPr>
          <a:xfrm>
            <a:off x="285720" y="2000240"/>
            <a:ext cx="750099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C00000"/>
                </a:solidFill>
              </a:rPr>
              <a:t>Трапеция</a:t>
            </a:r>
            <a:endParaRPr lang="ka-GE" sz="9600" b="1" dirty="0" smtClean="0">
              <a:solidFill>
                <a:srgbClr val="C00000"/>
              </a:solidFill>
            </a:endParaRPr>
          </a:p>
          <a:p>
            <a:r>
              <a:rPr lang="ka-GE" sz="9600" b="1" dirty="0" smtClean="0">
                <a:solidFill>
                  <a:srgbClr val="C00000"/>
                </a:solidFill>
              </a:rPr>
              <a:t>ტრაპეცია</a:t>
            </a:r>
            <a:endParaRPr lang="ru-RU" sz="9600" b="1" dirty="0">
              <a:solidFill>
                <a:srgbClr val="C00000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 rot="10800000" flipV="1">
            <a:off x="500034" y="5346814"/>
            <a:ext cx="7544796" cy="83099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</a:rPr>
              <a:t>Презентацию подготовила учитель математики</a:t>
            </a:r>
          </a:p>
          <a:p>
            <a:r>
              <a:rPr lang="ru-RU" sz="2400" b="1" i="1" dirty="0" err="1" smtClean="0">
                <a:solidFill>
                  <a:srgbClr val="002060"/>
                </a:solidFill>
              </a:rPr>
              <a:t>Дочия</a:t>
            </a:r>
            <a:r>
              <a:rPr lang="ru-RU" sz="2400" b="1" i="1" dirty="0" smtClean="0">
                <a:solidFill>
                  <a:srgbClr val="002060"/>
                </a:solidFill>
              </a:rPr>
              <a:t> Марине </a:t>
            </a:r>
            <a:r>
              <a:rPr lang="ru-RU" sz="2400" b="1" i="1" dirty="0" err="1" smtClean="0">
                <a:solidFill>
                  <a:srgbClr val="002060"/>
                </a:solidFill>
              </a:rPr>
              <a:t>Шотаевна</a:t>
            </a:r>
            <a:endParaRPr lang="ru-RU" sz="2400" b="1" i="1" dirty="0" smtClean="0">
              <a:solidFill>
                <a:srgbClr val="002060"/>
              </a:solidFill>
            </a:endParaRPr>
          </a:p>
        </p:txBody>
      </p:sp>
      <p:sp>
        <p:nvSpPr>
          <p:cNvPr id="48" name="Трапеция 47"/>
          <p:cNvSpPr/>
          <p:nvPr/>
        </p:nvSpPr>
        <p:spPr>
          <a:xfrm rot="20774538">
            <a:off x="884541" y="425308"/>
            <a:ext cx="2071702" cy="1587058"/>
          </a:xfrm>
          <a:prstGeom prst="trapezoid">
            <a:avLst/>
          </a:prstGeom>
          <a:solidFill>
            <a:srgbClr val="FF0000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Трапеция 48"/>
          <p:cNvSpPr/>
          <p:nvPr/>
        </p:nvSpPr>
        <p:spPr>
          <a:xfrm rot="425912">
            <a:off x="6277123" y="2920266"/>
            <a:ext cx="2242984" cy="1143343"/>
          </a:xfrm>
          <a:prstGeom prst="trapezoid">
            <a:avLst>
              <a:gd name="adj" fmla="val 6976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7" grpId="0" animBg="1"/>
      <p:bldP spid="48" grpId="0" animBg="1"/>
      <p:bldP spid="4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438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192" y="144"/>
            <a:chExt cx="5376" cy="4032"/>
          </a:xfrm>
        </p:grpSpPr>
        <p:grpSp>
          <p:nvGrpSpPr>
            <p:cNvPr id="3" name="Group 2434"/>
            <p:cNvGrpSpPr>
              <a:grpSpLocks/>
            </p:cNvGrpSpPr>
            <p:nvPr/>
          </p:nvGrpSpPr>
          <p:grpSpPr bwMode="auto">
            <a:xfrm>
              <a:off x="192" y="144"/>
              <a:ext cx="5376" cy="4032"/>
              <a:chOff x="192" y="144"/>
              <a:chExt cx="5376" cy="4032"/>
            </a:xfrm>
          </p:grpSpPr>
          <p:sp>
            <p:nvSpPr>
              <p:cNvPr id="23" name="Line 721"/>
              <p:cNvSpPr>
                <a:spLocks noChangeShapeType="1"/>
              </p:cNvSpPr>
              <p:nvPr/>
            </p:nvSpPr>
            <p:spPr bwMode="auto">
              <a:xfrm>
                <a:off x="192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24" name="Line 722"/>
              <p:cNvSpPr>
                <a:spLocks noChangeShapeType="1"/>
              </p:cNvSpPr>
              <p:nvPr/>
            </p:nvSpPr>
            <p:spPr bwMode="auto">
              <a:xfrm>
                <a:off x="5568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25" name="Line 727"/>
              <p:cNvSpPr>
                <a:spLocks noChangeShapeType="1"/>
              </p:cNvSpPr>
              <p:nvPr/>
            </p:nvSpPr>
            <p:spPr bwMode="auto">
              <a:xfrm>
                <a:off x="448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26" name="Line 730"/>
              <p:cNvSpPr>
                <a:spLocks noChangeShapeType="1"/>
              </p:cNvSpPr>
              <p:nvPr/>
            </p:nvSpPr>
            <p:spPr bwMode="auto">
              <a:xfrm>
                <a:off x="704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27" name="Line 733"/>
              <p:cNvSpPr>
                <a:spLocks noChangeShapeType="1"/>
              </p:cNvSpPr>
              <p:nvPr/>
            </p:nvSpPr>
            <p:spPr bwMode="auto">
              <a:xfrm>
                <a:off x="960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28" name="Line 736"/>
              <p:cNvSpPr>
                <a:spLocks noChangeShapeType="1"/>
              </p:cNvSpPr>
              <p:nvPr/>
            </p:nvSpPr>
            <p:spPr bwMode="auto">
              <a:xfrm>
                <a:off x="1216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29" name="Line 739"/>
              <p:cNvSpPr>
                <a:spLocks noChangeShapeType="1"/>
              </p:cNvSpPr>
              <p:nvPr/>
            </p:nvSpPr>
            <p:spPr bwMode="auto">
              <a:xfrm>
                <a:off x="1472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30" name="Line 742"/>
              <p:cNvSpPr>
                <a:spLocks noChangeShapeType="1"/>
              </p:cNvSpPr>
              <p:nvPr/>
            </p:nvSpPr>
            <p:spPr bwMode="auto">
              <a:xfrm>
                <a:off x="1728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31" name="Line 745"/>
              <p:cNvSpPr>
                <a:spLocks noChangeShapeType="1"/>
              </p:cNvSpPr>
              <p:nvPr/>
            </p:nvSpPr>
            <p:spPr bwMode="auto">
              <a:xfrm>
                <a:off x="1984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32" name="Line 748"/>
              <p:cNvSpPr>
                <a:spLocks noChangeShapeType="1"/>
              </p:cNvSpPr>
              <p:nvPr/>
            </p:nvSpPr>
            <p:spPr bwMode="auto">
              <a:xfrm>
                <a:off x="2240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33" name="Line 751"/>
              <p:cNvSpPr>
                <a:spLocks noChangeShapeType="1"/>
              </p:cNvSpPr>
              <p:nvPr/>
            </p:nvSpPr>
            <p:spPr bwMode="auto">
              <a:xfrm>
                <a:off x="2496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34" name="Line 754"/>
              <p:cNvSpPr>
                <a:spLocks noChangeShapeType="1"/>
              </p:cNvSpPr>
              <p:nvPr/>
            </p:nvSpPr>
            <p:spPr bwMode="auto">
              <a:xfrm>
                <a:off x="2752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35" name="Line 757"/>
              <p:cNvSpPr>
                <a:spLocks noChangeShapeType="1"/>
              </p:cNvSpPr>
              <p:nvPr/>
            </p:nvSpPr>
            <p:spPr bwMode="auto">
              <a:xfrm>
                <a:off x="3008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36" name="Line 760"/>
              <p:cNvSpPr>
                <a:spLocks noChangeShapeType="1"/>
              </p:cNvSpPr>
              <p:nvPr/>
            </p:nvSpPr>
            <p:spPr bwMode="auto">
              <a:xfrm>
                <a:off x="3264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37" name="Line 763"/>
              <p:cNvSpPr>
                <a:spLocks noChangeShapeType="1"/>
              </p:cNvSpPr>
              <p:nvPr/>
            </p:nvSpPr>
            <p:spPr bwMode="auto">
              <a:xfrm>
                <a:off x="3520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38" name="Line 766"/>
              <p:cNvSpPr>
                <a:spLocks noChangeShapeType="1"/>
              </p:cNvSpPr>
              <p:nvPr/>
            </p:nvSpPr>
            <p:spPr bwMode="auto">
              <a:xfrm>
                <a:off x="3776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39" name="Line 769"/>
              <p:cNvSpPr>
                <a:spLocks noChangeShapeType="1"/>
              </p:cNvSpPr>
              <p:nvPr/>
            </p:nvSpPr>
            <p:spPr bwMode="auto">
              <a:xfrm>
                <a:off x="4032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40" name="Line 772"/>
              <p:cNvSpPr>
                <a:spLocks noChangeShapeType="1"/>
              </p:cNvSpPr>
              <p:nvPr/>
            </p:nvSpPr>
            <p:spPr bwMode="auto">
              <a:xfrm>
                <a:off x="4288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41" name="Line 775"/>
              <p:cNvSpPr>
                <a:spLocks noChangeShapeType="1"/>
              </p:cNvSpPr>
              <p:nvPr/>
            </p:nvSpPr>
            <p:spPr bwMode="auto">
              <a:xfrm>
                <a:off x="4544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42" name="Line 778"/>
              <p:cNvSpPr>
                <a:spLocks noChangeShapeType="1"/>
              </p:cNvSpPr>
              <p:nvPr/>
            </p:nvSpPr>
            <p:spPr bwMode="auto">
              <a:xfrm>
                <a:off x="4800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43" name="Line 781"/>
              <p:cNvSpPr>
                <a:spLocks noChangeShapeType="1"/>
              </p:cNvSpPr>
              <p:nvPr/>
            </p:nvSpPr>
            <p:spPr bwMode="auto">
              <a:xfrm>
                <a:off x="5056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44" name="Line 784"/>
              <p:cNvSpPr>
                <a:spLocks noChangeShapeType="1"/>
              </p:cNvSpPr>
              <p:nvPr/>
            </p:nvSpPr>
            <p:spPr bwMode="auto">
              <a:xfrm>
                <a:off x="5312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4" name="Group 2433"/>
            <p:cNvGrpSpPr>
              <a:grpSpLocks/>
            </p:cNvGrpSpPr>
            <p:nvPr/>
          </p:nvGrpSpPr>
          <p:grpSpPr bwMode="auto">
            <a:xfrm>
              <a:off x="192" y="144"/>
              <a:ext cx="5376" cy="4032"/>
              <a:chOff x="192" y="144"/>
              <a:chExt cx="5376" cy="4032"/>
            </a:xfrm>
          </p:grpSpPr>
          <p:sp>
            <p:nvSpPr>
              <p:cNvPr id="5" name="Line 719"/>
              <p:cNvSpPr>
                <a:spLocks noChangeShapeType="1"/>
              </p:cNvSpPr>
              <p:nvPr/>
            </p:nvSpPr>
            <p:spPr bwMode="auto">
              <a:xfrm>
                <a:off x="192" y="144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6" name="Line 720"/>
              <p:cNvSpPr>
                <a:spLocks noChangeShapeType="1"/>
              </p:cNvSpPr>
              <p:nvPr/>
            </p:nvSpPr>
            <p:spPr bwMode="auto">
              <a:xfrm>
                <a:off x="192" y="4176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7" name="Line 725"/>
              <p:cNvSpPr>
                <a:spLocks noChangeShapeType="1"/>
              </p:cNvSpPr>
              <p:nvPr/>
            </p:nvSpPr>
            <p:spPr bwMode="auto">
              <a:xfrm>
                <a:off x="192" y="381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8" name="Line 788"/>
              <p:cNvSpPr>
                <a:spLocks noChangeShapeType="1"/>
              </p:cNvSpPr>
              <p:nvPr/>
            </p:nvSpPr>
            <p:spPr bwMode="auto">
              <a:xfrm>
                <a:off x="192" y="618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9" name="Line 891"/>
              <p:cNvSpPr>
                <a:spLocks noChangeShapeType="1"/>
              </p:cNvSpPr>
              <p:nvPr/>
            </p:nvSpPr>
            <p:spPr bwMode="auto">
              <a:xfrm>
                <a:off x="192" y="856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10" name="Line 994"/>
              <p:cNvSpPr>
                <a:spLocks noChangeShapeType="1"/>
              </p:cNvSpPr>
              <p:nvPr/>
            </p:nvSpPr>
            <p:spPr bwMode="auto">
              <a:xfrm>
                <a:off x="192" y="1093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11" name="Line 1097"/>
              <p:cNvSpPr>
                <a:spLocks noChangeShapeType="1"/>
              </p:cNvSpPr>
              <p:nvPr/>
            </p:nvSpPr>
            <p:spPr bwMode="auto">
              <a:xfrm>
                <a:off x="192" y="1330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12" name="Line 1200"/>
              <p:cNvSpPr>
                <a:spLocks noChangeShapeType="1"/>
              </p:cNvSpPr>
              <p:nvPr/>
            </p:nvSpPr>
            <p:spPr bwMode="auto">
              <a:xfrm>
                <a:off x="192" y="1567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13" name="Line 1303"/>
              <p:cNvSpPr>
                <a:spLocks noChangeShapeType="1"/>
              </p:cNvSpPr>
              <p:nvPr/>
            </p:nvSpPr>
            <p:spPr bwMode="auto">
              <a:xfrm>
                <a:off x="192" y="1804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14" name="Line 1406"/>
              <p:cNvSpPr>
                <a:spLocks noChangeShapeType="1"/>
              </p:cNvSpPr>
              <p:nvPr/>
            </p:nvSpPr>
            <p:spPr bwMode="auto">
              <a:xfrm>
                <a:off x="192" y="2041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15" name="Line 1509"/>
              <p:cNvSpPr>
                <a:spLocks noChangeShapeType="1"/>
              </p:cNvSpPr>
              <p:nvPr/>
            </p:nvSpPr>
            <p:spPr bwMode="auto">
              <a:xfrm>
                <a:off x="192" y="2279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16" name="Line 1612"/>
              <p:cNvSpPr>
                <a:spLocks noChangeShapeType="1"/>
              </p:cNvSpPr>
              <p:nvPr/>
            </p:nvSpPr>
            <p:spPr bwMode="auto">
              <a:xfrm>
                <a:off x="192" y="2516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17" name="Line 1715"/>
              <p:cNvSpPr>
                <a:spLocks noChangeShapeType="1"/>
              </p:cNvSpPr>
              <p:nvPr/>
            </p:nvSpPr>
            <p:spPr bwMode="auto">
              <a:xfrm>
                <a:off x="192" y="2753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18" name="Line 1818"/>
              <p:cNvSpPr>
                <a:spLocks noChangeShapeType="1"/>
              </p:cNvSpPr>
              <p:nvPr/>
            </p:nvSpPr>
            <p:spPr bwMode="auto">
              <a:xfrm>
                <a:off x="192" y="2990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19" name="Line 1921"/>
              <p:cNvSpPr>
                <a:spLocks noChangeShapeType="1"/>
              </p:cNvSpPr>
              <p:nvPr/>
            </p:nvSpPr>
            <p:spPr bwMode="auto">
              <a:xfrm>
                <a:off x="192" y="3227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20" name="Line 2024"/>
              <p:cNvSpPr>
                <a:spLocks noChangeShapeType="1"/>
              </p:cNvSpPr>
              <p:nvPr/>
            </p:nvSpPr>
            <p:spPr bwMode="auto">
              <a:xfrm>
                <a:off x="192" y="3464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21" name="Line 2127"/>
              <p:cNvSpPr>
                <a:spLocks noChangeShapeType="1"/>
              </p:cNvSpPr>
              <p:nvPr/>
            </p:nvSpPr>
            <p:spPr bwMode="auto">
              <a:xfrm>
                <a:off x="192" y="3702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22" name="Line 2230"/>
              <p:cNvSpPr>
                <a:spLocks noChangeShapeType="1"/>
              </p:cNvSpPr>
              <p:nvPr/>
            </p:nvSpPr>
            <p:spPr bwMode="auto">
              <a:xfrm>
                <a:off x="192" y="3939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53" name="TextBox 52"/>
          <p:cNvSpPr txBox="1"/>
          <p:nvPr/>
        </p:nvSpPr>
        <p:spPr>
          <a:xfrm>
            <a:off x="142844" y="1500174"/>
            <a:ext cx="428628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dirty="0" smtClean="0"/>
              <a:t>5</a:t>
            </a:r>
            <a:endParaRPr lang="ru-RU" sz="2800" b="1" dirty="0"/>
          </a:p>
        </p:txBody>
      </p:sp>
      <p:sp>
        <p:nvSpPr>
          <p:cNvPr id="54" name="Трапеция 53"/>
          <p:cNvSpPr/>
          <p:nvPr/>
        </p:nvSpPr>
        <p:spPr>
          <a:xfrm>
            <a:off x="785786" y="1142984"/>
            <a:ext cx="2000264" cy="1357322"/>
          </a:xfrm>
          <a:prstGeom prst="trapezoid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6" name="Прямая соединительная линия 55"/>
          <p:cNvCxnSpPr/>
          <p:nvPr/>
        </p:nvCxnSpPr>
        <p:spPr>
          <a:xfrm rot="5400000" flipH="1" flipV="1">
            <a:off x="2464579" y="1678769"/>
            <a:ext cx="285752" cy="21431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/>
          <p:nvPr/>
        </p:nvCxnSpPr>
        <p:spPr>
          <a:xfrm>
            <a:off x="785786" y="1643050"/>
            <a:ext cx="285752" cy="21431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единительная линия 70"/>
          <p:cNvCxnSpPr/>
          <p:nvPr/>
        </p:nvCxnSpPr>
        <p:spPr>
          <a:xfrm rot="5400000" flipH="1" flipV="1">
            <a:off x="1536679" y="1177909"/>
            <a:ext cx="357190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428596" y="2285992"/>
            <a:ext cx="4286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А</a:t>
            </a:r>
            <a:endParaRPr lang="ru-RU" sz="2400" b="1" dirty="0"/>
          </a:p>
        </p:txBody>
      </p:sp>
      <p:sp>
        <p:nvSpPr>
          <p:cNvPr id="75" name="TextBox 74"/>
          <p:cNvSpPr txBox="1"/>
          <p:nvPr/>
        </p:nvSpPr>
        <p:spPr>
          <a:xfrm>
            <a:off x="857224" y="857232"/>
            <a:ext cx="4286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В</a:t>
            </a:r>
            <a:endParaRPr lang="ru-RU" sz="2400" b="1" dirty="0"/>
          </a:p>
        </p:txBody>
      </p:sp>
      <p:sp>
        <p:nvSpPr>
          <p:cNvPr id="76" name="TextBox 75"/>
          <p:cNvSpPr txBox="1"/>
          <p:nvPr/>
        </p:nvSpPr>
        <p:spPr>
          <a:xfrm>
            <a:off x="2500298" y="857233"/>
            <a:ext cx="285752" cy="461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С</a:t>
            </a:r>
            <a:endParaRPr lang="ru-RU" sz="2400" b="1" dirty="0"/>
          </a:p>
        </p:txBody>
      </p:sp>
      <p:sp>
        <p:nvSpPr>
          <p:cNvPr id="77" name="TextBox 76"/>
          <p:cNvSpPr txBox="1"/>
          <p:nvPr/>
        </p:nvSpPr>
        <p:spPr>
          <a:xfrm>
            <a:off x="2786050" y="2285992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</a:t>
            </a:r>
            <a:endParaRPr lang="ru-RU" sz="2400" b="1" dirty="0"/>
          </a:p>
        </p:txBody>
      </p:sp>
      <p:sp>
        <p:nvSpPr>
          <p:cNvPr id="78" name="TextBox 77"/>
          <p:cNvSpPr txBox="1"/>
          <p:nvPr/>
        </p:nvSpPr>
        <p:spPr>
          <a:xfrm>
            <a:off x="2928926" y="357166"/>
            <a:ext cx="452282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ABCD</a:t>
            </a:r>
            <a:r>
              <a:rPr lang="ru-RU" sz="3200" b="1" dirty="0" smtClean="0"/>
              <a:t> – трапеция. </a:t>
            </a:r>
            <a:r>
              <a:rPr lang="en-US" sz="3200" b="1" dirty="0" smtClean="0"/>
              <a:t>AD=15</a:t>
            </a:r>
            <a:endParaRPr lang="ru-RU" sz="3200" b="1" dirty="0" smtClean="0"/>
          </a:p>
          <a:p>
            <a:r>
              <a:rPr lang="ru-RU" sz="3200" b="1" dirty="0" smtClean="0"/>
              <a:t>Найти: </a:t>
            </a:r>
            <a:r>
              <a:rPr lang="en-US" sz="3200" b="1" dirty="0" smtClean="0"/>
              <a:t>CE</a:t>
            </a:r>
            <a:endParaRPr lang="ka-GE" sz="3200" b="1" dirty="0" smtClean="0"/>
          </a:p>
          <a:p>
            <a:r>
              <a:rPr lang="en-US" sz="3200" b="1" dirty="0" smtClean="0"/>
              <a:t>ABCD -</a:t>
            </a:r>
            <a:r>
              <a:rPr lang="ka-GE" sz="3200" b="1" dirty="0" smtClean="0"/>
              <a:t>ტრაპეცია.</a:t>
            </a:r>
            <a:r>
              <a:rPr lang="en-US" sz="3200" b="1" dirty="0" smtClean="0"/>
              <a:t> AD</a:t>
            </a:r>
            <a:r>
              <a:rPr lang="ka-GE" sz="3200" b="1" dirty="0" smtClean="0"/>
              <a:t>=15</a:t>
            </a:r>
            <a:endParaRPr lang="en-US" sz="3200" b="1" dirty="0" smtClean="0"/>
          </a:p>
          <a:p>
            <a:r>
              <a:rPr lang="ka-GE" sz="3200" b="1" dirty="0" smtClean="0"/>
              <a:t>უ.ვ</a:t>
            </a:r>
            <a:r>
              <a:rPr lang="ru-RU" sz="3200" b="1" dirty="0" smtClean="0"/>
              <a:t>:  </a:t>
            </a:r>
            <a:r>
              <a:rPr lang="en-US" sz="3200" b="1" dirty="0" smtClean="0"/>
              <a:t>CE</a:t>
            </a:r>
            <a:endParaRPr lang="ru-RU" sz="3200" b="1" dirty="0"/>
          </a:p>
        </p:txBody>
      </p:sp>
      <p:sp>
        <p:nvSpPr>
          <p:cNvPr id="81" name="TextBox 80"/>
          <p:cNvSpPr txBox="1"/>
          <p:nvPr/>
        </p:nvSpPr>
        <p:spPr>
          <a:xfrm>
            <a:off x="214282" y="3286124"/>
            <a:ext cx="500066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/>
              <a:t>6</a:t>
            </a:r>
            <a:endParaRPr lang="ru-RU" sz="2400" b="1" dirty="0"/>
          </a:p>
        </p:txBody>
      </p:sp>
      <p:cxnSp>
        <p:nvCxnSpPr>
          <p:cNvPr id="84" name="Прямая соединительная линия 83"/>
          <p:cNvCxnSpPr/>
          <p:nvPr/>
        </p:nvCxnSpPr>
        <p:spPr>
          <a:xfrm>
            <a:off x="1500166" y="3571876"/>
            <a:ext cx="1428760" cy="158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Прямая соединительная линия 86"/>
          <p:cNvCxnSpPr/>
          <p:nvPr/>
        </p:nvCxnSpPr>
        <p:spPr>
          <a:xfrm rot="16200000" flipH="1">
            <a:off x="2250265" y="4250537"/>
            <a:ext cx="1571636" cy="21431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Прямая соединительная линия 92"/>
          <p:cNvCxnSpPr/>
          <p:nvPr/>
        </p:nvCxnSpPr>
        <p:spPr>
          <a:xfrm>
            <a:off x="642910" y="5143512"/>
            <a:ext cx="2500330" cy="158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Прямая соединительная линия 99"/>
          <p:cNvCxnSpPr/>
          <p:nvPr/>
        </p:nvCxnSpPr>
        <p:spPr>
          <a:xfrm rot="5400000" flipH="1" flipV="1">
            <a:off x="285720" y="3929066"/>
            <a:ext cx="1571636" cy="85725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Прямая соединительная линия 103"/>
          <p:cNvCxnSpPr/>
          <p:nvPr/>
        </p:nvCxnSpPr>
        <p:spPr>
          <a:xfrm rot="5400000">
            <a:off x="571472" y="4214818"/>
            <a:ext cx="1571636" cy="285752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Прямоугольник 122"/>
          <p:cNvSpPr/>
          <p:nvPr/>
        </p:nvSpPr>
        <p:spPr>
          <a:xfrm>
            <a:off x="3214678" y="4929198"/>
            <a:ext cx="6429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/>
              <a:t>D</a:t>
            </a:r>
            <a:endParaRPr lang="ru-RU" sz="2400" dirty="0"/>
          </a:p>
        </p:txBody>
      </p:sp>
      <p:sp>
        <p:nvSpPr>
          <p:cNvPr id="126" name="TextBox 125"/>
          <p:cNvSpPr txBox="1"/>
          <p:nvPr/>
        </p:nvSpPr>
        <p:spPr>
          <a:xfrm>
            <a:off x="2928926" y="3286124"/>
            <a:ext cx="6429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С</a:t>
            </a:r>
            <a:endParaRPr lang="ru-RU" sz="2400" b="1" dirty="0"/>
          </a:p>
        </p:txBody>
      </p:sp>
      <p:sp>
        <p:nvSpPr>
          <p:cNvPr id="127" name="TextBox 126"/>
          <p:cNvSpPr txBox="1"/>
          <p:nvPr/>
        </p:nvSpPr>
        <p:spPr>
          <a:xfrm flipH="1">
            <a:off x="285718" y="4929198"/>
            <a:ext cx="4286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Е</a:t>
            </a:r>
            <a:endParaRPr lang="ru-RU" sz="2400" b="1" dirty="0"/>
          </a:p>
        </p:txBody>
      </p:sp>
      <p:sp>
        <p:nvSpPr>
          <p:cNvPr id="128" name="TextBox 127"/>
          <p:cNvSpPr txBox="1"/>
          <p:nvPr/>
        </p:nvSpPr>
        <p:spPr>
          <a:xfrm>
            <a:off x="1142976" y="3214686"/>
            <a:ext cx="4286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В</a:t>
            </a:r>
            <a:endParaRPr lang="ru-RU" sz="2400" b="1" dirty="0"/>
          </a:p>
        </p:txBody>
      </p:sp>
      <p:sp>
        <p:nvSpPr>
          <p:cNvPr id="129" name="TextBox 128"/>
          <p:cNvSpPr txBox="1"/>
          <p:nvPr/>
        </p:nvSpPr>
        <p:spPr>
          <a:xfrm>
            <a:off x="1000100" y="5143513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А</a:t>
            </a:r>
            <a:endParaRPr lang="ru-RU" sz="2400" b="1" dirty="0"/>
          </a:p>
        </p:txBody>
      </p:sp>
      <p:sp>
        <p:nvSpPr>
          <p:cNvPr id="130" name="TextBox 129"/>
          <p:cNvSpPr txBox="1"/>
          <p:nvPr/>
        </p:nvSpPr>
        <p:spPr>
          <a:xfrm>
            <a:off x="3214678" y="3429000"/>
            <a:ext cx="550072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ABCD</a:t>
            </a:r>
            <a:r>
              <a:rPr lang="ru-RU" sz="2800" b="1" dirty="0" smtClean="0"/>
              <a:t> – трапеция. </a:t>
            </a:r>
            <a:r>
              <a:rPr lang="en-US" sz="2800" b="1" dirty="0" smtClean="0"/>
              <a:t>AD</a:t>
            </a:r>
            <a:r>
              <a:rPr lang="ru-RU" sz="2800" b="1" dirty="0" smtClean="0"/>
              <a:t>=15</a:t>
            </a:r>
          </a:p>
          <a:p>
            <a:r>
              <a:rPr lang="ru-RU" sz="2800" b="1" dirty="0" smtClean="0"/>
              <a:t>Найти периметр трапеции </a:t>
            </a:r>
            <a:r>
              <a:rPr lang="en-US" sz="2800" b="1" dirty="0" smtClean="0"/>
              <a:t>ABCD</a:t>
            </a:r>
          </a:p>
          <a:p>
            <a:r>
              <a:rPr lang="en-US" sz="2800" b="1" dirty="0" smtClean="0"/>
              <a:t>ABCD </a:t>
            </a:r>
            <a:r>
              <a:rPr lang="ru-RU" sz="2800" b="1" dirty="0" smtClean="0"/>
              <a:t>-</a:t>
            </a:r>
            <a:r>
              <a:rPr lang="ka-GE" sz="2800" b="1" dirty="0" smtClean="0"/>
              <a:t>ტრაპეცია.</a:t>
            </a:r>
            <a:r>
              <a:rPr lang="en-US" sz="2800" b="1" dirty="0" smtClean="0"/>
              <a:t>AD= </a:t>
            </a:r>
            <a:r>
              <a:rPr lang="ka-GE" sz="2800" b="1" dirty="0" smtClean="0"/>
              <a:t>15</a:t>
            </a:r>
          </a:p>
          <a:p>
            <a:r>
              <a:rPr lang="ka-GE" sz="2800" b="1" dirty="0" smtClean="0"/>
              <a:t>ვიპოვოთ </a:t>
            </a:r>
            <a:r>
              <a:rPr lang="en-US" sz="2800" b="1" dirty="0" smtClean="0"/>
              <a:t>ABCD</a:t>
            </a:r>
            <a:r>
              <a:rPr lang="ka-GE" sz="2800" b="1" dirty="0" smtClean="0"/>
              <a:t> ტრაპეციის პერიმეტრი.</a:t>
            </a:r>
            <a:endParaRPr lang="ru-RU" sz="2800" b="1" dirty="0"/>
          </a:p>
        </p:txBody>
      </p:sp>
      <p:cxnSp>
        <p:nvCxnSpPr>
          <p:cNvPr id="82" name="Прямая соединительная линия 81"/>
          <p:cNvCxnSpPr/>
          <p:nvPr/>
        </p:nvCxnSpPr>
        <p:spPr>
          <a:xfrm flipV="1">
            <a:off x="785786" y="1142984"/>
            <a:ext cx="1643074" cy="137384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Прямая соединительная линия 97"/>
          <p:cNvCxnSpPr/>
          <p:nvPr/>
        </p:nvCxnSpPr>
        <p:spPr>
          <a:xfrm rot="16200000" flipV="1">
            <a:off x="1571604" y="1857364"/>
            <a:ext cx="214314" cy="21431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Прямая соединительная линия 105"/>
          <p:cNvCxnSpPr/>
          <p:nvPr/>
        </p:nvCxnSpPr>
        <p:spPr>
          <a:xfrm rot="5400000" flipH="1" flipV="1">
            <a:off x="1785918" y="1857364"/>
            <a:ext cx="214314" cy="21431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81" name="Picture 9" descr="C:\Documents and Settings\Ольга Воеводина\Рабочий стол\карандаш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05750" y="0"/>
            <a:ext cx="1238250" cy="1809750"/>
          </a:xfrm>
          <a:prstGeom prst="rect">
            <a:avLst/>
          </a:prstGeom>
          <a:noFill/>
        </p:spPr>
      </p:pic>
      <p:cxnSp>
        <p:nvCxnSpPr>
          <p:cNvPr id="79" name="Прямая соединительная линия 78"/>
          <p:cNvCxnSpPr/>
          <p:nvPr/>
        </p:nvCxnSpPr>
        <p:spPr>
          <a:xfrm rot="10800000">
            <a:off x="1142976" y="1142984"/>
            <a:ext cx="1571638" cy="128588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Прямая соединительная линия 88"/>
          <p:cNvCxnSpPr/>
          <p:nvPr/>
        </p:nvCxnSpPr>
        <p:spPr>
          <a:xfrm rot="5400000">
            <a:off x="1750993" y="1820851"/>
            <a:ext cx="1357322" cy="158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/>
        </p:nvSpPr>
        <p:spPr>
          <a:xfrm>
            <a:off x="1428728" y="714356"/>
            <a:ext cx="7143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5</a:t>
            </a:r>
            <a:endParaRPr lang="ru-RU" sz="2000" b="1" dirty="0"/>
          </a:p>
        </p:txBody>
      </p:sp>
      <p:cxnSp>
        <p:nvCxnSpPr>
          <p:cNvPr id="153" name="Прямая соединительная линия 152"/>
          <p:cNvCxnSpPr/>
          <p:nvPr/>
        </p:nvCxnSpPr>
        <p:spPr>
          <a:xfrm rot="5400000" flipH="1" flipV="1">
            <a:off x="2036745" y="2393149"/>
            <a:ext cx="213520" cy="79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Прямая соединительная линия 158"/>
          <p:cNvCxnSpPr/>
          <p:nvPr/>
        </p:nvCxnSpPr>
        <p:spPr>
          <a:xfrm rot="10800000">
            <a:off x="2143108" y="2285992"/>
            <a:ext cx="285752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5" name="TextBox 164"/>
          <p:cNvSpPr txBox="1"/>
          <p:nvPr/>
        </p:nvSpPr>
        <p:spPr>
          <a:xfrm>
            <a:off x="2285984" y="2428869"/>
            <a:ext cx="857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Е</a:t>
            </a:r>
            <a:endParaRPr lang="ru-RU" sz="2400" b="1" dirty="0"/>
          </a:p>
        </p:txBody>
      </p:sp>
      <p:sp>
        <p:nvSpPr>
          <p:cNvPr id="166" name="Выноска-облако 165"/>
          <p:cNvSpPr/>
          <p:nvPr/>
        </p:nvSpPr>
        <p:spPr>
          <a:xfrm>
            <a:off x="5214942" y="2428868"/>
            <a:ext cx="3071834" cy="1000132"/>
          </a:xfrm>
          <a:prstGeom prst="cloud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CE</a:t>
            </a:r>
            <a:r>
              <a:rPr lang="ru-RU" sz="2400" b="1" dirty="0" smtClean="0"/>
              <a:t>= 10</a:t>
            </a:r>
            <a:endParaRPr lang="ru-RU" sz="2400" b="1" dirty="0"/>
          </a:p>
        </p:txBody>
      </p:sp>
      <p:cxnSp>
        <p:nvCxnSpPr>
          <p:cNvPr id="168" name="Прямая соединительная линия 167"/>
          <p:cNvCxnSpPr/>
          <p:nvPr/>
        </p:nvCxnSpPr>
        <p:spPr>
          <a:xfrm rot="10800000" flipV="1">
            <a:off x="714348" y="3643314"/>
            <a:ext cx="2214578" cy="142876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Прямая соединительная линия 170"/>
          <p:cNvCxnSpPr/>
          <p:nvPr/>
        </p:nvCxnSpPr>
        <p:spPr>
          <a:xfrm rot="16200000" flipV="1">
            <a:off x="2500298" y="3929066"/>
            <a:ext cx="285752" cy="14287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0" name="Прямая соединительная линия 179"/>
          <p:cNvCxnSpPr/>
          <p:nvPr/>
        </p:nvCxnSpPr>
        <p:spPr>
          <a:xfrm rot="10800000" flipV="1">
            <a:off x="2714612" y="4000504"/>
            <a:ext cx="214314" cy="14287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8" name="TextBox 187"/>
          <p:cNvSpPr txBox="1"/>
          <p:nvPr/>
        </p:nvSpPr>
        <p:spPr>
          <a:xfrm>
            <a:off x="2143108" y="3214686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5</a:t>
            </a:r>
            <a:endParaRPr lang="ru-RU" b="1" dirty="0"/>
          </a:p>
        </p:txBody>
      </p:sp>
      <p:sp>
        <p:nvSpPr>
          <p:cNvPr id="189" name="TextBox 188"/>
          <p:cNvSpPr txBox="1"/>
          <p:nvPr/>
        </p:nvSpPr>
        <p:spPr>
          <a:xfrm>
            <a:off x="1214414" y="4500570"/>
            <a:ext cx="9286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О</a:t>
            </a:r>
            <a:endParaRPr lang="ru-RU" sz="2400" b="1" dirty="0"/>
          </a:p>
        </p:txBody>
      </p:sp>
      <p:sp>
        <p:nvSpPr>
          <p:cNvPr id="190" name="TextBox 189"/>
          <p:cNvSpPr txBox="1"/>
          <p:nvPr/>
        </p:nvSpPr>
        <p:spPr>
          <a:xfrm>
            <a:off x="1214414" y="4786322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60</a:t>
            </a:r>
            <a:endParaRPr lang="ru-RU" b="1" dirty="0"/>
          </a:p>
        </p:txBody>
      </p:sp>
      <p:sp>
        <p:nvSpPr>
          <p:cNvPr id="191" name="TextBox 190"/>
          <p:cNvSpPr txBox="1"/>
          <p:nvPr/>
        </p:nvSpPr>
        <p:spPr>
          <a:xfrm>
            <a:off x="2357422" y="3500438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30</a:t>
            </a:r>
            <a:endParaRPr lang="ru-RU" b="1" dirty="0"/>
          </a:p>
        </p:txBody>
      </p:sp>
      <p:sp>
        <p:nvSpPr>
          <p:cNvPr id="192" name="Выноска-облако 191"/>
          <p:cNvSpPr/>
          <p:nvPr/>
        </p:nvSpPr>
        <p:spPr>
          <a:xfrm>
            <a:off x="6286512" y="5857892"/>
            <a:ext cx="1214446" cy="571504"/>
          </a:xfrm>
          <a:prstGeom prst="cloud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Р=40</a:t>
            </a:r>
            <a:endParaRPr lang="ru-RU" sz="2000" b="1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10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10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6" grpId="0" animBg="1"/>
      <p:bldP spid="19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438"/>
          <p:cNvGrpSpPr>
            <a:grpSpLocks/>
          </p:cNvGrpSpPr>
          <p:nvPr/>
        </p:nvGrpSpPr>
        <p:grpSpPr bwMode="auto">
          <a:xfrm>
            <a:off x="-285784" y="0"/>
            <a:ext cx="9429784" cy="6858000"/>
            <a:chOff x="192" y="144"/>
            <a:chExt cx="5376" cy="4032"/>
          </a:xfrm>
        </p:grpSpPr>
        <p:grpSp>
          <p:nvGrpSpPr>
            <p:cNvPr id="3" name="Group 2434"/>
            <p:cNvGrpSpPr>
              <a:grpSpLocks/>
            </p:cNvGrpSpPr>
            <p:nvPr/>
          </p:nvGrpSpPr>
          <p:grpSpPr bwMode="auto">
            <a:xfrm>
              <a:off x="192" y="144"/>
              <a:ext cx="5376" cy="4032"/>
              <a:chOff x="192" y="144"/>
              <a:chExt cx="5376" cy="4032"/>
            </a:xfrm>
          </p:grpSpPr>
          <p:sp>
            <p:nvSpPr>
              <p:cNvPr id="23" name="Line 721"/>
              <p:cNvSpPr>
                <a:spLocks noChangeShapeType="1"/>
              </p:cNvSpPr>
              <p:nvPr/>
            </p:nvSpPr>
            <p:spPr bwMode="auto">
              <a:xfrm>
                <a:off x="192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24" name="Line 722"/>
              <p:cNvSpPr>
                <a:spLocks noChangeShapeType="1"/>
              </p:cNvSpPr>
              <p:nvPr/>
            </p:nvSpPr>
            <p:spPr bwMode="auto">
              <a:xfrm>
                <a:off x="5568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25" name="Line 727"/>
              <p:cNvSpPr>
                <a:spLocks noChangeShapeType="1"/>
              </p:cNvSpPr>
              <p:nvPr/>
            </p:nvSpPr>
            <p:spPr bwMode="auto">
              <a:xfrm>
                <a:off x="448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26" name="Line 730"/>
              <p:cNvSpPr>
                <a:spLocks noChangeShapeType="1"/>
              </p:cNvSpPr>
              <p:nvPr/>
            </p:nvSpPr>
            <p:spPr bwMode="auto">
              <a:xfrm>
                <a:off x="704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27" name="Line 733"/>
              <p:cNvSpPr>
                <a:spLocks noChangeShapeType="1"/>
              </p:cNvSpPr>
              <p:nvPr/>
            </p:nvSpPr>
            <p:spPr bwMode="auto">
              <a:xfrm>
                <a:off x="960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28" name="Line 736"/>
              <p:cNvSpPr>
                <a:spLocks noChangeShapeType="1"/>
              </p:cNvSpPr>
              <p:nvPr/>
            </p:nvSpPr>
            <p:spPr bwMode="auto">
              <a:xfrm>
                <a:off x="1216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29" name="Line 739"/>
              <p:cNvSpPr>
                <a:spLocks noChangeShapeType="1"/>
              </p:cNvSpPr>
              <p:nvPr/>
            </p:nvSpPr>
            <p:spPr bwMode="auto">
              <a:xfrm>
                <a:off x="1472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30" name="Line 742"/>
              <p:cNvSpPr>
                <a:spLocks noChangeShapeType="1"/>
              </p:cNvSpPr>
              <p:nvPr/>
            </p:nvSpPr>
            <p:spPr bwMode="auto">
              <a:xfrm>
                <a:off x="1728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31" name="Line 745"/>
              <p:cNvSpPr>
                <a:spLocks noChangeShapeType="1"/>
              </p:cNvSpPr>
              <p:nvPr/>
            </p:nvSpPr>
            <p:spPr bwMode="auto">
              <a:xfrm>
                <a:off x="1984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32" name="Line 748"/>
              <p:cNvSpPr>
                <a:spLocks noChangeShapeType="1"/>
              </p:cNvSpPr>
              <p:nvPr/>
            </p:nvSpPr>
            <p:spPr bwMode="auto">
              <a:xfrm>
                <a:off x="2240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33" name="Line 751"/>
              <p:cNvSpPr>
                <a:spLocks noChangeShapeType="1"/>
              </p:cNvSpPr>
              <p:nvPr/>
            </p:nvSpPr>
            <p:spPr bwMode="auto">
              <a:xfrm>
                <a:off x="2496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34" name="Line 754"/>
              <p:cNvSpPr>
                <a:spLocks noChangeShapeType="1"/>
              </p:cNvSpPr>
              <p:nvPr/>
            </p:nvSpPr>
            <p:spPr bwMode="auto">
              <a:xfrm>
                <a:off x="2752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35" name="Line 757"/>
              <p:cNvSpPr>
                <a:spLocks noChangeShapeType="1"/>
              </p:cNvSpPr>
              <p:nvPr/>
            </p:nvSpPr>
            <p:spPr bwMode="auto">
              <a:xfrm>
                <a:off x="3008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36" name="Line 760"/>
              <p:cNvSpPr>
                <a:spLocks noChangeShapeType="1"/>
              </p:cNvSpPr>
              <p:nvPr/>
            </p:nvSpPr>
            <p:spPr bwMode="auto">
              <a:xfrm>
                <a:off x="3264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37" name="Line 763"/>
              <p:cNvSpPr>
                <a:spLocks noChangeShapeType="1"/>
              </p:cNvSpPr>
              <p:nvPr/>
            </p:nvSpPr>
            <p:spPr bwMode="auto">
              <a:xfrm>
                <a:off x="3520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38" name="Line 766"/>
              <p:cNvSpPr>
                <a:spLocks noChangeShapeType="1"/>
              </p:cNvSpPr>
              <p:nvPr/>
            </p:nvSpPr>
            <p:spPr bwMode="auto">
              <a:xfrm>
                <a:off x="3776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39" name="Line 769"/>
              <p:cNvSpPr>
                <a:spLocks noChangeShapeType="1"/>
              </p:cNvSpPr>
              <p:nvPr/>
            </p:nvSpPr>
            <p:spPr bwMode="auto">
              <a:xfrm>
                <a:off x="4032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40" name="Line 772"/>
              <p:cNvSpPr>
                <a:spLocks noChangeShapeType="1"/>
              </p:cNvSpPr>
              <p:nvPr/>
            </p:nvSpPr>
            <p:spPr bwMode="auto">
              <a:xfrm>
                <a:off x="4288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41" name="Line 775"/>
              <p:cNvSpPr>
                <a:spLocks noChangeShapeType="1"/>
              </p:cNvSpPr>
              <p:nvPr/>
            </p:nvSpPr>
            <p:spPr bwMode="auto">
              <a:xfrm>
                <a:off x="4544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42" name="Line 778"/>
              <p:cNvSpPr>
                <a:spLocks noChangeShapeType="1"/>
              </p:cNvSpPr>
              <p:nvPr/>
            </p:nvSpPr>
            <p:spPr bwMode="auto">
              <a:xfrm>
                <a:off x="4800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43" name="Line 781"/>
              <p:cNvSpPr>
                <a:spLocks noChangeShapeType="1"/>
              </p:cNvSpPr>
              <p:nvPr/>
            </p:nvSpPr>
            <p:spPr bwMode="auto">
              <a:xfrm>
                <a:off x="5056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44" name="Line 784"/>
              <p:cNvSpPr>
                <a:spLocks noChangeShapeType="1"/>
              </p:cNvSpPr>
              <p:nvPr/>
            </p:nvSpPr>
            <p:spPr bwMode="auto">
              <a:xfrm>
                <a:off x="5312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4" name="Group 2433"/>
            <p:cNvGrpSpPr>
              <a:grpSpLocks/>
            </p:cNvGrpSpPr>
            <p:nvPr/>
          </p:nvGrpSpPr>
          <p:grpSpPr bwMode="auto">
            <a:xfrm>
              <a:off x="192" y="144"/>
              <a:ext cx="5376" cy="4032"/>
              <a:chOff x="192" y="144"/>
              <a:chExt cx="5376" cy="4032"/>
            </a:xfrm>
          </p:grpSpPr>
          <p:sp>
            <p:nvSpPr>
              <p:cNvPr id="5" name="Line 719"/>
              <p:cNvSpPr>
                <a:spLocks noChangeShapeType="1"/>
              </p:cNvSpPr>
              <p:nvPr/>
            </p:nvSpPr>
            <p:spPr bwMode="auto">
              <a:xfrm>
                <a:off x="192" y="144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6" name="Line 720"/>
              <p:cNvSpPr>
                <a:spLocks noChangeShapeType="1"/>
              </p:cNvSpPr>
              <p:nvPr/>
            </p:nvSpPr>
            <p:spPr bwMode="auto">
              <a:xfrm>
                <a:off x="192" y="4176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7" name="Line 725"/>
              <p:cNvSpPr>
                <a:spLocks noChangeShapeType="1"/>
              </p:cNvSpPr>
              <p:nvPr/>
            </p:nvSpPr>
            <p:spPr bwMode="auto">
              <a:xfrm>
                <a:off x="192" y="381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8" name="Line 788"/>
              <p:cNvSpPr>
                <a:spLocks noChangeShapeType="1"/>
              </p:cNvSpPr>
              <p:nvPr/>
            </p:nvSpPr>
            <p:spPr bwMode="auto">
              <a:xfrm>
                <a:off x="192" y="618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9" name="Line 891"/>
              <p:cNvSpPr>
                <a:spLocks noChangeShapeType="1"/>
              </p:cNvSpPr>
              <p:nvPr/>
            </p:nvSpPr>
            <p:spPr bwMode="auto">
              <a:xfrm>
                <a:off x="192" y="856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10" name="Line 994"/>
              <p:cNvSpPr>
                <a:spLocks noChangeShapeType="1"/>
              </p:cNvSpPr>
              <p:nvPr/>
            </p:nvSpPr>
            <p:spPr bwMode="auto">
              <a:xfrm>
                <a:off x="192" y="1093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11" name="Line 1097"/>
              <p:cNvSpPr>
                <a:spLocks noChangeShapeType="1"/>
              </p:cNvSpPr>
              <p:nvPr/>
            </p:nvSpPr>
            <p:spPr bwMode="auto">
              <a:xfrm>
                <a:off x="192" y="1330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12" name="Line 1200"/>
              <p:cNvSpPr>
                <a:spLocks noChangeShapeType="1"/>
              </p:cNvSpPr>
              <p:nvPr/>
            </p:nvSpPr>
            <p:spPr bwMode="auto">
              <a:xfrm>
                <a:off x="192" y="1567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13" name="Line 1303"/>
              <p:cNvSpPr>
                <a:spLocks noChangeShapeType="1"/>
              </p:cNvSpPr>
              <p:nvPr/>
            </p:nvSpPr>
            <p:spPr bwMode="auto">
              <a:xfrm>
                <a:off x="192" y="1804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14" name="Line 1406"/>
              <p:cNvSpPr>
                <a:spLocks noChangeShapeType="1"/>
              </p:cNvSpPr>
              <p:nvPr/>
            </p:nvSpPr>
            <p:spPr bwMode="auto">
              <a:xfrm>
                <a:off x="192" y="2041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15" name="Line 1509"/>
              <p:cNvSpPr>
                <a:spLocks noChangeShapeType="1"/>
              </p:cNvSpPr>
              <p:nvPr/>
            </p:nvSpPr>
            <p:spPr bwMode="auto">
              <a:xfrm>
                <a:off x="192" y="2279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16" name="Line 1612"/>
              <p:cNvSpPr>
                <a:spLocks noChangeShapeType="1"/>
              </p:cNvSpPr>
              <p:nvPr/>
            </p:nvSpPr>
            <p:spPr bwMode="auto">
              <a:xfrm>
                <a:off x="192" y="2516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17" name="Line 1715"/>
              <p:cNvSpPr>
                <a:spLocks noChangeShapeType="1"/>
              </p:cNvSpPr>
              <p:nvPr/>
            </p:nvSpPr>
            <p:spPr bwMode="auto">
              <a:xfrm>
                <a:off x="192" y="2753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18" name="Line 1818"/>
              <p:cNvSpPr>
                <a:spLocks noChangeShapeType="1"/>
              </p:cNvSpPr>
              <p:nvPr/>
            </p:nvSpPr>
            <p:spPr bwMode="auto">
              <a:xfrm>
                <a:off x="192" y="2990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19" name="Line 1921"/>
              <p:cNvSpPr>
                <a:spLocks noChangeShapeType="1"/>
              </p:cNvSpPr>
              <p:nvPr/>
            </p:nvSpPr>
            <p:spPr bwMode="auto">
              <a:xfrm>
                <a:off x="192" y="3227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20" name="Line 2024"/>
              <p:cNvSpPr>
                <a:spLocks noChangeShapeType="1"/>
              </p:cNvSpPr>
              <p:nvPr/>
            </p:nvSpPr>
            <p:spPr bwMode="auto">
              <a:xfrm>
                <a:off x="192" y="3464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21" name="Line 2127"/>
              <p:cNvSpPr>
                <a:spLocks noChangeShapeType="1"/>
              </p:cNvSpPr>
              <p:nvPr/>
            </p:nvSpPr>
            <p:spPr bwMode="auto">
              <a:xfrm>
                <a:off x="192" y="3702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22" name="Line 2230"/>
              <p:cNvSpPr>
                <a:spLocks noChangeShapeType="1"/>
              </p:cNvSpPr>
              <p:nvPr/>
            </p:nvSpPr>
            <p:spPr bwMode="auto">
              <a:xfrm>
                <a:off x="192" y="3939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53" name="TextBox 52"/>
          <p:cNvSpPr txBox="1"/>
          <p:nvPr/>
        </p:nvSpPr>
        <p:spPr>
          <a:xfrm>
            <a:off x="214282" y="428604"/>
            <a:ext cx="340158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400" b="1" dirty="0" smtClean="0"/>
              <a:t>7</a:t>
            </a:r>
            <a:endParaRPr lang="ru-RU" sz="2400" b="1" dirty="0"/>
          </a:p>
        </p:txBody>
      </p:sp>
      <p:cxnSp>
        <p:nvCxnSpPr>
          <p:cNvPr id="55" name="Прямая соединительная линия 54"/>
          <p:cNvCxnSpPr/>
          <p:nvPr/>
        </p:nvCxnSpPr>
        <p:spPr>
          <a:xfrm>
            <a:off x="1357290" y="428604"/>
            <a:ext cx="1643074" cy="158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единительная линия 60"/>
          <p:cNvCxnSpPr/>
          <p:nvPr/>
        </p:nvCxnSpPr>
        <p:spPr>
          <a:xfrm rot="5400000">
            <a:off x="321439" y="535761"/>
            <a:ext cx="1143008" cy="92869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единительная линия 66"/>
          <p:cNvCxnSpPr/>
          <p:nvPr/>
        </p:nvCxnSpPr>
        <p:spPr>
          <a:xfrm>
            <a:off x="428596" y="1571612"/>
            <a:ext cx="2714644" cy="158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единительная линия 70"/>
          <p:cNvCxnSpPr/>
          <p:nvPr/>
        </p:nvCxnSpPr>
        <p:spPr>
          <a:xfrm rot="16200000" flipH="1">
            <a:off x="2500298" y="928670"/>
            <a:ext cx="1214446" cy="21431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76"/>
          <p:cNvSpPr txBox="1"/>
          <p:nvPr/>
        </p:nvSpPr>
        <p:spPr>
          <a:xfrm>
            <a:off x="142844" y="1357298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А</a:t>
            </a:r>
            <a:endParaRPr lang="ru-RU" sz="2400" b="1" dirty="0"/>
          </a:p>
        </p:txBody>
      </p:sp>
      <p:sp>
        <p:nvSpPr>
          <p:cNvPr id="78" name="TextBox 77"/>
          <p:cNvSpPr txBox="1"/>
          <p:nvPr/>
        </p:nvSpPr>
        <p:spPr>
          <a:xfrm>
            <a:off x="1071538" y="1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В</a:t>
            </a:r>
            <a:endParaRPr lang="ru-RU" sz="2400" b="1" dirty="0"/>
          </a:p>
        </p:txBody>
      </p:sp>
      <p:sp>
        <p:nvSpPr>
          <p:cNvPr id="79" name="TextBox 78"/>
          <p:cNvSpPr txBox="1"/>
          <p:nvPr/>
        </p:nvSpPr>
        <p:spPr>
          <a:xfrm>
            <a:off x="3000364" y="214290"/>
            <a:ext cx="5000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С</a:t>
            </a:r>
            <a:endParaRPr lang="ru-RU" sz="2000" b="1" dirty="0"/>
          </a:p>
        </p:txBody>
      </p:sp>
      <p:sp>
        <p:nvSpPr>
          <p:cNvPr id="80" name="TextBox 79"/>
          <p:cNvSpPr txBox="1"/>
          <p:nvPr/>
        </p:nvSpPr>
        <p:spPr>
          <a:xfrm>
            <a:off x="3286116" y="1285860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</a:t>
            </a:r>
            <a:endParaRPr lang="ru-RU" sz="2400" b="1" dirty="0"/>
          </a:p>
        </p:txBody>
      </p:sp>
      <p:graphicFrame>
        <p:nvGraphicFramePr>
          <p:cNvPr id="23555" name="Object 3"/>
          <p:cNvGraphicFramePr>
            <a:graphicFrameLocks noChangeAspect="1"/>
          </p:cNvGraphicFramePr>
          <p:nvPr/>
        </p:nvGraphicFramePr>
        <p:xfrm>
          <a:off x="2608632" y="1071546"/>
          <a:ext cx="583815" cy="500066"/>
        </p:xfrm>
        <a:graphic>
          <a:graphicData uri="http://schemas.openxmlformats.org/presentationml/2006/ole">
            <p:oleObj spid="_x0000_s23555" r:id="rId3" imgW="241200" imgH="203040" progId="">
              <p:embed/>
            </p:oleObj>
          </a:graphicData>
        </a:graphic>
      </p:graphicFrame>
      <p:graphicFrame>
        <p:nvGraphicFramePr>
          <p:cNvPr id="23556" name="Object 4"/>
          <p:cNvGraphicFramePr>
            <a:graphicFrameLocks noChangeAspect="1"/>
          </p:cNvGraphicFramePr>
          <p:nvPr/>
        </p:nvGraphicFramePr>
        <p:xfrm>
          <a:off x="714348" y="1142984"/>
          <a:ext cx="571504" cy="428628"/>
        </p:xfrm>
        <a:graphic>
          <a:graphicData uri="http://schemas.openxmlformats.org/presentationml/2006/ole">
            <p:oleObj spid="_x0000_s23556" r:id="rId4" imgW="241200" imgH="203040" progId="">
              <p:embed/>
            </p:oleObj>
          </a:graphicData>
        </a:graphic>
      </p:graphicFrame>
      <p:graphicFrame>
        <p:nvGraphicFramePr>
          <p:cNvPr id="23557" name="Object 5"/>
          <p:cNvGraphicFramePr>
            <a:graphicFrameLocks noChangeAspect="1"/>
          </p:cNvGraphicFramePr>
          <p:nvPr/>
        </p:nvGraphicFramePr>
        <p:xfrm>
          <a:off x="3714744" y="285728"/>
          <a:ext cx="1857388" cy="500066"/>
        </p:xfrm>
        <a:graphic>
          <a:graphicData uri="http://schemas.openxmlformats.org/presentationml/2006/ole">
            <p:oleObj spid="_x0000_s23557" r:id="rId5" imgW="558720" imgH="177480" progId="">
              <p:embed/>
            </p:oleObj>
          </a:graphicData>
        </a:graphic>
      </p:graphicFrame>
      <p:graphicFrame>
        <p:nvGraphicFramePr>
          <p:cNvPr id="23558" name="Object 6"/>
          <p:cNvGraphicFramePr>
            <a:graphicFrameLocks noChangeAspect="1"/>
          </p:cNvGraphicFramePr>
          <p:nvPr/>
        </p:nvGraphicFramePr>
        <p:xfrm>
          <a:off x="5929322" y="285728"/>
          <a:ext cx="1428760" cy="571504"/>
        </p:xfrm>
        <a:graphic>
          <a:graphicData uri="http://schemas.openxmlformats.org/presentationml/2006/ole">
            <p:oleObj spid="_x0000_s23558" r:id="rId6" imgW="482400" imgH="177480" progId="">
              <p:embed/>
            </p:oleObj>
          </a:graphicData>
        </a:graphic>
      </p:graphicFrame>
      <p:graphicFrame>
        <p:nvGraphicFramePr>
          <p:cNvPr id="23559" name="Object 7"/>
          <p:cNvGraphicFramePr>
            <a:graphicFrameLocks noChangeAspect="1"/>
          </p:cNvGraphicFramePr>
          <p:nvPr/>
        </p:nvGraphicFramePr>
        <p:xfrm>
          <a:off x="3857620" y="857232"/>
          <a:ext cx="2714644" cy="571504"/>
        </p:xfrm>
        <a:graphic>
          <a:graphicData uri="http://schemas.openxmlformats.org/presentationml/2006/ole">
            <p:oleObj spid="_x0000_s23559" r:id="rId7" imgW="711000" imgH="177480" progId="">
              <p:embed/>
            </p:oleObj>
          </a:graphicData>
        </a:graphic>
      </p:graphicFrame>
      <p:cxnSp>
        <p:nvCxnSpPr>
          <p:cNvPr id="88" name="Прямая соединительная линия 87"/>
          <p:cNvCxnSpPr/>
          <p:nvPr/>
        </p:nvCxnSpPr>
        <p:spPr>
          <a:xfrm rot="16200000" flipH="1">
            <a:off x="854567" y="931327"/>
            <a:ext cx="1219760" cy="21431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Выноска-облако 89"/>
          <p:cNvSpPr/>
          <p:nvPr/>
        </p:nvSpPr>
        <p:spPr>
          <a:xfrm>
            <a:off x="7429520" y="1357298"/>
            <a:ext cx="1000132" cy="642942"/>
          </a:xfrm>
          <a:prstGeom prst="cloud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5</a:t>
            </a:r>
            <a:endParaRPr lang="ru-RU" sz="2800" b="1" dirty="0"/>
          </a:p>
        </p:txBody>
      </p:sp>
      <p:sp>
        <p:nvSpPr>
          <p:cNvPr id="91" name="TextBox 90"/>
          <p:cNvSpPr txBox="1"/>
          <p:nvPr/>
        </p:nvSpPr>
        <p:spPr>
          <a:xfrm>
            <a:off x="285720" y="2000240"/>
            <a:ext cx="340158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b="1" dirty="0" smtClean="0"/>
              <a:t>8</a:t>
            </a:r>
            <a:endParaRPr lang="ru-RU" sz="2400" b="1" dirty="0"/>
          </a:p>
        </p:txBody>
      </p:sp>
      <p:sp>
        <p:nvSpPr>
          <p:cNvPr id="92" name="Трапеция 91"/>
          <p:cNvSpPr/>
          <p:nvPr/>
        </p:nvSpPr>
        <p:spPr>
          <a:xfrm>
            <a:off x="928662" y="2071678"/>
            <a:ext cx="2414598" cy="1571636"/>
          </a:xfrm>
          <a:prstGeom prst="trapezoid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3" name="TextBox 92"/>
          <p:cNvSpPr txBox="1"/>
          <p:nvPr/>
        </p:nvSpPr>
        <p:spPr>
          <a:xfrm>
            <a:off x="571472" y="3286124"/>
            <a:ext cx="285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А</a:t>
            </a:r>
            <a:endParaRPr lang="ru-RU" sz="2400" b="1" dirty="0"/>
          </a:p>
        </p:txBody>
      </p:sp>
      <p:sp>
        <p:nvSpPr>
          <p:cNvPr id="94" name="TextBox 93"/>
          <p:cNvSpPr txBox="1"/>
          <p:nvPr/>
        </p:nvSpPr>
        <p:spPr>
          <a:xfrm>
            <a:off x="1071538" y="1785926"/>
            <a:ext cx="4286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В</a:t>
            </a:r>
            <a:endParaRPr lang="ru-RU" sz="2400" b="1" dirty="0"/>
          </a:p>
        </p:txBody>
      </p:sp>
      <p:sp>
        <p:nvSpPr>
          <p:cNvPr id="95" name="TextBox 94"/>
          <p:cNvSpPr txBox="1"/>
          <p:nvPr/>
        </p:nvSpPr>
        <p:spPr>
          <a:xfrm>
            <a:off x="3000364" y="1857364"/>
            <a:ext cx="357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С</a:t>
            </a:r>
            <a:endParaRPr lang="ru-RU" sz="2000" b="1" dirty="0"/>
          </a:p>
        </p:txBody>
      </p:sp>
      <p:sp>
        <p:nvSpPr>
          <p:cNvPr id="96" name="TextBox 95"/>
          <p:cNvSpPr txBox="1"/>
          <p:nvPr/>
        </p:nvSpPr>
        <p:spPr>
          <a:xfrm>
            <a:off x="3438516" y="3284918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</a:t>
            </a:r>
            <a:endParaRPr lang="ru-RU" sz="2400" b="1" dirty="0"/>
          </a:p>
        </p:txBody>
      </p:sp>
      <p:cxnSp>
        <p:nvCxnSpPr>
          <p:cNvPr id="98" name="Прямая соединительная линия 97"/>
          <p:cNvCxnSpPr/>
          <p:nvPr/>
        </p:nvCxnSpPr>
        <p:spPr>
          <a:xfrm flipV="1">
            <a:off x="3000364" y="2643182"/>
            <a:ext cx="285752" cy="21431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Прямая соединительная линия 102"/>
          <p:cNvCxnSpPr/>
          <p:nvPr/>
        </p:nvCxnSpPr>
        <p:spPr>
          <a:xfrm flipV="1">
            <a:off x="1000100" y="2643182"/>
            <a:ext cx="285752" cy="21431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Прямая соединительная линия 104"/>
          <p:cNvCxnSpPr>
            <a:endCxn id="95" idx="1"/>
          </p:cNvCxnSpPr>
          <p:nvPr/>
        </p:nvCxnSpPr>
        <p:spPr>
          <a:xfrm flipV="1">
            <a:off x="928662" y="2057419"/>
            <a:ext cx="2071702" cy="1585895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3560" name="Object 8"/>
          <p:cNvGraphicFramePr>
            <a:graphicFrameLocks noChangeAspect="1"/>
          </p:cNvGraphicFramePr>
          <p:nvPr/>
        </p:nvGraphicFramePr>
        <p:xfrm>
          <a:off x="2500298" y="2357430"/>
          <a:ext cx="571504" cy="357190"/>
        </p:xfrm>
        <a:graphic>
          <a:graphicData uri="http://schemas.openxmlformats.org/presentationml/2006/ole">
            <p:oleObj spid="_x0000_s23560" r:id="rId8" imgW="304560" imgH="203040" progId="">
              <p:embed/>
            </p:oleObj>
          </a:graphicData>
        </a:graphic>
      </p:graphicFrame>
      <p:sp>
        <p:nvSpPr>
          <p:cNvPr id="112" name="TextBox 111"/>
          <p:cNvSpPr txBox="1"/>
          <p:nvPr/>
        </p:nvSpPr>
        <p:spPr>
          <a:xfrm rot="19869820">
            <a:off x="928163" y="2892242"/>
            <a:ext cx="12361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)</a:t>
            </a:r>
            <a:endParaRPr lang="ru-RU" sz="3200" b="1" dirty="0">
              <a:solidFill>
                <a:srgbClr val="FF0000"/>
              </a:solidFill>
            </a:endParaRPr>
          </a:p>
        </p:txBody>
      </p:sp>
      <p:graphicFrame>
        <p:nvGraphicFramePr>
          <p:cNvPr id="23562" name="Object 10"/>
          <p:cNvGraphicFramePr>
            <a:graphicFrameLocks noChangeAspect="1"/>
          </p:cNvGraphicFramePr>
          <p:nvPr/>
        </p:nvGraphicFramePr>
        <p:xfrm>
          <a:off x="3714744" y="2071678"/>
          <a:ext cx="1643074" cy="571504"/>
        </p:xfrm>
        <a:graphic>
          <a:graphicData uri="http://schemas.openxmlformats.org/presentationml/2006/ole">
            <p:oleObj spid="_x0000_s23562" r:id="rId9" imgW="596880" imgH="203040" progId="">
              <p:embed/>
            </p:oleObj>
          </a:graphicData>
        </a:graphic>
      </p:graphicFrame>
      <p:graphicFrame>
        <p:nvGraphicFramePr>
          <p:cNvPr id="23563" name="Object 11"/>
          <p:cNvGraphicFramePr>
            <a:graphicFrameLocks noChangeAspect="1"/>
          </p:cNvGraphicFramePr>
          <p:nvPr/>
        </p:nvGraphicFramePr>
        <p:xfrm>
          <a:off x="5500694" y="2143116"/>
          <a:ext cx="1928826" cy="500066"/>
        </p:xfrm>
        <a:graphic>
          <a:graphicData uri="http://schemas.openxmlformats.org/presentationml/2006/ole">
            <p:oleObj spid="_x0000_s23563" r:id="rId10" imgW="571320" imgH="177480" progId="">
              <p:embed/>
            </p:oleObj>
          </a:graphicData>
        </a:graphic>
      </p:graphicFrame>
      <p:graphicFrame>
        <p:nvGraphicFramePr>
          <p:cNvPr id="23564" name="Object 12"/>
          <p:cNvGraphicFramePr>
            <a:graphicFrameLocks noChangeAspect="1"/>
          </p:cNvGraphicFramePr>
          <p:nvPr/>
        </p:nvGraphicFramePr>
        <p:xfrm>
          <a:off x="4071934" y="2714620"/>
          <a:ext cx="1571636" cy="500066"/>
        </p:xfrm>
        <a:graphic>
          <a:graphicData uri="http://schemas.openxmlformats.org/presentationml/2006/ole">
            <p:oleObj spid="_x0000_s23564" r:id="rId11" imgW="545760" imgH="177480" progId="">
              <p:embed/>
            </p:oleObj>
          </a:graphicData>
        </a:graphic>
      </p:graphicFrame>
      <p:graphicFrame>
        <p:nvGraphicFramePr>
          <p:cNvPr id="23565" name="Object 13"/>
          <p:cNvGraphicFramePr>
            <a:graphicFrameLocks noChangeAspect="1"/>
          </p:cNvGraphicFramePr>
          <p:nvPr/>
        </p:nvGraphicFramePr>
        <p:xfrm>
          <a:off x="3929058" y="3143248"/>
          <a:ext cx="1857388" cy="642942"/>
        </p:xfrm>
        <a:graphic>
          <a:graphicData uri="http://schemas.openxmlformats.org/presentationml/2006/ole">
            <p:oleObj spid="_x0000_s23565" r:id="rId12" imgW="507960" imgH="177480" progId="">
              <p:embed/>
            </p:oleObj>
          </a:graphicData>
        </a:graphic>
      </p:graphicFrame>
      <p:graphicFrame>
        <p:nvGraphicFramePr>
          <p:cNvPr id="23566" name="Object 14"/>
          <p:cNvGraphicFramePr>
            <a:graphicFrameLocks noChangeAspect="1"/>
          </p:cNvGraphicFramePr>
          <p:nvPr/>
        </p:nvGraphicFramePr>
        <p:xfrm>
          <a:off x="5857884" y="3071810"/>
          <a:ext cx="1357322" cy="714380"/>
        </p:xfrm>
        <a:graphic>
          <a:graphicData uri="http://schemas.openxmlformats.org/presentationml/2006/ole">
            <p:oleObj spid="_x0000_s23566" r:id="rId13" imgW="380880" imgH="228600" progId="">
              <p:embed/>
            </p:oleObj>
          </a:graphicData>
        </a:graphic>
      </p:graphicFrame>
      <p:sp>
        <p:nvSpPr>
          <p:cNvPr id="118" name="Выноска-облако 117"/>
          <p:cNvSpPr/>
          <p:nvPr/>
        </p:nvSpPr>
        <p:spPr>
          <a:xfrm>
            <a:off x="6858016" y="3786190"/>
            <a:ext cx="1000132" cy="642942"/>
          </a:xfrm>
          <a:prstGeom prst="cloud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50</a:t>
            </a:r>
            <a:endParaRPr lang="ru-RU" sz="2800" b="1" dirty="0"/>
          </a:p>
        </p:txBody>
      </p:sp>
      <p:sp>
        <p:nvSpPr>
          <p:cNvPr id="120" name="TextBox 119"/>
          <p:cNvSpPr txBox="1"/>
          <p:nvPr/>
        </p:nvSpPr>
        <p:spPr>
          <a:xfrm>
            <a:off x="285720" y="4214819"/>
            <a:ext cx="428628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b="1" dirty="0" smtClean="0"/>
              <a:t>9</a:t>
            </a:r>
            <a:endParaRPr lang="ru-RU" sz="2400" b="1" dirty="0"/>
          </a:p>
        </p:txBody>
      </p:sp>
      <p:cxnSp>
        <p:nvCxnSpPr>
          <p:cNvPr id="122" name="Прямая соединительная линия 121"/>
          <p:cNvCxnSpPr/>
          <p:nvPr/>
        </p:nvCxnSpPr>
        <p:spPr>
          <a:xfrm rot="5400000">
            <a:off x="393671" y="5464983"/>
            <a:ext cx="1785156" cy="79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Прямая соединительная линия 125"/>
          <p:cNvCxnSpPr/>
          <p:nvPr/>
        </p:nvCxnSpPr>
        <p:spPr>
          <a:xfrm>
            <a:off x="1285852" y="6429396"/>
            <a:ext cx="3000396" cy="158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Прямая соединительная линия 134"/>
          <p:cNvCxnSpPr/>
          <p:nvPr/>
        </p:nvCxnSpPr>
        <p:spPr>
          <a:xfrm>
            <a:off x="1357290" y="4572008"/>
            <a:ext cx="1214446" cy="158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Прямая соединительная линия 139"/>
          <p:cNvCxnSpPr/>
          <p:nvPr/>
        </p:nvCxnSpPr>
        <p:spPr>
          <a:xfrm rot="16200000" flipH="1">
            <a:off x="2500298" y="4643446"/>
            <a:ext cx="1857388" cy="1714512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Прямая соединительная линия 143"/>
          <p:cNvCxnSpPr/>
          <p:nvPr/>
        </p:nvCxnSpPr>
        <p:spPr>
          <a:xfrm rot="5400000" flipH="1" flipV="1">
            <a:off x="1035819" y="4893479"/>
            <a:ext cx="1785950" cy="128588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2" name="TextBox 151"/>
          <p:cNvSpPr txBox="1"/>
          <p:nvPr/>
        </p:nvSpPr>
        <p:spPr>
          <a:xfrm>
            <a:off x="928662" y="6143644"/>
            <a:ext cx="285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А</a:t>
            </a:r>
            <a:endParaRPr lang="ru-RU" sz="2400" b="1" dirty="0"/>
          </a:p>
        </p:txBody>
      </p:sp>
      <p:sp>
        <p:nvSpPr>
          <p:cNvPr id="153" name="TextBox 152"/>
          <p:cNvSpPr txBox="1"/>
          <p:nvPr/>
        </p:nvSpPr>
        <p:spPr>
          <a:xfrm>
            <a:off x="2571736" y="4200930"/>
            <a:ext cx="6429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</a:t>
            </a:r>
            <a:endParaRPr lang="ru-RU" sz="2400" b="1" dirty="0"/>
          </a:p>
        </p:txBody>
      </p:sp>
      <p:sp>
        <p:nvSpPr>
          <p:cNvPr id="154" name="Прямоугольник 153"/>
          <p:cNvSpPr/>
          <p:nvPr/>
        </p:nvSpPr>
        <p:spPr>
          <a:xfrm>
            <a:off x="1000099" y="4214818"/>
            <a:ext cx="57150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dirty="0" smtClean="0">
                <a:solidFill>
                  <a:prstClr val="black"/>
                </a:solidFill>
              </a:rPr>
              <a:t>В</a:t>
            </a:r>
            <a:endParaRPr lang="ru-RU" sz="2400" b="1" dirty="0">
              <a:solidFill>
                <a:prstClr val="black"/>
              </a:solidFill>
            </a:endParaRPr>
          </a:p>
        </p:txBody>
      </p:sp>
      <p:sp>
        <p:nvSpPr>
          <p:cNvPr id="155" name="TextBox 154"/>
          <p:cNvSpPr txBox="1"/>
          <p:nvPr/>
        </p:nvSpPr>
        <p:spPr>
          <a:xfrm>
            <a:off x="4286248" y="6207305"/>
            <a:ext cx="1071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</a:t>
            </a:r>
            <a:endParaRPr lang="ru-RU" sz="2400" b="1" dirty="0"/>
          </a:p>
        </p:txBody>
      </p:sp>
      <p:graphicFrame>
        <p:nvGraphicFramePr>
          <p:cNvPr id="23567" name="Object 15"/>
          <p:cNvGraphicFramePr>
            <a:graphicFrameLocks noChangeAspect="1"/>
          </p:cNvGraphicFramePr>
          <p:nvPr/>
        </p:nvGraphicFramePr>
        <p:xfrm>
          <a:off x="1214414" y="5572140"/>
          <a:ext cx="642942" cy="469904"/>
        </p:xfrm>
        <a:graphic>
          <a:graphicData uri="http://schemas.openxmlformats.org/presentationml/2006/ole">
            <p:oleObj spid="_x0000_s23567" r:id="rId14" imgW="241200" imgH="203040" progId="">
              <p:embed/>
            </p:oleObj>
          </a:graphicData>
        </a:graphic>
      </p:graphicFrame>
      <p:graphicFrame>
        <p:nvGraphicFramePr>
          <p:cNvPr id="23568" name="Object 16"/>
          <p:cNvGraphicFramePr>
            <a:graphicFrameLocks noChangeAspect="1"/>
          </p:cNvGraphicFramePr>
          <p:nvPr/>
        </p:nvGraphicFramePr>
        <p:xfrm>
          <a:off x="2285984" y="6429396"/>
          <a:ext cx="642942" cy="428604"/>
        </p:xfrm>
        <a:graphic>
          <a:graphicData uri="http://schemas.openxmlformats.org/presentationml/2006/ole">
            <p:oleObj spid="_x0000_s23568" r:id="rId15" imgW="190440" imgH="177480" progId="">
              <p:embed/>
            </p:oleObj>
          </a:graphicData>
        </a:graphic>
      </p:graphicFrame>
      <p:graphicFrame>
        <p:nvGraphicFramePr>
          <p:cNvPr id="23569" name="Object 17"/>
          <p:cNvGraphicFramePr>
            <a:graphicFrameLocks noChangeAspect="1"/>
          </p:cNvGraphicFramePr>
          <p:nvPr/>
        </p:nvGraphicFramePr>
        <p:xfrm>
          <a:off x="3071802" y="4214818"/>
          <a:ext cx="2571768" cy="571504"/>
        </p:xfrm>
        <a:graphic>
          <a:graphicData uri="http://schemas.openxmlformats.org/presentationml/2006/ole">
            <p:oleObj spid="_x0000_s23569" r:id="rId16" imgW="876240" imgH="203040" progId="">
              <p:embed/>
            </p:oleObj>
          </a:graphicData>
        </a:graphic>
      </p:graphicFrame>
      <p:cxnSp>
        <p:nvCxnSpPr>
          <p:cNvPr id="160" name="Прямая соединительная линия 159"/>
          <p:cNvCxnSpPr/>
          <p:nvPr/>
        </p:nvCxnSpPr>
        <p:spPr>
          <a:xfrm rot="10800000">
            <a:off x="1285852" y="6143644"/>
            <a:ext cx="357190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Прямая соединительная линия 161"/>
          <p:cNvCxnSpPr/>
          <p:nvPr/>
        </p:nvCxnSpPr>
        <p:spPr>
          <a:xfrm rot="5400000" flipH="1" flipV="1">
            <a:off x="1500960" y="6285726"/>
            <a:ext cx="285752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3" name="TextBox 182"/>
          <p:cNvSpPr txBox="1"/>
          <p:nvPr/>
        </p:nvSpPr>
        <p:spPr>
          <a:xfrm>
            <a:off x="3643306" y="4929198"/>
            <a:ext cx="515352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Найти меньшую боковую сторону.</a:t>
            </a:r>
            <a:endParaRPr lang="ka-GE" sz="2800" b="1" dirty="0" smtClean="0"/>
          </a:p>
          <a:p>
            <a:r>
              <a:rPr lang="ka-GE" sz="2800" b="1" dirty="0" smtClean="0"/>
              <a:t>ვიპოვოთ  ტრაპეციის პატარა ფერდი.</a:t>
            </a:r>
          </a:p>
          <a:p>
            <a:endParaRPr lang="ru-RU" sz="2800" b="1" dirty="0"/>
          </a:p>
        </p:txBody>
      </p:sp>
      <p:sp>
        <p:nvSpPr>
          <p:cNvPr id="184" name="Выноска-облако 183"/>
          <p:cNvSpPr/>
          <p:nvPr/>
        </p:nvSpPr>
        <p:spPr>
          <a:xfrm>
            <a:off x="7858148" y="6000768"/>
            <a:ext cx="1000132" cy="642942"/>
          </a:xfrm>
          <a:prstGeom prst="cloud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a-GE" sz="2800" b="1" dirty="0" smtClean="0"/>
          </a:p>
          <a:p>
            <a:pPr algn="ctr"/>
            <a:endParaRPr lang="ka-GE" sz="2800" b="1" dirty="0" smtClean="0"/>
          </a:p>
          <a:p>
            <a:pPr algn="ctr"/>
            <a:r>
              <a:rPr lang="ru-RU" sz="2800" b="1" dirty="0" smtClean="0"/>
              <a:t>15</a:t>
            </a:r>
            <a:endParaRPr lang="ka-GE" sz="2800" b="1" dirty="0" smtClean="0"/>
          </a:p>
          <a:p>
            <a:pPr algn="ctr"/>
            <a:endParaRPr lang="ka-GE" sz="2800" b="1" dirty="0" smtClean="0"/>
          </a:p>
          <a:p>
            <a:pPr algn="ctr"/>
            <a:endParaRPr lang="ru-RU" sz="2800" b="1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10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118" grpId="0" animBg="1"/>
      <p:bldP spid="18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438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192" y="144"/>
            <a:chExt cx="5376" cy="4032"/>
          </a:xfrm>
        </p:grpSpPr>
        <p:grpSp>
          <p:nvGrpSpPr>
            <p:cNvPr id="3" name="Group 2434"/>
            <p:cNvGrpSpPr>
              <a:grpSpLocks/>
            </p:cNvGrpSpPr>
            <p:nvPr/>
          </p:nvGrpSpPr>
          <p:grpSpPr bwMode="auto">
            <a:xfrm>
              <a:off x="192" y="144"/>
              <a:ext cx="5376" cy="4032"/>
              <a:chOff x="192" y="144"/>
              <a:chExt cx="5376" cy="4032"/>
            </a:xfrm>
          </p:grpSpPr>
          <p:sp>
            <p:nvSpPr>
              <p:cNvPr id="23" name="Line 721"/>
              <p:cNvSpPr>
                <a:spLocks noChangeShapeType="1"/>
              </p:cNvSpPr>
              <p:nvPr/>
            </p:nvSpPr>
            <p:spPr bwMode="auto">
              <a:xfrm>
                <a:off x="192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24" name="Line 722"/>
              <p:cNvSpPr>
                <a:spLocks noChangeShapeType="1"/>
              </p:cNvSpPr>
              <p:nvPr/>
            </p:nvSpPr>
            <p:spPr bwMode="auto">
              <a:xfrm>
                <a:off x="5568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25" name="Line 727"/>
              <p:cNvSpPr>
                <a:spLocks noChangeShapeType="1"/>
              </p:cNvSpPr>
              <p:nvPr/>
            </p:nvSpPr>
            <p:spPr bwMode="auto">
              <a:xfrm>
                <a:off x="448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26" name="Line 730"/>
              <p:cNvSpPr>
                <a:spLocks noChangeShapeType="1"/>
              </p:cNvSpPr>
              <p:nvPr/>
            </p:nvSpPr>
            <p:spPr bwMode="auto">
              <a:xfrm>
                <a:off x="704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27" name="Line 733"/>
              <p:cNvSpPr>
                <a:spLocks noChangeShapeType="1"/>
              </p:cNvSpPr>
              <p:nvPr/>
            </p:nvSpPr>
            <p:spPr bwMode="auto">
              <a:xfrm>
                <a:off x="960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28" name="Line 736"/>
              <p:cNvSpPr>
                <a:spLocks noChangeShapeType="1"/>
              </p:cNvSpPr>
              <p:nvPr/>
            </p:nvSpPr>
            <p:spPr bwMode="auto">
              <a:xfrm>
                <a:off x="1216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29" name="Line 739"/>
              <p:cNvSpPr>
                <a:spLocks noChangeShapeType="1"/>
              </p:cNvSpPr>
              <p:nvPr/>
            </p:nvSpPr>
            <p:spPr bwMode="auto">
              <a:xfrm>
                <a:off x="1472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30" name="Line 742"/>
              <p:cNvSpPr>
                <a:spLocks noChangeShapeType="1"/>
              </p:cNvSpPr>
              <p:nvPr/>
            </p:nvSpPr>
            <p:spPr bwMode="auto">
              <a:xfrm>
                <a:off x="1728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31" name="Line 745"/>
              <p:cNvSpPr>
                <a:spLocks noChangeShapeType="1"/>
              </p:cNvSpPr>
              <p:nvPr/>
            </p:nvSpPr>
            <p:spPr bwMode="auto">
              <a:xfrm>
                <a:off x="1984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32" name="Line 748"/>
              <p:cNvSpPr>
                <a:spLocks noChangeShapeType="1"/>
              </p:cNvSpPr>
              <p:nvPr/>
            </p:nvSpPr>
            <p:spPr bwMode="auto">
              <a:xfrm>
                <a:off x="2240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33" name="Line 751"/>
              <p:cNvSpPr>
                <a:spLocks noChangeShapeType="1"/>
              </p:cNvSpPr>
              <p:nvPr/>
            </p:nvSpPr>
            <p:spPr bwMode="auto">
              <a:xfrm>
                <a:off x="2496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34" name="Line 754"/>
              <p:cNvSpPr>
                <a:spLocks noChangeShapeType="1"/>
              </p:cNvSpPr>
              <p:nvPr/>
            </p:nvSpPr>
            <p:spPr bwMode="auto">
              <a:xfrm>
                <a:off x="2752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35" name="Line 757"/>
              <p:cNvSpPr>
                <a:spLocks noChangeShapeType="1"/>
              </p:cNvSpPr>
              <p:nvPr/>
            </p:nvSpPr>
            <p:spPr bwMode="auto">
              <a:xfrm>
                <a:off x="3008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36" name="Line 760"/>
              <p:cNvSpPr>
                <a:spLocks noChangeShapeType="1"/>
              </p:cNvSpPr>
              <p:nvPr/>
            </p:nvSpPr>
            <p:spPr bwMode="auto">
              <a:xfrm>
                <a:off x="3264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37" name="Line 763"/>
              <p:cNvSpPr>
                <a:spLocks noChangeShapeType="1"/>
              </p:cNvSpPr>
              <p:nvPr/>
            </p:nvSpPr>
            <p:spPr bwMode="auto">
              <a:xfrm>
                <a:off x="3520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38" name="Line 766"/>
              <p:cNvSpPr>
                <a:spLocks noChangeShapeType="1"/>
              </p:cNvSpPr>
              <p:nvPr/>
            </p:nvSpPr>
            <p:spPr bwMode="auto">
              <a:xfrm>
                <a:off x="3776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39" name="Line 769"/>
              <p:cNvSpPr>
                <a:spLocks noChangeShapeType="1"/>
              </p:cNvSpPr>
              <p:nvPr/>
            </p:nvSpPr>
            <p:spPr bwMode="auto">
              <a:xfrm>
                <a:off x="4032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40" name="Line 772"/>
              <p:cNvSpPr>
                <a:spLocks noChangeShapeType="1"/>
              </p:cNvSpPr>
              <p:nvPr/>
            </p:nvSpPr>
            <p:spPr bwMode="auto">
              <a:xfrm>
                <a:off x="4288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41" name="Line 775"/>
              <p:cNvSpPr>
                <a:spLocks noChangeShapeType="1"/>
              </p:cNvSpPr>
              <p:nvPr/>
            </p:nvSpPr>
            <p:spPr bwMode="auto">
              <a:xfrm>
                <a:off x="4544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42" name="Line 778"/>
              <p:cNvSpPr>
                <a:spLocks noChangeShapeType="1"/>
              </p:cNvSpPr>
              <p:nvPr/>
            </p:nvSpPr>
            <p:spPr bwMode="auto">
              <a:xfrm>
                <a:off x="4800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43" name="Line 781"/>
              <p:cNvSpPr>
                <a:spLocks noChangeShapeType="1"/>
              </p:cNvSpPr>
              <p:nvPr/>
            </p:nvSpPr>
            <p:spPr bwMode="auto">
              <a:xfrm>
                <a:off x="5056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44" name="Line 784"/>
              <p:cNvSpPr>
                <a:spLocks noChangeShapeType="1"/>
              </p:cNvSpPr>
              <p:nvPr/>
            </p:nvSpPr>
            <p:spPr bwMode="auto">
              <a:xfrm>
                <a:off x="5312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4" name="Group 2433"/>
            <p:cNvGrpSpPr>
              <a:grpSpLocks/>
            </p:cNvGrpSpPr>
            <p:nvPr/>
          </p:nvGrpSpPr>
          <p:grpSpPr bwMode="auto">
            <a:xfrm>
              <a:off x="192" y="144"/>
              <a:ext cx="5376" cy="4032"/>
              <a:chOff x="192" y="144"/>
              <a:chExt cx="5376" cy="4032"/>
            </a:xfrm>
          </p:grpSpPr>
          <p:sp>
            <p:nvSpPr>
              <p:cNvPr id="5" name="Line 719"/>
              <p:cNvSpPr>
                <a:spLocks noChangeShapeType="1"/>
              </p:cNvSpPr>
              <p:nvPr/>
            </p:nvSpPr>
            <p:spPr bwMode="auto">
              <a:xfrm>
                <a:off x="192" y="144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6" name="Line 720"/>
              <p:cNvSpPr>
                <a:spLocks noChangeShapeType="1"/>
              </p:cNvSpPr>
              <p:nvPr/>
            </p:nvSpPr>
            <p:spPr bwMode="auto">
              <a:xfrm>
                <a:off x="192" y="4176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7" name="Line 725"/>
              <p:cNvSpPr>
                <a:spLocks noChangeShapeType="1"/>
              </p:cNvSpPr>
              <p:nvPr/>
            </p:nvSpPr>
            <p:spPr bwMode="auto">
              <a:xfrm>
                <a:off x="192" y="381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8" name="Line 788"/>
              <p:cNvSpPr>
                <a:spLocks noChangeShapeType="1"/>
              </p:cNvSpPr>
              <p:nvPr/>
            </p:nvSpPr>
            <p:spPr bwMode="auto">
              <a:xfrm>
                <a:off x="192" y="618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9" name="Line 891"/>
              <p:cNvSpPr>
                <a:spLocks noChangeShapeType="1"/>
              </p:cNvSpPr>
              <p:nvPr/>
            </p:nvSpPr>
            <p:spPr bwMode="auto">
              <a:xfrm>
                <a:off x="192" y="856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10" name="Line 994"/>
              <p:cNvSpPr>
                <a:spLocks noChangeShapeType="1"/>
              </p:cNvSpPr>
              <p:nvPr/>
            </p:nvSpPr>
            <p:spPr bwMode="auto">
              <a:xfrm>
                <a:off x="192" y="1093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11" name="Line 1097"/>
              <p:cNvSpPr>
                <a:spLocks noChangeShapeType="1"/>
              </p:cNvSpPr>
              <p:nvPr/>
            </p:nvSpPr>
            <p:spPr bwMode="auto">
              <a:xfrm>
                <a:off x="192" y="1330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12" name="Line 1200"/>
              <p:cNvSpPr>
                <a:spLocks noChangeShapeType="1"/>
              </p:cNvSpPr>
              <p:nvPr/>
            </p:nvSpPr>
            <p:spPr bwMode="auto">
              <a:xfrm>
                <a:off x="192" y="1567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13" name="Line 1303"/>
              <p:cNvSpPr>
                <a:spLocks noChangeShapeType="1"/>
              </p:cNvSpPr>
              <p:nvPr/>
            </p:nvSpPr>
            <p:spPr bwMode="auto">
              <a:xfrm>
                <a:off x="192" y="1804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14" name="Line 1406"/>
              <p:cNvSpPr>
                <a:spLocks noChangeShapeType="1"/>
              </p:cNvSpPr>
              <p:nvPr/>
            </p:nvSpPr>
            <p:spPr bwMode="auto">
              <a:xfrm>
                <a:off x="192" y="2041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15" name="Line 1509"/>
              <p:cNvSpPr>
                <a:spLocks noChangeShapeType="1"/>
              </p:cNvSpPr>
              <p:nvPr/>
            </p:nvSpPr>
            <p:spPr bwMode="auto">
              <a:xfrm>
                <a:off x="192" y="2279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16" name="Line 1612"/>
              <p:cNvSpPr>
                <a:spLocks noChangeShapeType="1"/>
              </p:cNvSpPr>
              <p:nvPr/>
            </p:nvSpPr>
            <p:spPr bwMode="auto">
              <a:xfrm>
                <a:off x="192" y="2516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17" name="Line 1715"/>
              <p:cNvSpPr>
                <a:spLocks noChangeShapeType="1"/>
              </p:cNvSpPr>
              <p:nvPr/>
            </p:nvSpPr>
            <p:spPr bwMode="auto">
              <a:xfrm>
                <a:off x="192" y="2753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18" name="Line 1818"/>
              <p:cNvSpPr>
                <a:spLocks noChangeShapeType="1"/>
              </p:cNvSpPr>
              <p:nvPr/>
            </p:nvSpPr>
            <p:spPr bwMode="auto">
              <a:xfrm>
                <a:off x="192" y="2990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19" name="Line 1921"/>
              <p:cNvSpPr>
                <a:spLocks noChangeShapeType="1"/>
              </p:cNvSpPr>
              <p:nvPr/>
            </p:nvSpPr>
            <p:spPr bwMode="auto">
              <a:xfrm>
                <a:off x="192" y="3227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20" name="Line 2024"/>
              <p:cNvSpPr>
                <a:spLocks noChangeShapeType="1"/>
              </p:cNvSpPr>
              <p:nvPr/>
            </p:nvSpPr>
            <p:spPr bwMode="auto">
              <a:xfrm>
                <a:off x="192" y="3464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21" name="Line 2127"/>
              <p:cNvSpPr>
                <a:spLocks noChangeShapeType="1"/>
              </p:cNvSpPr>
              <p:nvPr/>
            </p:nvSpPr>
            <p:spPr bwMode="auto">
              <a:xfrm>
                <a:off x="192" y="3702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22" name="Line 2230"/>
              <p:cNvSpPr>
                <a:spLocks noChangeShapeType="1"/>
              </p:cNvSpPr>
              <p:nvPr/>
            </p:nvSpPr>
            <p:spPr bwMode="auto">
              <a:xfrm>
                <a:off x="192" y="3939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47" name="TextBox 46"/>
          <p:cNvSpPr txBox="1"/>
          <p:nvPr/>
        </p:nvSpPr>
        <p:spPr>
          <a:xfrm>
            <a:off x="1714480" y="428604"/>
            <a:ext cx="600079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Домашнее задание</a:t>
            </a:r>
            <a:endParaRPr lang="ka-GE" sz="4400" b="1" dirty="0" smtClean="0">
              <a:solidFill>
                <a:srgbClr val="C00000"/>
              </a:solidFill>
            </a:endParaRPr>
          </a:p>
          <a:p>
            <a:pPr algn="ctr"/>
            <a:r>
              <a:rPr lang="ka-GE" sz="4400" b="1" dirty="0" smtClean="0">
                <a:solidFill>
                  <a:srgbClr val="C00000"/>
                </a:solidFill>
              </a:rPr>
              <a:t>საშინაო დავალება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285852" y="2928934"/>
            <a:ext cx="707236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/>
              <a:t>П.44, вопросы 10,11;</a:t>
            </a:r>
          </a:p>
          <a:p>
            <a:pPr algn="ctr"/>
            <a:r>
              <a:rPr lang="ru-RU" sz="4800" b="1" dirty="0" smtClean="0"/>
              <a:t>№ 386, 387, 390.</a:t>
            </a:r>
          </a:p>
        </p:txBody>
      </p:sp>
      <p:pic>
        <p:nvPicPr>
          <p:cNvPr id="5122" name="Picture 2" descr="C:\Documents and Settings\Ольга Воеводина\Рабочий стол\метла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571876"/>
            <a:ext cx="2857520" cy="2698769"/>
          </a:xfrm>
          <a:prstGeom prst="rect">
            <a:avLst/>
          </a:prstGeom>
          <a:noFill/>
        </p:spPr>
      </p:pic>
      <p:pic>
        <p:nvPicPr>
          <p:cNvPr id="5123" name="Picture 3" descr="C:\Documents and Settings\Ольга Воеводина\Рабочий стол\карандаш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4071942"/>
            <a:ext cx="2071702" cy="2214578"/>
          </a:xfrm>
          <a:prstGeom prst="rect">
            <a:avLst/>
          </a:prstGeom>
          <a:noFill/>
        </p:spPr>
      </p:pic>
      <p:pic>
        <p:nvPicPr>
          <p:cNvPr id="25603" name="Picture 3" descr="C:\Documents and Settings\Ольга Воеводина\Рабочий стол\baby91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837574">
            <a:off x="7358082" y="285728"/>
            <a:ext cx="1571636" cy="1500198"/>
          </a:xfrm>
          <a:prstGeom prst="rect">
            <a:avLst/>
          </a:prstGeom>
          <a:noFill/>
        </p:spPr>
      </p:pic>
      <p:pic>
        <p:nvPicPr>
          <p:cNvPr id="25604" name="Picture 4" descr="C:\Documents and Settings\Ольга Воеводина\Рабочий стол\MM900043724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21149914">
            <a:off x="223432" y="313226"/>
            <a:ext cx="1789649" cy="210979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5.86494E-6 L 0.47257 -0.03146 " pathEditMode="relative" ptsTypes="AA">
                                      <p:cBhvr>
                                        <p:cTn id="17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5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0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200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500"/>
                            </p:stCondLst>
                            <p:childTnLst>
                              <p:par>
                                <p:cTn id="28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29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7500"/>
                            </p:stCondLst>
                            <p:childTnLst>
                              <p:par>
                                <p:cTn id="3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1.14709E-6 L -0.21267 -0.01064 " pathEditMode="relative" ptsTypes="AA">
                                      <p:cBhvr>
                                        <p:cTn id="32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438"/>
          <p:cNvGrpSpPr>
            <a:grpSpLocks/>
          </p:cNvGrpSpPr>
          <p:nvPr/>
        </p:nvGrpSpPr>
        <p:grpSpPr bwMode="auto">
          <a:xfrm>
            <a:off x="0" y="0"/>
            <a:ext cx="8929718" cy="6858000"/>
            <a:chOff x="192" y="144"/>
            <a:chExt cx="5376" cy="4032"/>
          </a:xfrm>
        </p:grpSpPr>
        <p:grpSp>
          <p:nvGrpSpPr>
            <p:cNvPr id="3" name="Group 2434"/>
            <p:cNvGrpSpPr>
              <a:grpSpLocks/>
            </p:cNvGrpSpPr>
            <p:nvPr/>
          </p:nvGrpSpPr>
          <p:grpSpPr bwMode="auto">
            <a:xfrm>
              <a:off x="192" y="144"/>
              <a:ext cx="5376" cy="4032"/>
              <a:chOff x="192" y="144"/>
              <a:chExt cx="5376" cy="4032"/>
            </a:xfrm>
          </p:grpSpPr>
          <p:sp>
            <p:nvSpPr>
              <p:cNvPr id="23" name="Line 721"/>
              <p:cNvSpPr>
                <a:spLocks noChangeShapeType="1"/>
              </p:cNvSpPr>
              <p:nvPr/>
            </p:nvSpPr>
            <p:spPr bwMode="auto">
              <a:xfrm>
                <a:off x="192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24" name="Line 722"/>
              <p:cNvSpPr>
                <a:spLocks noChangeShapeType="1"/>
              </p:cNvSpPr>
              <p:nvPr/>
            </p:nvSpPr>
            <p:spPr bwMode="auto">
              <a:xfrm>
                <a:off x="5568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25" name="Line 727"/>
              <p:cNvSpPr>
                <a:spLocks noChangeShapeType="1"/>
              </p:cNvSpPr>
              <p:nvPr/>
            </p:nvSpPr>
            <p:spPr bwMode="auto">
              <a:xfrm>
                <a:off x="448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26" name="Line 730"/>
              <p:cNvSpPr>
                <a:spLocks noChangeShapeType="1"/>
              </p:cNvSpPr>
              <p:nvPr/>
            </p:nvSpPr>
            <p:spPr bwMode="auto">
              <a:xfrm>
                <a:off x="704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27" name="Line 733"/>
              <p:cNvSpPr>
                <a:spLocks noChangeShapeType="1"/>
              </p:cNvSpPr>
              <p:nvPr/>
            </p:nvSpPr>
            <p:spPr bwMode="auto">
              <a:xfrm>
                <a:off x="960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28" name="Line 736"/>
              <p:cNvSpPr>
                <a:spLocks noChangeShapeType="1"/>
              </p:cNvSpPr>
              <p:nvPr/>
            </p:nvSpPr>
            <p:spPr bwMode="auto">
              <a:xfrm>
                <a:off x="1216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29" name="Line 739"/>
              <p:cNvSpPr>
                <a:spLocks noChangeShapeType="1"/>
              </p:cNvSpPr>
              <p:nvPr/>
            </p:nvSpPr>
            <p:spPr bwMode="auto">
              <a:xfrm>
                <a:off x="1472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30" name="Line 742"/>
              <p:cNvSpPr>
                <a:spLocks noChangeShapeType="1"/>
              </p:cNvSpPr>
              <p:nvPr/>
            </p:nvSpPr>
            <p:spPr bwMode="auto">
              <a:xfrm>
                <a:off x="1728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31" name="Line 745"/>
              <p:cNvSpPr>
                <a:spLocks noChangeShapeType="1"/>
              </p:cNvSpPr>
              <p:nvPr/>
            </p:nvSpPr>
            <p:spPr bwMode="auto">
              <a:xfrm>
                <a:off x="1984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32" name="Line 748"/>
              <p:cNvSpPr>
                <a:spLocks noChangeShapeType="1"/>
              </p:cNvSpPr>
              <p:nvPr/>
            </p:nvSpPr>
            <p:spPr bwMode="auto">
              <a:xfrm>
                <a:off x="2240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33" name="Line 751"/>
              <p:cNvSpPr>
                <a:spLocks noChangeShapeType="1"/>
              </p:cNvSpPr>
              <p:nvPr/>
            </p:nvSpPr>
            <p:spPr bwMode="auto">
              <a:xfrm>
                <a:off x="2496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34" name="Line 754"/>
              <p:cNvSpPr>
                <a:spLocks noChangeShapeType="1"/>
              </p:cNvSpPr>
              <p:nvPr/>
            </p:nvSpPr>
            <p:spPr bwMode="auto">
              <a:xfrm>
                <a:off x="2752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35" name="Line 757"/>
              <p:cNvSpPr>
                <a:spLocks noChangeShapeType="1"/>
              </p:cNvSpPr>
              <p:nvPr/>
            </p:nvSpPr>
            <p:spPr bwMode="auto">
              <a:xfrm>
                <a:off x="3008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36" name="Line 760"/>
              <p:cNvSpPr>
                <a:spLocks noChangeShapeType="1"/>
              </p:cNvSpPr>
              <p:nvPr/>
            </p:nvSpPr>
            <p:spPr bwMode="auto">
              <a:xfrm>
                <a:off x="3264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37" name="Line 763"/>
              <p:cNvSpPr>
                <a:spLocks noChangeShapeType="1"/>
              </p:cNvSpPr>
              <p:nvPr/>
            </p:nvSpPr>
            <p:spPr bwMode="auto">
              <a:xfrm>
                <a:off x="3520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38" name="Line 766"/>
              <p:cNvSpPr>
                <a:spLocks noChangeShapeType="1"/>
              </p:cNvSpPr>
              <p:nvPr/>
            </p:nvSpPr>
            <p:spPr bwMode="auto">
              <a:xfrm>
                <a:off x="3776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39" name="Line 769"/>
              <p:cNvSpPr>
                <a:spLocks noChangeShapeType="1"/>
              </p:cNvSpPr>
              <p:nvPr/>
            </p:nvSpPr>
            <p:spPr bwMode="auto">
              <a:xfrm>
                <a:off x="4032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40" name="Line 772"/>
              <p:cNvSpPr>
                <a:spLocks noChangeShapeType="1"/>
              </p:cNvSpPr>
              <p:nvPr/>
            </p:nvSpPr>
            <p:spPr bwMode="auto">
              <a:xfrm>
                <a:off x="4288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41" name="Line 775"/>
              <p:cNvSpPr>
                <a:spLocks noChangeShapeType="1"/>
              </p:cNvSpPr>
              <p:nvPr/>
            </p:nvSpPr>
            <p:spPr bwMode="auto">
              <a:xfrm>
                <a:off x="4544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42" name="Line 778"/>
              <p:cNvSpPr>
                <a:spLocks noChangeShapeType="1"/>
              </p:cNvSpPr>
              <p:nvPr/>
            </p:nvSpPr>
            <p:spPr bwMode="auto">
              <a:xfrm>
                <a:off x="4800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43" name="Line 781"/>
              <p:cNvSpPr>
                <a:spLocks noChangeShapeType="1"/>
              </p:cNvSpPr>
              <p:nvPr/>
            </p:nvSpPr>
            <p:spPr bwMode="auto">
              <a:xfrm>
                <a:off x="5056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44" name="Line 784"/>
              <p:cNvSpPr>
                <a:spLocks noChangeShapeType="1"/>
              </p:cNvSpPr>
              <p:nvPr/>
            </p:nvSpPr>
            <p:spPr bwMode="auto">
              <a:xfrm>
                <a:off x="5312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4" name="Group 2433"/>
            <p:cNvGrpSpPr>
              <a:grpSpLocks/>
            </p:cNvGrpSpPr>
            <p:nvPr/>
          </p:nvGrpSpPr>
          <p:grpSpPr bwMode="auto">
            <a:xfrm>
              <a:off x="192" y="144"/>
              <a:ext cx="5376" cy="4032"/>
              <a:chOff x="192" y="144"/>
              <a:chExt cx="5376" cy="4032"/>
            </a:xfrm>
          </p:grpSpPr>
          <p:sp>
            <p:nvSpPr>
              <p:cNvPr id="5" name="Line 719"/>
              <p:cNvSpPr>
                <a:spLocks noChangeShapeType="1"/>
              </p:cNvSpPr>
              <p:nvPr/>
            </p:nvSpPr>
            <p:spPr bwMode="auto">
              <a:xfrm>
                <a:off x="192" y="144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6" name="Line 720"/>
              <p:cNvSpPr>
                <a:spLocks noChangeShapeType="1"/>
              </p:cNvSpPr>
              <p:nvPr/>
            </p:nvSpPr>
            <p:spPr bwMode="auto">
              <a:xfrm>
                <a:off x="192" y="4176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7" name="Line 725"/>
              <p:cNvSpPr>
                <a:spLocks noChangeShapeType="1"/>
              </p:cNvSpPr>
              <p:nvPr/>
            </p:nvSpPr>
            <p:spPr bwMode="auto">
              <a:xfrm>
                <a:off x="192" y="381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8" name="Line 788"/>
              <p:cNvSpPr>
                <a:spLocks noChangeShapeType="1"/>
              </p:cNvSpPr>
              <p:nvPr/>
            </p:nvSpPr>
            <p:spPr bwMode="auto">
              <a:xfrm>
                <a:off x="192" y="618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9" name="Line 891"/>
              <p:cNvSpPr>
                <a:spLocks noChangeShapeType="1"/>
              </p:cNvSpPr>
              <p:nvPr/>
            </p:nvSpPr>
            <p:spPr bwMode="auto">
              <a:xfrm>
                <a:off x="192" y="856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10" name="Line 994"/>
              <p:cNvSpPr>
                <a:spLocks noChangeShapeType="1"/>
              </p:cNvSpPr>
              <p:nvPr/>
            </p:nvSpPr>
            <p:spPr bwMode="auto">
              <a:xfrm>
                <a:off x="192" y="1093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11" name="Line 1097"/>
              <p:cNvSpPr>
                <a:spLocks noChangeShapeType="1"/>
              </p:cNvSpPr>
              <p:nvPr/>
            </p:nvSpPr>
            <p:spPr bwMode="auto">
              <a:xfrm>
                <a:off x="192" y="1330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12" name="Line 1200"/>
              <p:cNvSpPr>
                <a:spLocks noChangeShapeType="1"/>
              </p:cNvSpPr>
              <p:nvPr/>
            </p:nvSpPr>
            <p:spPr bwMode="auto">
              <a:xfrm>
                <a:off x="192" y="1567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13" name="Line 1303"/>
              <p:cNvSpPr>
                <a:spLocks noChangeShapeType="1"/>
              </p:cNvSpPr>
              <p:nvPr/>
            </p:nvSpPr>
            <p:spPr bwMode="auto">
              <a:xfrm>
                <a:off x="192" y="1804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14" name="Line 1406"/>
              <p:cNvSpPr>
                <a:spLocks noChangeShapeType="1"/>
              </p:cNvSpPr>
              <p:nvPr/>
            </p:nvSpPr>
            <p:spPr bwMode="auto">
              <a:xfrm>
                <a:off x="192" y="2041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15" name="Line 1509"/>
              <p:cNvSpPr>
                <a:spLocks noChangeShapeType="1"/>
              </p:cNvSpPr>
              <p:nvPr/>
            </p:nvSpPr>
            <p:spPr bwMode="auto">
              <a:xfrm>
                <a:off x="192" y="2279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16" name="Line 1612"/>
              <p:cNvSpPr>
                <a:spLocks noChangeShapeType="1"/>
              </p:cNvSpPr>
              <p:nvPr/>
            </p:nvSpPr>
            <p:spPr bwMode="auto">
              <a:xfrm>
                <a:off x="192" y="2516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17" name="Line 1715"/>
              <p:cNvSpPr>
                <a:spLocks noChangeShapeType="1"/>
              </p:cNvSpPr>
              <p:nvPr/>
            </p:nvSpPr>
            <p:spPr bwMode="auto">
              <a:xfrm>
                <a:off x="192" y="2753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18" name="Line 1818"/>
              <p:cNvSpPr>
                <a:spLocks noChangeShapeType="1"/>
              </p:cNvSpPr>
              <p:nvPr/>
            </p:nvSpPr>
            <p:spPr bwMode="auto">
              <a:xfrm>
                <a:off x="192" y="2990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19" name="Line 1921"/>
              <p:cNvSpPr>
                <a:spLocks noChangeShapeType="1"/>
              </p:cNvSpPr>
              <p:nvPr/>
            </p:nvSpPr>
            <p:spPr bwMode="auto">
              <a:xfrm>
                <a:off x="192" y="3227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20" name="Line 2024"/>
              <p:cNvSpPr>
                <a:spLocks noChangeShapeType="1"/>
              </p:cNvSpPr>
              <p:nvPr/>
            </p:nvSpPr>
            <p:spPr bwMode="auto">
              <a:xfrm>
                <a:off x="192" y="3464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21" name="Line 2127"/>
              <p:cNvSpPr>
                <a:spLocks noChangeShapeType="1"/>
              </p:cNvSpPr>
              <p:nvPr/>
            </p:nvSpPr>
            <p:spPr bwMode="auto">
              <a:xfrm>
                <a:off x="192" y="3702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22" name="Line 2230"/>
              <p:cNvSpPr>
                <a:spLocks noChangeShapeType="1"/>
              </p:cNvSpPr>
              <p:nvPr/>
            </p:nvSpPr>
            <p:spPr bwMode="auto">
              <a:xfrm>
                <a:off x="192" y="3939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45" name="TextBox 44"/>
          <p:cNvSpPr txBox="1"/>
          <p:nvPr/>
        </p:nvSpPr>
        <p:spPr>
          <a:xfrm>
            <a:off x="357158" y="142852"/>
            <a:ext cx="814393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Четырехугольник, две стороны которого параллельны, а две другие не параллельны, называется </a:t>
            </a:r>
            <a:r>
              <a:rPr lang="ru-RU" sz="2800" b="1" dirty="0" smtClean="0">
                <a:solidFill>
                  <a:srgbClr val="FF0000"/>
                </a:solidFill>
              </a:rPr>
              <a:t>трапецией</a:t>
            </a:r>
            <a:r>
              <a:rPr lang="ru-RU" sz="1400" b="1" dirty="0" smtClean="0">
                <a:solidFill>
                  <a:srgbClr val="FF0000"/>
                </a:solidFill>
              </a:rPr>
              <a:t>.</a:t>
            </a:r>
            <a:r>
              <a:rPr lang="ka-GE" sz="1400" b="1" dirty="0" smtClean="0">
                <a:solidFill>
                  <a:srgbClr val="FF0000"/>
                </a:solidFill>
              </a:rPr>
              <a:t> </a:t>
            </a:r>
            <a:r>
              <a:rPr lang="ka-GE" sz="1400" b="1" dirty="0" smtClean="0">
                <a:solidFill>
                  <a:srgbClr val="0070C0"/>
                </a:solidFill>
              </a:rPr>
              <a:t>ოთხუთკედს, რომლის ორიგვერდი პარალელურია</a:t>
            </a:r>
            <a:r>
              <a:rPr lang="ka-GE" sz="1200" b="1" dirty="0" smtClean="0">
                <a:solidFill>
                  <a:srgbClr val="0070C0"/>
                </a:solidFill>
              </a:rPr>
              <a:t>,    ხოლოდანარჩენი                                                   </a:t>
            </a:r>
            <a:r>
              <a:rPr lang="ka-GE" sz="1400" b="1" dirty="0" smtClean="0">
                <a:solidFill>
                  <a:srgbClr val="0070C0"/>
                </a:solidFill>
              </a:rPr>
              <a:t>დანარჩენი ორი  გ ერდი  არ  არის  პარალელური </a:t>
            </a:r>
            <a:r>
              <a:rPr lang="ka-GE" sz="1400" b="1" dirty="0" smtClean="0">
                <a:solidFill>
                  <a:srgbClr val="FF0000"/>
                </a:solidFill>
              </a:rPr>
              <a:t>, ტრაპეჩია </a:t>
            </a:r>
            <a:r>
              <a:rPr lang="ka-GE" sz="1400" b="1" dirty="0" smtClean="0">
                <a:solidFill>
                  <a:srgbClr val="0070C0"/>
                </a:solidFill>
              </a:rPr>
              <a:t>ეწოდება.        </a:t>
            </a:r>
            <a:endParaRPr lang="ru-RU" sz="1400" b="1" dirty="0">
              <a:solidFill>
                <a:srgbClr val="0070C0"/>
              </a:solidFill>
            </a:endParaRPr>
          </a:p>
        </p:txBody>
      </p:sp>
      <p:sp>
        <p:nvSpPr>
          <p:cNvPr id="46" name="Трапеция 45"/>
          <p:cNvSpPr/>
          <p:nvPr/>
        </p:nvSpPr>
        <p:spPr>
          <a:xfrm>
            <a:off x="428596" y="1785926"/>
            <a:ext cx="3429024" cy="2500330"/>
          </a:xfrm>
          <a:prstGeom prst="trapezoid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C:\Documents and Settings\Ольга Воеводина\Рабочий стол\bar2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7044533">
            <a:off x="-597848" y="2953743"/>
            <a:ext cx="2650918" cy="117819"/>
          </a:xfrm>
          <a:prstGeom prst="rect">
            <a:avLst/>
          </a:prstGeom>
          <a:noFill/>
        </p:spPr>
      </p:pic>
      <p:pic>
        <p:nvPicPr>
          <p:cNvPr id="48" name="Picture 2" descr="C:\Documents and Settings\Ольга Воеводина\Рабочий стол\bar2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4514821">
            <a:off x="2308992" y="2932862"/>
            <a:ext cx="2650918" cy="170090"/>
          </a:xfrm>
          <a:prstGeom prst="rect">
            <a:avLst/>
          </a:prstGeom>
          <a:noFill/>
        </p:spPr>
      </p:pic>
      <p:pic>
        <p:nvPicPr>
          <p:cNvPr id="2051" name="Picture 3" descr="C:\Documents and Settings\Ольга Воеводина\Рабочий стол\bar26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4205292"/>
            <a:ext cx="3643338" cy="161926"/>
          </a:xfrm>
          <a:prstGeom prst="rect">
            <a:avLst/>
          </a:prstGeom>
          <a:noFill/>
        </p:spPr>
      </p:pic>
      <p:pic>
        <p:nvPicPr>
          <p:cNvPr id="50" name="Picture 3" descr="C:\Documents and Settings\Ольга Воеводина\Рабочий стол\bar26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1638475"/>
            <a:ext cx="2357454" cy="150999"/>
          </a:xfrm>
          <a:prstGeom prst="rect">
            <a:avLst/>
          </a:prstGeom>
          <a:noFill/>
        </p:spPr>
      </p:pic>
      <p:sp>
        <p:nvSpPr>
          <p:cNvPr id="51" name="TextBox 50"/>
          <p:cNvSpPr txBox="1"/>
          <p:nvPr/>
        </p:nvSpPr>
        <p:spPr>
          <a:xfrm>
            <a:off x="1285852" y="1714488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Основание</a:t>
            </a:r>
            <a:r>
              <a:rPr lang="ka-GE" b="1" dirty="0" smtClean="0">
                <a:solidFill>
                  <a:srgbClr val="FF0000"/>
                </a:solidFill>
              </a:rPr>
              <a:t> ფუძე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1142976" y="3786190"/>
            <a:ext cx="21431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Основание</a:t>
            </a:r>
            <a:r>
              <a:rPr lang="ka-GE" b="1" dirty="0" smtClean="0"/>
              <a:t> </a:t>
            </a:r>
            <a:r>
              <a:rPr lang="ka-GE" b="1" dirty="0" smtClean="0">
                <a:solidFill>
                  <a:srgbClr val="FF0000"/>
                </a:solidFill>
              </a:rPr>
              <a:t>ფუძ ე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 rot="15367693">
            <a:off x="2687689" y="2761650"/>
            <a:ext cx="23213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Боковая сторона</a:t>
            </a:r>
            <a:endParaRPr lang="ru-RU" dirty="0"/>
          </a:p>
        </p:txBody>
      </p:sp>
      <p:sp>
        <p:nvSpPr>
          <p:cNvPr id="54" name="TextBox 53"/>
          <p:cNvSpPr txBox="1"/>
          <p:nvPr/>
        </p:nvSpPr>
        <p:spPr>
          <a:xfrm rot="6181012" flipV="1">
            <a:off x="-436678" y="2830249"/>
            <a:ext cx="2713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Боковая сторона</a:t>
            </a:r>
            <a:endParaRPr lang="ru-RU" dirty="0"/>
          </a:p>
        </p:txBody>
      </p:sp>
      <p:sp>
        <p:nvSpPr>
          <p:cNvPr id="55" name="TextBox 54"/>
          <p:cNvSpPr txBox="1"/>
          <p:nvPr/>
        </p:nvSpPr>
        <p:spPr>
          <a:xfrm>
            <a:off x="4286248" y="2285992"/>
            <a:ext cx="4429156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Параллельные стороны называются </a:t>
            </a:r>
          </a:p>
          <a:p>
            <a:r>
              <a:rPr lang="ru-RU" sz="3200" b="1" dirty="0" smtClean="0">
                <a:solidFill>
                  <a:srgbClr val="FF0000"/>
                </a:solidFill>
              </a:rPr>
              <a:t>Основаниями.</a:t>
            </a:r>
            <a:r>
              <a:rPr lang="ka-GE" sz="3200" b="1" dirty="0" smtClean="0">
                <a:solidFill>
                  <a:srgbClr val="FF0000"/>
                </a:solidFill>
              </a:rPr>
              <a:t>  </a:t>
            </a:r>
            <a:r>
              <a:rPr lang="ka-GE" sz="1600" b="1" dirty="0" smtClean="0"/>
              <a:t>ტრაპეციის პარალელურ გვერდებს </a:t>
            </a:r>
            <a:r>
              <a:rPr lang="ka-GE" sz="1600" b="1" dirty="0" smtClean="0">
                <a:solidFill>
                  <a:srgbClr val="FF0000"/>
                </a:solidFill>
              </a:rPr>
              <a:t>ფუძეები</a:t>
            </a:r>
            <a:r>
              <a:rPr lang="ka-GE" sz="1600" b="1" dirty="0" smtClean="0"/>
              <a:t> ეწოდება</a:t>
            </a:r>
            <a:endParaRPr lang="ru-RU" sz="1600" b="1" dirty="0" smtClean="0"/>
          </a:p>
          <a:p>
            <a:r>
              <a:rPr lang="ru-RU" sz="3200" b="1" dirty="0" smtClean="0"/>
              <a:t>Не параллельные стороны называются</a:t>
            </a:r>
          </a:p>
          <a:p>
            <a:r>
              <a:rPr lang="ru-RU" sz="3200" b="1" dirty="0" smtClean="0">
                <a:solidFill>
                  <a:srgbClr val="FF0000"/>
                </a:solidFill>
              </a:rPr>
              <a:t>Боковыми сторонами</a:t>
            </a:r>
            <a:r>
              <a:rPr lang="ru-RU" sz="3200" b="1" dirty="0" smtClean="0"/>
              <a:t>.</a:t>
            </a:r>
            <a:endParaRPr lang="ka-GE" sz="3200" b="1" dirty="0" smtClean="0"/>
          </a:p>
          <a:p>
            <a:r>
              <a:rPr lang="ka-GE" sz="1600" b="1" dirty="0" smtClean="0"/>
              <a:t>არაპარალელურ გვერდებს </a:t>
            </a:r>
            <a:r>
              <a:rPr lang="ka-GE" sz="1600" b="1" dirty="0" smtClean="0">
                <a:solidFill>
                  <a:srgbClr val="FF0000"/>
                </a:solidFill>
              </a:rPr>
              <a:t>ფერდები </a:t>
            </a:r>
            <a:r>
              <a:rPr lang="ka-GE" sz="1600" b="1" dirty="0" smtClean="0"/>
              <a:t>ეწოდება</a:t>
            </a:r>
            <a:endParaRPr lang="ru-RU" sz="1600" b="1" dirty="0"/>
          </a:p>
        </p:txBody>
      </p:sp>
      <p:pic>
        <p:nvPicPr>
          <p:cNvPr id="56" name="Picture 2" descr="C:\Documents and Settings\Ольга Воеводина\Рабочий стол\new45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492853">
            <a:off x="7946476" y="370424"/>
            <a:ext cx="846674" cy="79001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000"/>
                            </p:stCondLst>
                            <p:childTnLst>
                              <p:par>
                                <p:cTn id="2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0"/>
                            </p:stCondLst>
                            <p:childTnLst>
                              <p:par>
                                <p:cTn id="2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2000"/>
                            </p:stCondLst>
                            <p:childTnLst>
                              <p:par>
                                <p:cTn id="3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800" decel="100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4000"/>
                            </p:stCondLst>
                            <p:childTnLst>
                              <p:par>
                                <p:cTn id="38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51" grpId="0"/>
      <p:bldP spid="52" grpId="0"/>
      <p:bldP spid="53" grpId="0"/>
      <p:bldP spid="54" grpId="0"/>
      <p:bldP spid="5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438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192" y="144"/>
            <a:chExt cx="5376" cy="4032"/>
          </a:xfrm>
        </p:grpSpPr>
        <p:grpSp>
          <p:nvGrpSpPr>
            <p:cNvPr id="3" name="Group 2434"/>
            <p:cNvGrpSpPr>
              <a:grpSpLocks/>
            </p:cNvGrpSpPr>
            <p:nvPr/>
          </p:nvGrpSpPr>
          <p:grpSpPr bwMode="auto">
            <a:xfrm>
              <a:off x="192" y="144"/>
              <a:ext cx="5376" cy="4032"/>
              <a:chOff x="192" y="144"/>
              <a:chExt cx="5376" cy="4032"/>
            </a:xfrm>
          </p:grpSpPr>
          <p:sp>
            <p:nvSpPr>
              <p:cNvPr id="23" name="Line 721"/>
              <p:cNvSpPr>
                <a:spLocks noChangeShapeType="1"/>
              </p:cNvSpPr>
              <p:nvPr/>
            </p:nvSpPr>
            <p:spPr bwMode="auto">
              <a:xfrm>
                <a:off x="192" y="144"/>
                <a:ext cx="0" cy="4032"/>
              </a:xfrm>
              <a:prstGeom prst="line">
                <a:avLst/>
              </a:prstGeom>
              <a:ln>
                <a:solidFill>
                  <a:srgbClr val="0070C0"/>
                </a:solidFill>
                <a:headEnd/>
                <a:tailEnd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24" name="Line 722"/>
              <p:cNvSpPr>
                <a:spLocks noChangeShapeType="1"/>
              </p:cNvSpPr>
              <p:nvPr/>
            </p:nvSpPr>
            <p:spPr bwMode="auto">
              <a:xfrm>
                <a:off x="5568" y="144"/>
                <a:ext cx="0" cy="4032"/>
              </a:xfrm>
              <a:prstGeom prst="line">
                <a:avLst/>
              </a:prstGeom>
              <a:ln>
                <a:solidFill>
                  <a:srgbClr val="0070C0"/>
                </a:solidFill>
                <a:headEnd/>
                <a:tailEnd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25" name="Line 727"/>
              <p:cNvSpPr>
                <a:spLocks noChangeShapeType="1"/>
              </p:cNvSpPr>
              <p:nvPr/>
            </p:nvSpPr>
            <p:spPr bwMode="auto">
              <a:xfrm>
                <a:off x="448" y="144"/>
                <a:ext cx="0" cy="4032"/>
              </a:xfrm>
              <a:prstGeom prst="line">
                <a:avLst/>
              </a:prstGeom>
              <a:ln>
                <a:solidFill>
                  <a:srgbClr val="0070C0"/>
                </a:solidFill>
                <a:headEnd/>
                <a:tailEnd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26" name="Line 730"/>
              <p:cNvSpPr>
                <a:spLocks noChangeShapeType="1"/>
              </p:cNvSpPr>
              <p:nvPr/>
            </p:nvSpPr>
            <p:spPr bwMode="auto">
              <a:xfrm>
                <a:off x="704" y="144"/>
                <a:ext cx="0" cy="4032"/>
              </a:xfrm>
              <a:prstGeom prst="line">
                <a:avLst/>
              </a:prstGeom>
              <a:ln>
                <a:solidFill>
                  <a:srgbClr val="0070C0"/>
                </a:solidFill>
                <a:headEnd/>
                <a:tailEnd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27" name="Line 733"/>
              <p:cNvSpPr>
                <a:spLocks noChangeShapeType="1"/>
              </p:cNvSpPr>
              <p:nvPr/>
            </p:nvSpPr>
            <p:spPr bwMode="auto">
              <a:xfrm>
                <a:off x="960" y="144"/>
                <a:ext cx="0" cy="4032"/>
              </a:xfrm>
              <a:prstGeom prst="line">
                <a:avLst/>
              </a:prstGeom>
              <a:ln>
                <a:solidFill>
                  <a:srgbClr val="0070C0"/>
                </a:solidFill>
                <a:headEnd/>
                <a:tailEnd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28" name="Line 736"/>
              <p:cNvSpPr>
                <a:spLocks noChangeShapeType="1"/>
              </p:cNvSpPr>
              <p:nvPr/>
            </p:nvSpPr>
            <p:spPr bwMode="auto">
              <a:xfrm>
                <a:off x="1216" y="144"/>
                <a:ext cx="0" cy="4032"/>
              </a:xfrm>
              <a:prstGeom prst="line">
                <a:avLst/>
              </a:prstGeom>
              <a:ln>
                <a:solidFill>
                  <a:srgbClr val="0070C0"/>
                </a:solidFill>
                <a:headEnd/>
                <a:tailEnd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29" name="Line 739"/>
              <p:cNvSpPr>
                <a:spLocks noChangeShapeType="1"/>
              </p:cNvSpPr>
              <p:nvPr/>
            </p:nvSpPr>
            <p:spPr bwMode="auto">
              <a:xfrm>
                <a:off x="1472" y="144"/>
                <a:ext cx="0" cy="4032"/>
              </a:xfrm>
              <a:prstGeom prst="line">
                <a:avLst/>
              </a:prstGeom>
              <a:ln>
                <a:solidFill>
                  <a:srgbClr val="0070C0"/>
                </a:solidFill>
                <a:headEnd/>
                <a:tailEnd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30" name="Line 742"/>
              <p:cNvSpPr>
                <a:spLocks noChangeShapeType="1"/>
              </p:cNvSpPr>
              <p:nvPr/>
            </p:nvSpPr>
            <p:spPr bwMode="auto">
              <a:xfrm>
                <a:off x="1728" y="144"/>
                <a:ext cx="0" cy="4032"/>
              </a:xfrm>
              <a:prstGeom prst="line">
                <a:avLst/>
              </a:prstGeom>
              <a:ln>
                <a:solidFill>
                  <a:srgbClr val="0070C0"/>
                </a:solidFill>
                <a:headEnd/>
                <a:tailEnd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31" name="Line 745"/>
              <p:cNvSpPr>
                <a:spLocks noChangeShapeType="1"/>
              </p:cNvSpPr>
              <p:nvPr/>
            </p:nvSpPr>
            <p:spPr bwMode="auto">
              <a:xfrm>
                <a:off x="1984" y="144"/>
                <a:ext cx="0" cy="4032"/>
              </a:xfrm>
              <a:prstGeom prst="line">
                <a:avLst/>
              </a:prstGeom>
              <a:ln>
                <a:solidFill>
                  <a:srgbClr val="0070C0"/>
                </a:solidFill>
                <a:headEnd/>
                <a:tailEnd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32" name="Line 748"/>
              <p:cNvSpPr>
                <a:spLocks noChangeShapeType="1"/>
              </p:cNvSpPr>
              <p:nvPr/>
            </p:nvSpPr>
            <p:spPr bwMode="auto">
              <a:xfrm>
                <a:off x="2240" y="144"/>
                <a:ext cx="0" cy="4032"/>
              </a:xfrm>
              <a:prstGeom prst="line">
                <a:avLst/>
              </a:prstGeom>
              <a:ln>
                <a:solidFill>
                  <a:srgbClr val="0070C0"/>
                </a:solidFill>
                <a:headEnd/>
                <a:tailEnd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33" name="Line 751"/>
              <p:cNvSpPr>
                <a:spLocks noChangeShapeType="1"/>
              </p:cNvSpPr>
              <p:nvPr/>
            </p:nvSpPr>
            <p:spPr bwMode="auto">
              <a:xfrm>
                <a:off x="2496" y="144"/>
                <a:ext cx="0" cy="4032"/>
              </a:xfrm>
              <a:prstGeom prst="line">
                <a:avLst/>
              </a:prstGeom>
              <a:ln>
                <a:solidFill>
                  <a:srgbClr val="0070C0"/>
                </a:solidFill>
                <a:headEnd/>
                <a:tailEnd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34" name="Line 754"/>
              <p:cNvSpPr>
                <a:spLocks noChangeShapeType="1"/>
              </p:cNvSpPr>
              <p:nvPr/>
            </p:nvSpPr>
            <p:spPr bwMode="auto">
              <a:xfrm>
                <a:off x="2752" y="144"/>
                <a:ext cx="0" cy="4032"/>
              </a:xfrm>
              <a:prstGeom prst="line">
                <a:avLst/>
              </a:prstGeom>
              <a:ln>
                <a:solidFill>
                  <a:srgbClr val="0070C0"/>
                </a:solidFill>
                <a:headEnd/>
                <a:tailEnd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35" name="Line 757"/>
              <p:cNvSpPr>
                <a:spLocks noChangeShapeType="1"/>
              </p:cNvSpPr>
              <p:nvPr/>
            </p:nvSpPr>
            <p:spPr bwMode="auto">
              <a:xfrm>
                <a:off x="3008" y="144"/>
                <a:ext cx="0" cy="4032"/>
              </a:xfrm>
              <a:prstGeom prst="line">
                <a:avLst/>
              </a:prstGeom>
              <a:ln>
                <a:solidFill>
                  <a:srgbClr val="0070C0"/>
                </a:solidFill>
                <a:headEnd/>
                <a:tailEnd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36" name="Line 760"/>
              <p:cNvSpPr>
                <a:spLocks noChangeShapeType="1"/>
              </p:cNvSpPr>
              <p:nvPr/>
            </p:nvSpPr>
            <p:spPr bwMode="auto">
              <a:xfrm>
                <a:off x="3264" y="144"/>
                <a:ext cx="0" cy="4032"/>
              </a:xfrm>
              <a:prstGeom prst="line">
                <a:avLst/>
              </a:prstGeom>
              <a:ln>
                <a:solidFill>
                  <a:srgbClr val="0070C0"/>
                </a:solidFill>
                <a:headEnd/>
                <a:tailEnd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37" name="Line 763"/>
              <p:cNvSpPr>
                <a:spLocks noChangeShapeType="1"/>
              </p:cNvSpPr>
              <p:nvPr/>
            </p:nvSpPr>
            <p:spPr bwMode="auto">
              <a:xfrm>
                <a:off x="3552" y="144"/>
                <a:ext cx="0" cy="4032"/>
              </a:xfrm>
              <a:prstGeom prst="line">
                <a:avLst/>
              </a:prstGeom>
              <a:ln>
                <a:solidFill>
                  <a:srgbClr val="0070C0"/>
                </a:solidFill>
                <a:headEnd/>
                <a:tailEnd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38" name="Line 766"/>
              <p:cNvSpPr>
                <a:spLocks noChangeShapeType="1"/>
              </p:cNvSpPr>
              <p:nvPr/>
            </p:nvSpPr>
            <p:spPr bwMode="auto">
              <a:xfrm>
                <a:off x="3776" y="144"/>
                <a:ext cx="0" cy="4032"/>
              </a:xfrm>
              <a:prstGeom prst="line">
                <a:avLst/>
              </a:prstGeom>
              <a:ln>
                <a:solidFill>
                  <a:srgbClr val="0070C0"/>
                </a:solidFill>
                <a:headEnd/>
                <a:tailEnd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39" name="Line 769"/>
              <p:cNvSpPr>
                <a:spLocks noChangeShapeType="1"/>
              </p:cNvSpPr>
              <p:nvPr/>
            </p:nvSpPr>
            <p:spPr bwMode="auto">
              <a:xfrm>
                <a:off x="4032" y="144"/>
                <a:ext cx="0" cy="4032"/>
              </a:xfrm>
              <a:prstGeom prst="line">
                <a:avLst/>
              </a:prstGeom>
              <a:ln>
                <a:solidFill>
                  <a:srgbClr val="0070C0"/>
                </a:solidFill>
                <a:headEnd/>
                <a:tailEnd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40" name="Line 772"/>
              <p:cNvSpPr>
                <a:spLocks noChangeShapeType="1"/>
              </p:cNvSpPr>
              <p:nvPr/>
            </p:nvSpPr>
            <p:spPr bwMode="auto">
              <a:xfrm>
                <a:off x="4288" y="144"/>
                <a:ext cx="0" cy="4032"/>
              </a:xfrm>
              <a:prstGeom prst="line">
                <a:avLst/>
              </a:prstGeom>
              <a:ln>
                <a:solidFill>
                  <a:srgbClr val="0070C0"/>
                </a:solidFill>
                <a:headEnd/>
                <a:tailEnd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41" name="Line 775"/>
              <p:cNvSpPr>
                <a:spLocks noChangeShapeType="1"/>
              </p:cNvSpPr>
              <p:nvPr/>
            </p:nvSpPr>
            <p:spPr bwMode="auto">
              <a:xfrm>
                <a:off x="4544" y="144"/>
                <a:ext cx="0" cy="4032"/>
              </a:xfrm>
              <a:prstGeom prst="line">
                <a:avLst/>
              </a:prstGeom>
              <a:ln>
                <a:solidFill>
                  <a:srgbClr val="0070C0"/>
                </a:solidFill>
                <a:headEnd/>
                <a:tailEnd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42" name="Line 778"/>
              <p:cNvSpPr>
                <a:spLocks noChangeShapeType="1"/>
              </p:cNvSpPr>
              <p:nvPr/>
            </p:nvSpPr>
            <p:spPr bwMode="auto">
              <a:xfrm>
                <a:off x="4800" y="144"/>
                <a:ext cx="0" cy="4032"/>
              </a:xfrm>
              <a:prstGeom prst="line">
                <a:avLst/>
              </a:prstGeom>
              <a:ln>
                <a:solidFill>
                  <a:srgbClr val="0070C0"/>
                </a:solidFill>
                <a:headEnd/>
                <a:tailEnd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43" name="Line 781"/>
              <p:cNvSpPr>
                <a:spLocks noChangeShapeType="1"/>
              </p:cNvSpPr>
              <p:nvPr/>
            </p:nvSpPr>
            <p:spPr bwMode="auto">
              <a:xfrm>
                <a:off x="5056" y="144"/>
                <a:ext cx="0" cy="4032"/>
              </a:xfrm>
              <a:prstGeom prst="line">
                <a:avLst/>
              </a:prstGeom>
              <a:ln>
                <a:solidFill>
                  <a:srgbClr val="0070C0"/>
                </a:solidFill>
                <a:headEnd/>
                <a:tailEnd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44" name="Line 784"/>
              <p:cNvSpPr>
                <a:spLocks noChangeShapeType="1"/>
              </p:cNvSpPr>
              <p:nvPr/>
            </p:nvSpPr>
            <p:spPr bwMode="auto">
              <a:xfrm>
                <a:off x="5312" y="144"/>
                <a:ext cx="0" cy="4032"/>
              </a:xfrm>
              <a:prstGeom prst="line">
                <a:avLst/>
              </a:prstGeom>
              <a:ln>
                <a:solidFill>
                  <a:srgbClr val="0070C0"/>
                </a:solidFill>
                <a:headEnd/>
                <a:tailEnd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4" name="Group 2433"/>
            <p:cNvGrpSpPr>
              <a:grpSpLocks/>
            </p:cNvGrpSpPr>
            <p:nvPr/>
          </p:nvGrpSpPr>
          <p:grpSpPr bwMode="auto">
            <a:xfrm>
              <a:off x="192" y="144"/>
              <a:ext cx="5376" cy="4032"/>
              <a:chOff x="192" y="144"/>
              <a:chExt cx="5376" cy="4032"/>
            </a:xfrm>
          </p:grpSpPr>
          <p:sp>
            <p:nvSpPr>
              <p:cNvPr id="5" name="Line 719"/>
              <p:cNvSpPr>
                <a:spLocks noChangeShapeType="1"/>
              </p:cNvSpPr>
              <p:nvPr/>
            </p:nvSpPr>
            <p:spPr bwMode="auto">
              <a:xfrm>
                <a:off x="192" y="144"/>
                <a:ext cx="5376" cy="0"/>
              </a:xfrm>
              <a:prstGeom prst="line">
                <a:avLst/>
              </a:prstGeom>
              <a:ln>
                <a:solidFill>
                  <a:srgbClr val="0070C0"/>
                </a:solidFill>
                <a:headEnd/>
                <a:tailEnd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6" name="Line 720"/>
              <p:cNvSpPr>
                <a:spLocks noChangeShapeType="1"/>
              </p:cNvSpPr>
              <p:nvPr/>
            </p:nvSpPr>
            <p:spPr bwMode="auto">
              <a:xfrm>
                <a:off x="192" y="4176"/>
                <a:ext cx="5376" cy="0"/>
              </a:xfrm>
              <a:prstGeom prst="line">
                <a:avLst/>
              </a:prstGeom>
              <a:ln>
                <a:solidFill>
                  <a:srgbClr val="0070C0"/>
                </a:solidFill>
                <a:headEnd/>
                <a:tailEnd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7" name="Line 725"/>
              <p:cNvSpPr>
                <a:spLocks noChangeShapeType="1"/>
              </p:cNvSpPr>
              <p:nvPr/>
            </p:nvSpPr>
            <p:spPr bwMode="auto">
              <a:xfrm>
                <a:off x="192" y="381"/>
                <a:ext cx="5376" cy="0"/>
              </a:xfrm>
              <a:prstGeom prst="line">
                <a:avLst/>
              </a:prstGeom>
              <a:ln>
                <a:solidFill>
                  <a:srgbClr val="0070C0"/>
                </a:solidFill>
                <a:headEnd/>
                <a:tailEnd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8" name="Line 788"/>
              <p:cNvSpPr>
                <a:spLocks noChangeShapeType="1"/>
              </p:cNvSpPr>
              <p:nvPr/>
            </p:nvSpPr>
            <p:spPr bwMode="auto">
              <a:xfrm>
                <a:off x="192" y="618"/>
                <a:ext cx="5376" cy="0"/>
              </a:xfrm>
              <a:prstGeom prst="line">
                <a:avLst/>
              </a:prstGeom>
              <a:ln>
                <a:solidFill>
                  <a:srgbClr val="0070C0"/>
                </a:solidFill>
                <a:headEnd/>
                <a:tailEnd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9" name="Line 891"/>
              <p:cNvSpPr>
                <a:spLocks noChangeShapeType="1"/>
              </p:cNvSpPr>
              <p:nvPr/>
            </p:nvSpPr>
            <p:spPr bwMode="auto">
              <a:xfrm>
                <a:off x="192" y="856"/>
                <a:ext cx="5376" cy="0"/>
              </a:xfrm>
              <a:prstGeom prst="line">
                <a:avLst/>
              </a:prstGeom>
              <a:ln>
                <a:solidFill>
                  <a:srgbClr val="0070C0"/>
                </a:solidFill>
                <a:headEnd/>
                <a:tailEnd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10" name="Line 994"/>
              <p:cNvSpPr>
                <a:spLocks noChangeShapeType="1"/>
              </p:cNvSpPr>
              <p:nvPr/>
            </p:nvSpPr>
            <p:spPr bwMode="auto">
              <a:xfrm>
                <a:off x="192" y="1093"/>
                <a:ext cx="5376" cy="0"/>
              </a:xfrm>
              <a:prstGeom prst="line">
                <a:avLst/>
              </a:prstGeom>
              <a:ln>
                <a:solidFill>
                  <a:srgbClr val="0070C0"/>
                </a:solidFill>
                <a:headEnd/>
                <a:tailEnd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11" name="Line 1097"/>
              <p:cNvSpPr>
                <a:spLocks noChangeShapeType="1"/>
              </p:cNvSpPr>
              <p:nvPr/>
            </p:nvSpPr>
            <p:spPr bwMode="auto">
              <a:xfrm>
                <a:off x="192" y="1330"/>
                <a:ext cx="5376" cy="0"/>
              </a:xfrm>
              <a:prstGeom prst="line">
                <a:avLst/>
              </a:prstGeom>
              <a:ln>
                <a:solidFill>
                  <a:srgbClr val="0070C0"/>
                </a:solidFill>
                <a:headEnd/>
                <a:tailEnd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12" name="Line 1200"/>
              <p:cNvSpPr>
                <a:spLocks noChangeShapeType="1"/>
              </p:cNvSpPr>
              <p:nvPr/>
            </p:nvSpPr>
            <p:spPr bwMode="auto">
              <a:xfrm>
                <a:off x="192" y="1567"/>
                <a:ext cx="5376" cy="0"/>
              </a:xfrm>
              <a:prstGeom prst="line">
                <a:avLst/>
              </a:prstGeom>
              <a:ln>
                <a:solidFill>
                  <a:srgbClr val="0070C0"/>
                </a:solidFill>
                <a:headEnd/>
                <a:tailEnd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13" name="Line 1303"/>
              <p:cNvSpPr>
                <a:spLocks noChangeShapeType="1"/>
              </p:cNvSpPr>
              <p:nvPr/>
            </p:nvSpPr>
            <p:spPr bwMode="auto">
              <a:xfrm>
                <a:off x="192" y="1804"/>
                <a:ext cx="5376" cy="0"/>
              </a:xfrm>
              <a:prstGeom prst="line">
                <a:avLst/>
              </a:prstGeom>
              <a:ln>
                <a:solidFill>
                  <a:srgbClr val="0070C0"/>
                </a:solidFill>
                <a:headEnd/>
                <a:tailEnd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14" name="Line 1406"/>
              <p:cNvSpPr>
                <a:spLocks noChangeShapeType="1"/>
              </p:cNvSpPr>
              <p:nvPr/>
            </p:nvSpPr>
            <p:spPr bwMode="auto">
              <a:xfrm>
                <a:off x="192" y="2041"/>
                <a:ext cx="5376" cy="0"/>
              </a:xfrm>
              <a:prstGeom prst="line">
                <a:avLst/>
              </a:prstGeom>
              <a:ln>
                <a:solidFill>
                  <a:srgbClr val="0070C0"/>
                </a:solidFill>
                <a:headEnd/>
                <a:tailEnd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15" name="Line 1509"/>
              <p:cNvSpPr>
                <a:spLocks noChangeShapeType="1"/>
              </p:cNvSpPr>
              <p:nvPr/>
            </p:nvSpPr>
            <p:spPr bwMode="auto">
              <a:xfrm>
                <a:off x="192" y="2279"/>
                <a:ext cx="5376" cy="0"/>
              </a:xfrm>
              <a:prstGeom prst="line">
                <a:avLst/>
              </a:prstGeom>
              <a:ln>
                <a:solidFill>
                  <a:srgbClr val="0070C0"/>
                </a:solidFill>
                <a:headEnd/>
                <a:tailEnd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16" name="Line 1612"/>
              <p:cNvSpPr>
                <a:spLocks noChangeShapeType="1"/>
              </p:cNvSpPr>
              <p:nvPr/>
            </p:nvSpPr>
            <p:spPr bwMode="auto">
              <a:xfrm>
                <a:off x="192" y="2516"/>
                <a:ext cx="5376" cy="0"/>
              </a:xfrm>
              <a:prstGeom prst="line">
                <a:avLst/>
              </a:prstGeom>
              <a:ln>
                <a:solidFill>
                  <a:srgbClr val="0070C0"/>
                </a:solidFill>
                <a:headEnd/>
                <a:tailEnd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17" name="Line 1715"/>
              <p:cNvSpPr>
                <a:spLocks noChangeShapeType="1"/>
              </p:cNvSpPr>
              <p:nvPr/>
            </p:nvSpPr>
            <p:spPr bwMode="auto">
              <a:xfrm>
                <a:off x="192" y="2753"/>
                <a:ext cx="5376" cy="0"/>
              </a:xfrm>
              <a:prstGeom prst="line">
                <a:avLst/>
              </a:prstGeom>
              <a:ln>
                <a:solidFill>
                  <a:srgbClr val="0070C0"/>
                </a:solidFill>
                <a:headEnd/>
                <a:tailEnd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18" name="Line 1818"/>
              <p:cNvSpPr>
                <a:spLocks noChangeShapeType="1"/>
              </p:cNvSpPr>
              <p:nvPr/>
            </p:nvSpPr>
            <p:spPr bwMode="auto">
              <a:xfrm>
                <a:off x="192" y="2990"/>
                <a:ext cx="5376" cy="0"/>
              </a:xfrm>
              <a:prstGeom prst="line">
                <a:avLst/>
              </a:prstGeom>
              <a:ln>
                <a:solidFill>
                  <a:srgbClr val="0070C0"/>
                </a:solidFill>
                <a:headEnd/>
                <a:tailEnd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19" name="Line 1921"/>
              <p:cNvSpPr>
                <a:spLocks noChangeShapeType="1"/>
              </p:cNvSpPr>
              <p:nvPr/>
            </p:nvSpPr>
            <p:spPr bwMode="auto">
              <a:xfrm>
                <a:off x="192" y="3227"/>
                <a:ext cx="5376" cy="0"/>
              </a:xfrm>
              <a:prstGeom prst="line">
                <a:avLst/>
              </a:prstGeom>
              <a:ln>
                <a:solidFill>
                  <a:srgbClr val="0070C0"/>
                </a:solidFill>
                <a:headEnd/>
                <a:tailEnd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20" name="Line 2024"/>
              <p:cNvSpPr>
                <a:spLocks noChangeShapeType="1"/>
              </p:cNvSpPr>
              <p:nvPr/>
            </p:nvSpPr>
            <p:spPr bwMode="auto">
              <a:xfrm>
                <a:off x="192" y="3464"/>
                <a:ext cx="5376" cy="0"/>
              </a:xfrm>
              <a:prstGeom prst="line">
                <a:avLst/>
              </a:prstGeom>
              <a:ln>
                <a:solidFill>
                  <a:srgbClr val="0070C0"/>
                </a:solidFill>
                <a:headEnd/>
                <a:tailEnd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21" name="Line 2127"/>
              <p:cNvSpPr>
                <a:spLocks noChangeShapeType="1"/>
              </p:cNvSpPr>
              <p:nvPr/>
            </p:nvSpPr>
            <p:spPr bwMode="auto">
              <a:xfrm>
                <a:off x="192" y="3702"/>
                <a:ext cx="5376" cy="0"/>
              </a:xfrm>
              <a:prstGeom prst="line">
                <a:avLst/>
              </a:prstGeom>
              <a:ln>
                <a:solidFill>
                  <a:srgbClr val="0070C0"/>
                </a:solidFill>
                <a:headEnd/>
                <a:tailEnd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22" name="Line 2230"/>
              <p:cNvSpPr>
                <a:spLocks noChangeShapeType="1"/>
              </p:cNvSpPr>
              <p:nvPr/>
            </p:nvSpPr>
            <p:spPr bwMode="auto">
              <a:xfrm>
                <a:off x="192" y="3939"/>
                <a:ext cx="5376" cy="0"/>
              </a:xfrm>
              <a:prstGeom prst="line">
                <a:avLst/>
              </a:prstGeom>
              <a:ln>
                <a:solidFill>
                  <a:srgbClr val="0070C0"/>
                </a:solidFill>
                <a:headEnd/>
                <a:tailEnd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45" name="TextBox 44"/>
          <p:cNvSpPr txBox="1"/>
          <p:nvPr/>
        </p:nvSpPr>
        <p:spPr>
          <a:xfrm>
            <a:off x="785786" y="0"/>
            <a:ext cx="7227698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Виды трапеций</a:t>
            </a:r>
            <a:endParaRPr lang="ka-GE" sz="5400" b="1" dirty="0" smtClean="0">
              <a:solidFill>
                <a:srgbClr val="C00000"/>
              </a:solidFill>
            </a:endParaRPr>
          </a:p>
          <a:p>
            <a:pPr algn="ctr"/>
            <a:r>
              <a:rPr lang="ka-GE" sz="1400" b="1" dirty="0" smtClean="0">
                <a:solidFill>
                  <a:srgbClr val="C00000"/>
                </a:solidFill>
              </a:rPr>
              <a:t>ტრაპეციის სახეები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46" name="Трапеция 45"/>
          <p:cNvSpPr/>
          <p:nvPr/>
        </p:nvSpPr>
        <p:spPr>
          <a:xfrm>
            <a:off x="357158" y="1142984"/>
            <a:ext cx="2357454" cy="1714512"/>
          </a:xfrm>
          <a:prstGeom prst="trapezoid">
            <a:avLst>
              <a:gd name="adj" fmla="val 2108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0" name="Прямая соединительная линия 49"/>
          <p:cNvCxnSpPr/>
          <p:nvPr/>
        </p:nvCxnSpPr>
        <p:spPr>
          <a:xfrm rot="5400000">
            <a:off x="-71470" y="4429132"/>
            <a:ext cx="1571636" cy="1588"/>
          </a:xfrm>
          <a:prstGeom prst="lin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/>
          <p:nvPr/>
        </p:nvCxnSpPr>
        <p:spPr>
          <a:xfrm>
            <a:off x="714348" y="5214950"/>
            <a:ext cx="1428760" cy="1588"/>
          </a:xfrm>
          <a:prstGeom prst="lin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/>
          <p:nvPr/>
        </p:nvCxnSpPr>
        <p:spPr>
          <a:xfrm>
            <a:off x="714348" y="3643314"/>
            <a:ext cx="928694" cy="1588"/>
          </a:xfrm>
          <a:prstGeom prst="line">
            <a:avLst/>
          </a:prstGeom>
          <a:ln w="762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единительная линия 64"/>
          <p:cNvCxnSpPr/>
          <p:nvPr/>
        </p:nvCxnSpPr>
        <p:spPr>
          <a:xfrm rot="16200000" flipH="1">
            <a:off x="1107257" y="4179099"/>
            <a:ext cx="1571636" cy="500066"/>
          </a:xfrm>
          <a:prstGeom prst="line">
            <a:avLst/>
          </a:prstGeom>
          <a:ln w="762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 descr="C:\Documents and Settings\Ольга Воеводина\Рабочий стол\new4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492853">
            <a:off x="7264311" y="149191"/>
            <a:ext cx="1357322" cy="1150124"/>
          </a:xfrm>
          <a:prstGeom prst="rect">
            <a:avLst/>
          </a:prstGeom>
          <a:noFill/>
        </p:spPr>
      </p:pic>
      <p:cxnSp>
        <p:nvCxnSpPr>
          <p:cNvPr id="69" name="Прямая соединительная линия 68"/>
          <p:cNvCxnSpPr/>
          <p:nvPr/>
        </p:nvCxnSpPr>
        <p:spPr>
          <a:xfrm>
            <a:off x="714348" y="4929198"/>
            <a:ext cx="214314" cy="1588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единительная линия 72"/>
          <p:cNvCxnSpPr/>
          <p:nvPr/>
        </p:nvCxnSpPr>
        <p:spPr>
          <a:xfrm rot="5400000">
            <a:off x="785786" y="5072074"/>
            <a:ext cx="285752" cy="1588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Прямая соединительная линия 87"/>
          <p:cNvCxnSpPr/>
          <p:nvPr/>
        </p:nvCxnSpPr>
        <p:spPr>
          <a:xfrm flipV="1">
            <a:off x="2285984" y="1714488"/>
            <a:ext cx="285752" cy="28416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Прямая соединительная линия 92"/>
          <p:cNvCxnSpPr/>
          <p:nvPr/>
        </p:nvCxnSpPr>
        <p:spPr>
          <a:xfrm rot="16200000" flipV="1">
            <a:off x="428596" y="1714488"/>
            <a:ext cx="285752" cy="28575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TextBox 98"/>
          <p:cNvSpPr txBox="1"/>
          <p:nvPr/>
        </p:nvSpPr>
        <p:spPr>
          <a:xfrm>
            <a:off x="2928926" y="1071546"/>
            <a:ext cx="600079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Трапеция, у которой боковые стороны равны, называется </a:t>
            </a:r>
          </a:p>
          <a:p>
            <a:r>
              <a:rPr lang="ru-RU" sz="2400" b="1" dirty="0" smtClean="0">
                <a:solidFill>
                  <a:srgbClr val="FF0000"/>
                </a:solidFill>
              </a:rPr>
              <a:t>равнобедренной.</a:t>
            </a:r>
            <a:r>
              <a:rPr lang="ka-GE" sz="2400" b="1" dirty="0" smtClean="0">
                <a:solidFill>
                  <a:srgbClr val="FF0000"/>
                </a:solidFill>
              </a:rPr>
              <a:t>  </a:t>
            </a:r>
          </a:p>
          <a:p>
            <a:r>
              <a:rPr lang="ka-GE" sz="2400" b="1" dirty="0" smtClean="0"/>
              <a:t>თუ ტრაპეციის ფერდები  ერთმანეთის ტოლია , მაშინტრაპეციას</a:t>
            </a:r>
            <a:r>
              <a:rPr lang="ka-GE" sz="2400" b="1" dirty="0" smtClean="0">
                <a:solidFill>
                  <a:srgbClr val="FF0000"/>
                </a:solidFill>
              </a:rPr>
              <a:t> ტოლფერდა </a:t>
            </a:r>
            <a:r>
              <a:rPr lang="ka-GE" sz="2400" b="1" dirty="0" smtClean="0"/>
              <a:t>ეწოდება.</a:t>
            </a:r>
            <a:endParaRPr lang="ru-RU" sz="2400" b="1" dirty="0"/>
          </a:p>
        </p:txBody>
      </p:sp>
      <p:sp>
        <p:nvSpPr>
          <p:cNvPr id="100" name="TextBox 99"/>
          <p:cNvSpPr txBox="1"/>
          <p:nvPr/>
        </p:nvSpPr>
        <p:spPr>
          <a:xfrm>
            <a:off x="2571737" y="3429000"/>
            <a:ext cx="607223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Трапеция, один из углов которой прямой, называется </a:t>
            </a:r>
          </a:p>
          <a:p>
            <a:r>
              <a:rPr lang="ru-RU" sz="3200" b="1" dirty="0" smtClean="0">
                <a:solidFill>
                  <a:srgbClr val="FF0000"/>
                </a:solidFill>
              </a:rPr>
              <a:t>прямоугольной.</a:t>
            </a:r>
          </a:p>
          <a:p>
            <a:r>
              <a:rPr lang="ka-GE" sz="2400" b="1" dirty="0" smtClean="0">
                <a:solidFill>
                  <a:srgbClr val="FF0000"/>
                </a:solidFill>
              </a:rPr>
              <a:t>თუ ტრაპეციის ერთ-ერთი კუთხე მართია, ტრაპეცია მართკუთხაა.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endParaRPr lang="ru-RU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2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2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0"/>
                            </p:stCondLst>
                            <p:childTnLst>
                              <p:par>
                                <p:cTn id="32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7000"/>
                            </p:stCondLst>
                            <p:childTnLst>
                              <p:par>
                                <p:cTn id="3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9000"/>
                            </p:stCondLst>
                            <p:childTnLst>
                              <p:par>
                                <p:cTn id="42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1000"/>
                            </p:stCondLst>
                            <p:childTnLst>
                              <p:par>
                                <p:cTn id="4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3000"/>
                            </p:stCondLst>
                            <p:childTnLst>
                              <p:par>
                                <p:cTn id="5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5000"/>
                            </p:stCondLst>
                            <p:childTnLst>
                              <p:par>
                                <p:cTn id="5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2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2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2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2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7000"/>
                            </p:stCondLst>
                            <p:childTnLst>
                              <p:par>
                                <p:cTn id="6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2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2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 animBg="1"/>
      <p:bldP spid="99" grpId="0"/>
      <p:bldP spid="10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438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192" y="144"/>
            <a:chExt cx="5376" cy="4032"/>
          </a:xfrm>
        </p:grpSpPr>
        <p:grpSp>
          <p:nvGrpSpPr>
            <p:cNvPr id="3" name="Group 2434"/>
            <p:cNvGrpSpPr>
              <a:grpSpLocks/>
            </p:cNvGrpSpPr>
            <p:nvPr/>
          </p:nvGrpSpPr>
          <p:grpSpPr bwMode="auto">
            <a:xfrm>
              <a:off x="192" y="144"/>
              <a:ext cx="5376" cy="4032"/>
              <a:chOff x="192" y="144"/>
              <a:chExt cx="5376" cy="4032"/>
            </a:xfrm>
          </p:grpSpPr>
          <p:sp>
            <p:nvSpPr>
              <p:cNvPr id="23" name="Line 721"/>
              <p:cNvSpPr>
                <a:spLocks noChangeShapeType="1"/>
              </p:cNvSpPr>
              <p:nvPr/>
            </p:nvSpPr>
            <p:spPr bwMode="auto">
              <a:xfrm>
                <a:off x="192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24" name="Line 722"/>
              <p:cNvSpPr>
                <a:spLocks noChangeShapeType="1"/>
              </p:cNvSpPr>
              <p:nvPr/>
            </p:nvSpPr>
            <p:spPr bwMode="auto">
              <a:xfrm>
                <a:off x="5568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25" name="Line 727"/>
              <p:cNvSpPr>
                <a:spLocks noChangeShapeType="1"/>
              </p:cNvSpPr>
              <p:nvPr/>
            </p:nvSpPr>
            <p:spPr bwMode="auto">
              <a:xfrm>
                <a:off x="448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26" name="Line 730"/>
              <p:cNvSpPr>
                <a:spLocks noChangeShapeType="1"/>
              </p:cNvSpPr>
              <p:nvPr/>
            </p:nvSpPr>
            <p:spPr bwMode="auto">
              <a:xfrm>
                <a:off x="696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27" name="Line 733"/>
              <p:cNvSpPr>
                <a:spLocks noChangeShapeType="1"/>
              </p:cNvSpPr>
              <p:nvPr/>
            </p:nvSpPr>
            <p:spPr bwMode="auto">
              <a:xfrm>
                <a:off x="960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28" name="Line 736"/>
              <p:cNvSpPr>
                <a:spLocks noChangeShapeType="1"/>
              </p:cNvSpPr>
              <p:nvPr/>
            </p:nvSpPr>
            <p:spPr bwMode="auto">
              <a:xfrm>
                <a:off x="1216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29" name="Line 739"/>
              <p:cNvSpPr>
                <a:spLocks noChangeShapeType="1"/>
              </p:cNvSpPr>
              <p:nvPr/>
            </p:nvSpPr>
            <p:spPr bwMode="auto">
              <a:xfrm>
                <a:off x="1472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30" name="Line 742"/>
              <p:cNvSpPr>
                <a:spLocks noChangeShapeType="1"/>
              </p:cNvSpPr>
              <p:nvPr/>
            </p:nvSpPr>
            <p:spPr bwMode="auto">
              <a:xfrm>
                <a:off x="1728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31" name="Line 745"/>
              <p:cNvSpPr>
                <a:spLocks noChangeShapeType="1"/>
              </p:cNvSpPr>
              <p:nvPr/>
            </p:nvSpPr>
            <p:spPr bwMode="auto">
              <a:xfrm>
                <a:off x="1984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32" name="Line 748"/>
              <p:cNvSpPr>
                <a:spLocks noChangeShapeType="1"/>
              </p:cNvSpPr>
              <p:nvPr/>
            </p:nvSpPr>
            <p:spPr bwMode="auto">
              <a:xfrm>
                <a:off x="2240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33" name="Line 751"/>
              <p:cNvSpPr>
                <a:spLocks noChangeShapeType="1"/>
              </p:cNvSpPr>
              <p:nvPr/>
            </p:nvSpPr>
            <p:spPr bwMode="auto">
              <a:xfrm>
                <a:off x="2496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34" name="Line 754"/>
              <p:cNvSpPr>
                <a:spLocks noChangeShapeType="1"/>
              </p:cNvSpPr>
              <p:nvPr/>
            </p:nvSpPr>
            <p:spPr bwMode="auto">
              <a:xfrm>
                <a:off x="2752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35" name="Line 757"/>
              <p:cNvSpPr>
                <a:spLocks noChangeShapeType="1"/>
              </p:cNvSpPr>
              <p:nvPr/>
            </p:nvSpPr>
            <p:spPr bwMode="auto">
              <a:xfrm>
                <a:off x="3008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36" name="Line 760"/>
              <p:cNvSpPr>
                <a:spLocks noChangeShapeType="1"/>
              </p:cNvSpPr>
              <p:nvPr/>
            </p:nvSpPr>
            <p:spPr bwMode="auto">
              <a:xfrm>
                <a:off x="3264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37" name="Line 763"/>
              <p:cNvSpPr>
                <a:spLocks noChangeShapeType="1"/>
              </p:cNvSpPr>
              <p:nvPr/>
            </p:nvSpPr>
            <p:spPr bwMode="auto">
              <a:xfrm>
                <a:off x="3520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38" name="Line 766"/>
              <p:cNvSpPr>
                <a:spLocks noChangeShapeType="1"/>
              </p:cNvSpPr>
              <p:nvPr/>
            </p:nvSpPr>
            <p:spPr bwMode="auto">
              <a:xfrm>
                <a:off x="3776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39" name="Line 769"/>
              <p:cNvSpPr>
                <a:spLocks noChangeShapeType="1"/>
              </p:cNvSpPr>
              <p:nvPr/>
            </p:nvSpPr>
            <p:spPr bwMode="auto">
              <a:xfrm>
                <a:off x="4032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40" name="Line 772"/>
              <p:cNvSpPr>
                <a:spLocks noChangeShapeType="1"/>
              </p:cNvSpPr>
              <p:nvPr/>
            </p:nvSpPr>
            <p:spPr bwMode="auto">
              <a:xfrm>
                <a:off x="4288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41" name="Line 775"/>
              <p:cNvSpPr>
                <a:spLocks noChangeShapeType="1"/>
              </p:cNvSpPr>
              <p:nvPr/>
            </p:nvSpPr>
            <p:spPr bwMode="auto">
              <a:xfrm>
                <a:off x="4544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42" name="Line 778"/>
              <p:cNvSpPr>
                <a:spLocks noChangeShapeType="1"/>
              </p:cNvSpPr>
              <p:nvPr/>
            </p:nvSpPr>
            <p:spPr bwMode="auto">
              <a:xfrm>
                <a:off x="4800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43" name="Line 781"/>
              <p:cNvSpPr>
                <a:spLocks noChangeShapeType="1"/>
              </p:cNvSpPr>
              <p:nvPr/>
            </p:nvSpPr>
            <p:spPr bwMode="auto">
              <a:xfrm>
                <a:off x="5056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44" name="Line 784"/>
              <p:cNvSpPr>
                <a:spLocks noChangeShapeType="1"/>
              </p:cNvSpPr>
              <p:nvPr/>
            </p:nvSpPr>
            <p:spPr bwMode="auto">
              <a:xfrm>
                <a:off x="5312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4" name="Group 2433"/>
            <p:cNvGrpSpPr>
              <a:grpSpLocks/>
            </p:cNvGrpSpPr>
            <p:nvPr/>
          </p:nvGrpSpPr>
          <p:grpSpPr bwMode="auto">
            <a:xfrm>
              <a:off x="192" y="144"/>
              <a:ext cx="5376" cy="4032"/>
              <a:chOff x="192" y="144"/>
              <a:chExt cx="5376" cy="4032"/>
            </a:xfrm>
          </p:grpSpPr>
          <p:sp>
            <p:nvSpPr>
              <p:cNvPr id="5" name="Line 719"/>
              <p:cNvSpPr>
                <a:spLocks noChangeShapeType="1"/>
              </p:cNvSpPr>
              <p:nvPr/>
            </p:nvSpPr>
            <p:spPr bwMode="auto">
              <a:xfrm>
                <a:off x="192" y="144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6" name="Line 720"/>
              <p:cNvSpPr>
                <a:spLocks noChangeShapeType="1"/>
              </p:cNvSpPr>
              <p:nvPr/>
            </p:nvSpPr>
            <p:spPr bwMode="auto">
              <a:xfrm>
                <a:off x="192" y="4176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7" name="Line 725"/>
              <p:cNvSpPr>
                <a:spLocks noChangeShapeType="1"/>
              </p:cNvSpPr>
              <p:nvPr/>
            </p:nvSpPr>
            <p:spPr bwMode="auto">
              <a:xfrm>
                <a:off x="192" y="381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8" name="Line 788"/>
              <p:cNvSpPr>
                <a:spLocks noChangeShapeType="1"/>
              </p:cNvSpPr>
              <p:nvPr/>
            </p:nvSpPr>
            <p:spPr bwMode="auto">
              <a:xfrm>
                <a:off x="192" y="618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9" name="Line 891"/>
              <p:cNvSpPr>
                <a:spLocks noChangeShapeType="1"/>
              </p:cNvSpPr>
              <p:nvPr/>
            </p:nvSpPr>
            <p:spPr bwMode="auto">
              <a:xfrm>
                <a:off x="192" y="856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10" name="Line 994"/>
              <p:cNvSpPr>
                <a:spLocks noChangeShapeType="1"/>
              </p:cNvSpPr>
              <p:nvPr/>
            </p:nvSpPr>
            <p:spPr bwMode="auto">
              <a:xfrm>
                <a:off x="192" y="1093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11" name="Line 1097"/>
              <p:cNvSpPr>
                <a:spLocks noChangeShapeType="1"/>
              </p:cNvSpPr>
              <p:nvPr/>
            </p:nvSpPr>
            <p:spPr bwMode="auto">
              <a:xfrm>
                <a:off x="192" y="1330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12" name="Line 1200"/>
              <p:cNvSpPr>
                <a:spLocks noChangeShapeType="1"/>
              </p:cNvSpPr>
              <p:nvPr/>
            </p:nvSpPr>
            <p:spPr bwMode="auto">
              <a:xfrm>
                <a:off x="192" y="1567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13" name="Line 1303"/>
              <p:cNvSpPr>
                <a:spLocks noChangeShapeType="1"/>
              </p:cNvSpPr>
              <p:nvPr/>
            </p:nvSpPr>
            <p:spPr bwMode="auto">
              <a:xfrm>
                <a:off x="192" y="1804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14" name="Line 1406"/>
              <p:cNvSpPr>
                <a:spLocks noChangeShapeType="1"/>
              </p:cNvSpPr>
              <p:nvPr/>
            </p:nvSpPr>
            <p:spPr bwMode="auto">
              <a:xfrm>
                <a:off x="192" y="2041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15" name="Line 1509"/>
              <p:cNvSpPr>
                <a:spLocks noChangeShapeType="1"/>
              </p:cNvSpPr>
              <p:nvPr/>
            </p:nvSpPr>
            <p:spPr bwMode="auto">
              <a:xfrm>
                <a:off x="192" y="2279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16" name="Line 1612"/>
              <p:cNvSpPr>
                <a:spLocks noChangeShapeType="1"/>
              </p:cNvSpPr>
              <p:nvPr/>
            </p:nvSpPr>
            <p:spPr bwMode="auto">
              <a:xfrm>
                <a:off x="192" y="2516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17" name="Line 1715"/>
              <p:cNvSpPr>
                <a:spLocks noChangeShapeType="1"/>
              </p:cNvSpPr>
              <p:nvPr/>
            </p:nvSpPr>
            <p:spPr bwMode="auto">
              <a:xfrm>
                <a:off x="192" y="2753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18" name="Line 1818"/>
              <p:cNvSpPr>
                <a:spLocks noChangeShapeType="1"/>
              </p:cNvSpPr>
              <p:nvPr/>
            </p:nvSpPr>
            <p:spPr bwMode="auto">
              <a:xfrm>
                <a:off x="192" y="2990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19" name="Line 1921"/>
              <p:cNvSpPr>
                <a:spLocks noChangeShapeType="1"/>
              </p:cNvSpPr>
              <p:nvPr/>
            </p:nvSpPr>
            <p:spPr bwMode="auto">
              <a:xfrm>
                <a:off x="192" y="3227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20" name="Line 2024"/>
              <p:cNvSpPr>
                <a:spLocks noChangeShapeType="1"/>
              </p:cNvSpPr>
              <p:nvPr/>
            </p:nvSpPr>
            <p:spPr bwMode="auto">
              <a:xfrm>
                <a:off x="192" y="3464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21" name="Line 2127"/>
              <p:cNvSpPr>
                <a:spLocks noChangeShapeType="1"/>
              </p:cNvSpPr>
              <p:nvPr/>
            </p:nvSpPr>
            <p:spPr bwMode="auto">
              <a:xfrm>
                <a:off x="192" y="3702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22" name="Line 2230"/>
              <p:cNvSpPr>
                <a:spLocks noChangeShapeType="1"/>
              </p:cNvSpPr>
              <p:nvPr/>
            </p:nvSpPr>
            <p:spPr bwMode="auto">
              <a:xfrm>
                <a:off x="192" y="3939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45" name="TextBox 44"/>
          <p:cNvSpPr txBox="1"/>
          <p:nvPr/>
        </p:nvSpPr>
        <p:spPr>
          <a:xfrm>
            <a:off x="357158" y="1"/>
            <a:ext cx="8429684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Какие четырехугольники на рисунке являются трапециями? Назовите их основания и боковые стороны</a:t>
            </a:r>
            <a:r>
              <a:rPr lang="ru-RU" sz="2800" b="1" dirty="0" smtClean="0"/>
              <a:t>.</a:t>
            </a:r>
            <a:r>
              <a:rPr lang="ru-RU" sz="1400" b="1" dirty="0" smtClean="0"/>
              <a:t> </a:t>
            </a:r>
            <a:r>
              <a:rPr lang="ka-GE" sz="2000" b="1" dirty="0" smtClean="0"/>
              <a:t>რომელი ოტხკუთხედებია ტრაპეცია? დაასახელეთ მათი ფუძეები და ფერდები.</a:t>
            </a:r>
            <a:endParaRPr lang="ru-RU" sz="2000" b="1" dirty="0"/>
          </a:p>
        </p:txBody>
      </p:sp>
      <p:sp>
        <p:nvSpPr>
          <p:cNvPr id="46" name="Параллелограмм 45"/>
          <p:cNvSpPr/>
          <p:nvPr/>
        </p:nvSpPr>
        <p:spPr>
          <a:xfrm>
            <a:off x="428596" y="1785926"/>
            <a:ext cx="3143272" cy="1700218"/>
          </a:xfrm>
          <a:prstGeom prst="parallelogram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TextBox 47"/>
          <p:cNvSpPr txBox="1"/>
          <p:nvPr/>
        </p:nvSpPr>
        <p:spPr>
          <a:xfrm flipH="1">
            <a:off x="500034" y="3071810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70</a:t>
            </a:r>
            <a:endParaRPr lang="ru-RU" b="1" dirty="0"/>
          </a:p>
        </p:txBody>
      </p:sp>
      <p:sp>
        <p:nvSpPr>
          <p:cNvPr id="49" name="TextBox 48"/>
          <p:cNvSpPr txBox="1"/>
          <p:nvPr/>
        </p:nvSpPr>
        <p:spPr>
          <a:xfrm flipH="1">
            <a:off x="857224" y="1857364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110</a:t>
            </a:r>
            <a:endParaRPr lang="ru-RU" b="1" dirty="0"/>
          </a:p>
        </p:txBody>
      </p:sp>
      <p:cxnSp>
        <p:nvCxnSpPr>
          <p:cNvPr id="51" name="Прямая соединительная линия 50"/>
          <p:cNvCxnSpPr>
            <a:endCxn id="46" idx="3"/>
          </p:cNvCxnSpPr>
          <p:nvPr/>
        </p:nvCxnSpPr>
        <p:spPr>
          <a:xfrm rot="10800000" flipV="1">
            <a:off x="1787706" y="1785926"/>
            <a:ext cx="1784163" cy="1700218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 rot="10800000" flipV="1">
            <a:off x="214282" y="3460871"/>
            <a:ext cx="7143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А</a:t>
            </a:r>
            <a:endParaRPr lang="ru-RU" sz="2000" b="1" dirty="0"/>
          </a:p>
        </p:txBody>
      </p:sp>
      <p:sp>
        <p:nvSpPr>
          <p:cNvPr id="57" name="TextBox 56"/>
          <p:cNvSpPr txBox="1"/>
          <p:nvPr/>
        </p:nvSpPr>
        <p:spPr>
          <a:xfrm>
            <a:off x="642910" y="1357298"/>
            <a:ext cx="5000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В</a:t>
            </a:r>
            <a:endParaRPr lang="ru-RU" sz="2000" b="1" dirty="0"/>
          </a:p>
        </p:txBody>
      </p:sp>
      <p:sp>
        <p:nvSpPr>
          <p:cNvPr id="58" name="TextBox 57"/>
          <p:cNvSpPr txBox="1"/>
          <p:nvPr/>
        </p:nvSpPr>
        <p:spPr>
          <a:xfrm>
            <a:off x="3500430" y="1428736"/>
            <a:ext cx="571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С</a:t>
            </a:r>
            <a:endParaRPr lang="ru-RU" sz="2000" b="1" dirty="0"/>
          </a:p>
        </p:txBody>
      </p:sp>
      <p:sp>
        <p:nvSpPr>
          <p:cNvPr id="59" name="TextBox 58"/>
          <p:cNvSpPr txBox="1"/>
          <p:nvPr/>
        </p:nvSpPr>
        <p:spPr>
          <a:xfrm rot="10800000" flipV="1">
            <a:off x="3214678" y="3404557"/>
            <a:ext cx="6616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D</a:t>
            </a:r>
            <a:endParaRPr lang="ru-RU" sz="2000" b="1" dirty="0"/>
          </a:p>
        </p:txBody>
      </p:sp>
      <p:sp>
        <p:nvSpPr>
          <p:cNvPr id="60" name="TextBox 59"/>
          <p:cNvSpPr txBox="1"/>
          <p:nvPr/>
        </p:nvSpPr>
        <p:spPr>
          <a:xfrm>
            <a:off x="1500166" y="3500438"/>
            <a:ext cx="7143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/>
              <a:t>М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42844" y="1357298"/>
            <a:ext cx="428628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/>
              <a:t>1</a:t>
            </a:r>
            <a:endParaRPr lang="ru-RU" sz="2400" b="1" dirty="0"/>
          </a:p>
        </p:txBody>
      </p:sp>
      <p:sp>
        <p:nvSpPr>
          <p:cNvPr id="62" name="Равнобедренный треугольник 61"/>
          <p:cNvSpPr/>
          <p:nvPr/>
        </p:nvSpPr>
        <p:spPr>
          <a:xfrm>
            <a:off x="4786314" y="1714488"/>
            <a:ext cx="3786214" cy="1928826"/>
          </a:xfrm>
          <a:prstGeom prst="triangle">
            <a:avLst>
              <a:gd name="adj" fmla="val 17346"/>
            </a:avLst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TextBox 62"/>
          <p:cNvSpPr txBox="1"/>
          <p:nvPr/>
        </p:nvSpPr>
        <p:spPr>
          <a:xfrm>
            <a:off x="4357686" y="3500438"/>
            <a:ext cx="571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О</a:t>
            </a:r>
            <a:endParaRPr lang="ru-RU" sz="2000" b="1" dirty="0"/>
          </a:p>
        </p:txBody>
      </p:sp>
      <p:sp>
        <p:nvSpPr>
          <p:cNvPr id="64" name="TextBox 63"/>
          <p:cNvSpPr txBox="1"/>
          <p:nvPr/>
        </p:nvSpPr>
        <p:spPr>
          <a:xfrm>
            <a:off x="5214942" y="1428736"/>
            <a:ext cx="8572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Р</a:t>
            </a:r>
            <a:endParaRPr lang="ru-RU" sz="2000" b="1" dirty="0"/>
          </a:p>
        </p:txBody>
      </p:sp>
      <p:sp>
        <p:nvSpPr>
          <p:cNvPr id="65" name="TextBox 64"/>
          <p:cNvSpPr txBox="1"/>
          <p:nvPr/>
        </p:nvSpPr>
        <p:spPr>
          <a:xfrm>
            <a:off x="8429652" y="3571876"/>
            <a:ext cx="7143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R</a:t>
            </a:r>
            <a:endParaRPr lang="ru-RU" sz="2000" b="1" dirty="0"/>
          </a:p>
        </p:txBody>
      </p:sp>
      <p:cxnSp>
        <p:nvCxnSpPr>
          <p:cNvPr id="67" name="Прямая соединительная линия 66"/>
          <p:cNvCxnSpPr>
            <a:endCxn id="62" idx="3"/>
          </p:cNvCxnSpPr>
          <p:nvPr/>
        </p:nvCxnSpPr>
        <p:spPr>
          <a:xfrm rot="16200000" flipH="1">
            <a:off x="4471751" y="2671994"/>
            <a:ext cx="1928824" cy="13815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Прямая соединительная линия 85"/>
          <p:cNvCxnSpPr/>
          <p:nvPr/>
        </p:nvCxnSpPr>
        <p:spPr>
          <a:xfrm>
            <a:off x="5214942" y="2428868"/>
            <a:ext cx="1357322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Прямая соединительная линия 90"/>
          <p:cNvCxnSpPr/>
          <p:nvPr/>
        </p:nvCxnSpPr>
        <p:spPr>
          <a:xfrm rot="5400000" flipH="1" flipV="1">
            <a:off x="5536413" y="3393281"/>
            <a:ext cx="357190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Прямая соединительная линия 103"/>
          <p:cNvCxnSpPr/>
          <p:nvPr/>
        </p:nvCxnSpPr>
        <p:spPr>
          <a:xfrm rot="10800000">
            <a:off x="5429256" y="3214686"/>
            <a:ext cx="285752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Прямая соединительная линия 113"/>
          <p:cNvCxnSpPr/>
          <p:nvPr/>
        </p:nvCxnSpPr>
        <p:spPr>
          <a:xfrm rot="10800000">
            <a:off x="5429256" y="2214554"/>
            <a:ext cx="214314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Line 763"/>
          <p:cNvSpPr>
            <a:spLocks noChangeShapeType="1"/>
          </p:cNvSpPr>
          <p:nvPr/>
        </p:nvSpPr>
        <p:spPr bwMode="auto">
          <a:xfrm>
            <a:off x="5643570" y="2214554"/>
            <a:ext cx="45719" cy="214314"/>
          </a:xfrm>
          <a:prstGeom prst="line">
            <a:avLst/>
          </a:prstGeom>
          <a:ln w="38100">
            <a:solidFill>
              <a:srgbClr val="FF0000"/>
            </a:solidFill>
            <a:headEnd/>
            <a:tailE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126" name="TextBox 125"/>
          <p:cNvSpPr txBox="1"/>
          <p:nvPr/>
        </p:nvSpPr>
        <p:spPr>
          <a:xfrm>
            <a:off x="4500562" y="1357298"/>
            <a:ext cx="571504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b="1" dirty="0" smtClean="0"/>
              <a:t>2</a:t>
            </a:r>
            <a:endParaRPr lang="ru-RU" sz="2400" b="1" dirty="0"/>
          </a:p>
        </p:txBody>
      </p:sp>
      <p:sp>
        <p:nvSpPr>
          <p:cNvPr id="127" name="TextBox 126"/>
          <p:cNvSpPr txBox="1"/>
          <p:nvPr/>
        </p:nvSpPr>
        <p:spPr>
          <a:xfrm>
            <a:off x="4786314" y="2214554"/>
            <a:ext cx="357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S</a:t>
            </a:r>
            <a:endParaRPr lang="ru-RU" sz="2000" b="1" dirty="0"/>
          </a:p>
        </p:txBody>
      </p:sp>
      <p:sp>
        <p:nvSpPr>
          <p:cNvPr id="128" name="TextBox 127"/>
          <p:cNvSpPr txBox="1"/>
          <p:nvPr/>
        </p:nvSpPr>
        <p:spPr>
          <a:xfrm rot="10800000" flipV="1">
            <a:off x="5572132" y="2357430"/>
            <a:ext cx="3571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H</a:t>
            </a:r>
            <a:endParaRPr lang="ru-RU" sz="2400" b="1" dirty="0"/>
          </a:p>
        </p:txBody>
      </p:sp>
      <p:sp>
        <p:nvSpPr>
          <p:cNvPr id="129" name="TextBox 128"/>
          <p:cNvSpPr txBox="1"/>
          <p:nvPr/>
        </p:nvSpPr>
        <p:spPr>
          <a:xfrm>
            <a:off x="6572264" y="2143116"/>
            <a:ext cx="10001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</a:t>
            </a:r>
            <a:endParaRPr lang="ru-RU" sz="2400" b="1" dirty="0"/>
          </a:p>
        </p:txBody>
      </p:sp>
      <p:sp>
        <p:nvSpPr>
          <p:cNvPr id="130" name="TextBox 129"/>
          <p:cNvSpPr txBox="1"/>
          <p:nvPr/>
        </p:nvSpPr>
        <p:spPr>
          <a:xfrm>
            <a:off x="5286380" y="3643314"/>
            <a:ext cx="4286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N</a:t>
            </a:r>
            <a:endParaRPr lang="ru-RU" sz="2400" b="1" dirty="0"/>
          </a:p>
        </p:txBody>
      </p:sp>
      <p:sp>
        <p:nvSpPr>
          <p:cNvPr id="131" name="TextBox 130"/>
          <p:cNvSpPr txBox="1"/>
          <p:nvPr/>
        </p:nvSpPr>
        <p:spPr>
          <a:xfrm>
            <a:off x="1285852" y="1857364"/>
            <a:ext cx="1428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/>
              <a:t>0</a:t>
            </a:r>
            <a:endParaRPr lang="ru-RU" sz="1200" b="1" dirty="0"/>
          </a:p>
        </p:txBody>
      </p:sp>
      <p:sp>
        <p:nvSpPr>
          <p:cNvPr id="132" name="TextBox 131"/>
          <p:cNvSpPr txBox="1"/>
          <p:nvPr/>
        </p:nvSpPr>
        <p:spPr>
          <a:xfrm>
            <a:off x="785786" y="3071810"/>
            <a:ext cx="2857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/>
              <a:t>0</a:t>
            </a:r>
            <a:endParaRPr lang="ru-RU" sz="1200" b="1" dirty="0"/>
          </a:p>
        </p:txBody>
      </p:sp>
      <p:sp>
        <p:nvSpPr>
          <p:cNvPr id="133" name="Равнобедренный треугольник 132"/>
          <p:cNvSpPr/>
          <p:nvPr/>
        </p:nvSpPr>
        <p:spPr>
          <a:xfrm>
            <a:off x="1428728" y="4214818"/>
            <a:ext cx="2928958" cy="1843094"/>
          </a:xfrm>
          <a:prstGeom prst="triangle">
            <a:avLst>
              <a:gd name="adj" fmla="val 100000"/>
            </a:avLst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5" name="TextBox 134"/>
          <p:cNvSpPr txBox="1"/>
          <p:nvPr/>
        </p:nvSpPr>
        <p:spPr>
          <a:xfrm rot="10800000" flipV="1">
            <a:off x="1071538" y="5867878"/>
            <a:ext cx="5000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А</a:t>
            </a:r>
            <a:endParaRPr lang="ru-RU" sz="2000" b="1" dirty="0"/>
          </a:p>
        </p:txBody>
      </p:sp>
      <p:sp>
        <p:nvSpPr>
          <p:cNvPr id="136" name="TextBox 135"/>
          <p:cNvSpPr txBox="1"/>
          <p:nvPr/>
        </p:nvSpPr>
        <p:spPr>
          <a:xfrm>
            <a:off x="4357686" y="3981796"/>
            <a:ext cx="571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С</a:t>
            </a:r>
            <a:endParaRPr lang="ru-RU" sz="2000" b="1" dirty="0"/>
          </a:p>
        </p:txBody>
      </p:sp>
      <p:cxnSp>
        <p:nvCxnSpPr>
          <p:cNvPr id="137" name="Прямая соединительная линия 136"/>
          <p:cNvCxnSpPr/>
          <p:nvPr/>
        </p:nvCxnSpPr>
        <p:spPr>
          <a:xfrm rot="5400000" flipH="1" flipV="1">
            <a:off x="2822563" y="5392751"/>
            <a:ext cx="1214446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Прямая соединительная линия 141"/>
          <p:cNvCxnSpPr/>
          <p:nvPr/>
        </p:nvCxnSpPr>
        <p:spPr>
          <a:xfrm rot="5400000" flipH="1" flipV="1">
            <a:off x="2894001" y="5821379"/>
            <a:ext cx="357190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Прямая соединительная линия 142"/>
          <p:cNvCxnSpPr/>
          <p:nvPr/>
        </p:nvCxnSpPr>
        <p:spPr>
          <a:xfrm rot="5400000" flipH="1" flipV="1">
            <a:off x="3751257" y="5821379"/>
            <a:ext cx="357190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Прямая соединительная линия 143"/>
          <p:cNvCxnSpPr/>
          <p:nvPr/>
        </p:nvCxnSpPr>
        <p:spPr>
          <a:xfrm>
            <a:off x="3929058" y="5643578"/>
            <a:ext cx="357190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Прямая соединительная линия 147"/>
          <p:cNvCxnSpPr/>
          <p:nvPr/>
        </p:nvCxnSpPr>
        <p:spPr>
          <a:xfrm>
            <a:off x="3143240" y="5643578"/>
            <a:ext cx="357190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9" name="TextBox 148"/>
          <p:cNvSpPr txBox="1"/>
          <p:nvPr/>
        </p:nvSpPr>
        <p:spPr>
          <a:xfrm>
            <a:off x="3357554" y="4264748"/>
            <a:ext cx="5000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В</a:t>
            </a:r>
            <a:endParaRPr lang="ru-RU" sz="2000" b="1" dirty="0"/>
          </a:p>
        </p:txBody>
      </p:sp>
      <p:sp>
        <p:nvSpPr>
          <p:cNvPr id="150" name="Прямоугольник 149"/>
          <p:cNvSpPr/>
          <p:nvPr/>
        </p:nvSpPr>
        <p:spPr>
          <a:xfrm flipH="1">
            <a:off x="3214678" y="6072206"/>
            <a:ext cx="5000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К</a:t>
            </a:r>
            <a:endParaRPr lang="ru-RU" dirty="0"/>
          </a:p>
        </p:txBody>
      </p:sp>
      <p:sp>
        <p:nvSpPr>
          <p:cNvPr id="152" name="TextBox 151"/>
          <p:cNvSpPr txBox="1"/>
          <p:nvPr/>
        </p:nvSpPr>
        <p:spPr>
          <a:xfrm>
            <a:off x="4286248" y="5929330"/>
            <a:ext cx="7953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Q</a:t>
            </a:r>
            <a:endParaRPr lang="ru-RU" sz="2000" b="1" dirty="0"/>
          </a:p>
        </p:txBody>
      </p:sp>
      <p:sp>
        <p:nvSpPr>
          <p:cNvPr id="153" name="TextBox 152"/>
          <p:cNvSpPr txBox="1"/>
          <p:nvPr/>
        </p:nvSpPr>
        <p:spPr>
          <a:xfrm>
            <a:off x="2285984" y="4214818"/>
            <a:ext cx="500066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/>
              <a:t>3</a:t>
            </a:r>
            <a:endParaRPr lang="ru-RU" sz="2400" b="1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000"/>
                            </p:stCondLst>
                            <p:childTnLst>
                              <p:par>
                                <p:cTn id="6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4000"/>
                            </p:stCondLst>
                            <p:childTnLst>
                              <p:par>
                                <p:cTn id="122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6" dur="10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5000"/>
                            </p:stCondLst>
                            <p:childTnLst>
                              <p:par>
                                <p:cTn id="1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 animBg="1"/>
      <p:bldP spid="48" grpId="0"/>
      <p:bldP spid="49" grpId="0"/>
      <p:bldP spid="56" grpId="0"/>
      <p:bldP spid="57" grpId="0"/>
      <p:bldP spid="58" grpId="0"/>
      <p:bldP spid="59" grpId="0"/>
      <p:bldP spid="60" grpId="0"/>
      <p:bldP spid="61" grpId="0" animBg="1"/>
      <p:bldP spid="62" grpId="0" animBg="1"/>
      <p:bldP spid="63" grpId="0"/>
      <p:bldP spid="64" grpId="0"/>
      <p:bldP spid="65" grpId="0"/>
      <p:bldP spid="124" grpId="0" animBg="1"/>
      <p:bldP spid="126" grpId="0" animBg="1"/>
      <p:bldP spid="127" grpId="0"/>
      <p:bldP spid="128" grpId="0"/>
      <p:bldP spid="129" grpId="0"/>
      <p:bldP spid="130" grpId="0"/>
      <p:bldP spid="131" grpId="0"/>
      <p:bldP spid="132" grpId="0"/>
      <p:bldP spid="133" grpId="0" animBg="1"/>
      <p:bldP spid="135" grpId="0"/>
      <p:bldP spid="136" grpId="0"/>
      <p:bldP spid="149" grpId="0"/>
      <p:bldP spid="150" grpId="0"/>
      <p:bldP spid="152" grpId="0"/>
      <p:bldP spid="15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438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192" y="144"/>
            <a:chExt cx="5376" cy="4032"/>
          </a:xfrm>
        </p:grpSpPr>
        <p:grpSp>
          <p:nvGrpSpPr>
            <p:cNvPr id="3" name="Group 2434"/>
            <p:cNvGrpSpPr>
              <a:grpSpLocks/>
            </p:cNvGrpSpPr>
            <p:nvPr/>
          </p:nvGrpSpPr>
          <p:grpSpPr bwMode="auto">
            <a:xfrm>
              <a:off x="192" y="144"/>
              <a:ext cx="5376" cy="4032"/>
              <a:chOff x="192" y="144"/>
              <a:chExt cx="5376" cy="4032"/>
            </a:xfrm>
          </p:grpSpPr>
          <p:sp>
            <p:nvSpPr>
              <p:cNvPr id="23" name="Line 721"/>
              <p:cNvSpPr>
                <a:spLocks noChangeShapeType="1"/>
              </p:cNvSpPr>
              <p:nvPr/>
            </p:nvSpPr>
            <p:spPr bwMode="auto">
              <a:xfrm>
                <a:off x="192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24" name="Line 722"/>
              <p:cNvSpPr>
                <a:spLocks noChangeShapeType="1"/>
              </p:cNvSpPr>
              <p:nvPr/>
            </p:nvSpPr>
            <p:spPr bwMode="auto">
              <a:xfrm>
                <a:off x="5568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25" name="Line 727"/>
              <p:cNvSpPr>
                <a:spLocks noChangeShapeType="1"/>
              </p:cNvSpPr>
              <p:nvPr/>
            </p:nvSpPr>
            <p:spPr bwMode="auto">
              <a:xfrm>
                <a:off x="448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26" name="Line 730"/>
              <p:cNvSpPr>
                <a:spLocks noChangeShapeType="1"/>
              </p:cNvSpPr>
              <p:nvPr/>
            </p:nvSpPr>
            <p:spPr bwMode="auto">
              <a:xfrm>
                <a:off x="704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27" name="Line 733"/>
              <p:cNvSpPr>
                <a:spLocks noChangeShapeType="1"/>
              </p:cNvSpPr>
              <p:nvPr/>
            </p:nvSpPr>
            <p:spPr bwMode="auto">
              <a:xfrm>
                <a:off x="960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28" name="Line 736"/>
              <p:cNvSpPr>
                <a:spLocks noChangeShapeType="1"/>
              </p:cNvSpPr>
              <p:nvPr/>
            </p:nvSpPr>
            <p:spPr bwMode="auto">
              <a:xfrm>
                <a:off x="1216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29" name="Line 739"/>
              <p:cNvSpPr>
                <a:spLocks noChangeShapeType="1"/>
              </p:cNvSpPr>
              <p:nvPr/>
            </p:nvSpPr>
            <p:spPr bwMode="auto">
              <a:xfrm>
                <a:off x="1472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30" name="Line 742"/>
              <p:cNvSpPr>
                <a:spLocks noChangeShapeType="1"/>
              </p:cNvSpPr>
              <p:nvPr/>
            </p:nvSpPr>
            <p:spPr bwMode="auto">
              <a:xfrm>
                <a:off x="1728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31" name="Line 745"/>
              <p:cNvSpPr>
                <a:spLocks noChangeShapeType="1"/>
              </p:cNvSpPr>
              <p:nvPr/>
            </p:nvSpPr>
            <p:spPr bwMode="auto">
              <a:xfrm>
                <a:off x="1984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32" name="Line 748"/>
              <p:cNvSpPr>
                <a:spLocks noChangeShapeType="1"/>
              </p:cNvSpPr>
              <p:nvPr/>
            </p:nvSpPr>
            <p:spPr bwMode="auto">
              <a:xfrm>
                <a:off x="2240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33" name="Line 751"/>
              <p:cNvSpPr>
                <a:spLocks noChangeShapeType="1"/>
              </p:cNvSpPr>
              <p:nvPr/>
            </p:nvSpPr>
            <p:spPr bwMode="auto">
              <a:xfrm>
                <a:off x="2496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34" name="Line 754"/>
              <p:cNvSpPr>
                <a:spLocks noChangeShapeType="1"/>
              </p:cNvSpPr>
              <p:nvPr/>
            </p:nvSpPr>
            <p:spPr bwMode="auto">
              <a:xfrm>
                <a:off x="2752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35" name="Line 757"/>
              <p:cNvSpPr>
                <a:spLocks noChangeShapeType="1"/>
              </p:cNvSpPr>
              <p:nvPr/>
            </p:nvSpPr>
            <p:spPr bwMode="auto">
              <a:xfrm>
                <a:off x="3008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36" name="Line 760"/>
              <p:cNvSpPr>
                <a:spLocks noChangeShapeType="1"/>
              </p:cNvSpPr>
              <p:nvPr/>
            </p:nvSpPr>
            <p:spPr bwMode="auto">
              <a:xfrm>
                <a:off x="3264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37" name="Line 763"/>
              <p:cNvSpPr>
                <a:spLocks noChangeShapeType="1"/>
              </p:cNvSpPr>
              <p:nvPr/>
            </p:nvSpPr>
            <p:spPr bwMode="auto">
              <a:xfrm>
                <a:off x="3520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38" name="Line 766"/>
              <p:cNvSpPr>
                <a:spLocks noChangeShapeType="1"/>
              </p:cNvSpPr>
              <p:nvPr/>
            </p:nvSpPr>
            <p:spPr bwMode="auto">
              <a:xfrm>
                <a:off x="3776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39" name="Line 769"/>
              <p:cNvSpPr>
                <a:spLocks noChangeShapeType="1"/>
              </p:cNvSpPr>
              <p:nvPr/>
            </p:nvSpPr>
            <p:spPr bwMode="auto">
              <a:xfrm>
                <a:off x="4032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40" name="Line 772"/>
              <p:cNvSpPr>
                <a:spLocks noChangeShapeType="1"/>
              </p:cNvSpPr>
              <p:nvPr/>
            </p:nvSpPr>
            <p:spPr bwMode="auto">
              <a:xfrm>
                <a:off x="4288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41" name="Line 775"/>
              <p:cNvSpPr>
                <a:spLocks noChangeShapeType="1"/>
              </p:cNvSpPr>
              <p:nvPr/>
            </p:nvSpPr>
            <p:spPr bwMode="auto">
              <a:xfrm>
                <a:off x="4544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42" name="Line 778"/>
              <p:cNvSpPr>
                <a:spLocks noChangeShapeType="1"/>
              </p:cNvSpPr>
              <p:nvPr/>
            </p:nvSpPr>
            <p:spPr bwMode="auto">
              <a:xfrm>
                <a:off x="4800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43" name="Line 781"/>
              <p:cNvSpPr>
                <a:spLocks noChangeShapeType="1"/>
              </p:cNvSpPr>
              <p:nvPr/>
            </p:nvSpPr>
            <p:spPr bwMode="auto">
              <a:xfrm>
                <a:off x="5056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44" name="Line 784"/>
              <p:cNvSpPr>
                <a:spLocks noChangeShapeType="1"/>
              </p:cNvSpPr>
              <p:nvPr/>
            </p:nvSpPr>
            <p:spPr bwMode="auto">
              <a:xfrm>
                <a:off x="5312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4" name="Group 2433"/>
            <p:cNvGrpSpPr>
              <a:grpSpLocks/>
            </p:cNvGrpSpPr>
            <p:nvPr/>
          </p:nvGrpSpPr>
          <p:grpSpPr bwMode="auto">
            <a:xfrm>
              <a:off x="192" y="144"/>
              <a:ext cx="5376" cy="4032"/>
              <a:chOff x="192" y="144"/>
              <a:chExt cx="5376" cy="4032"/>
            </a:xfrm>
          </p:grpSpPr>
          <p:sp>
            <p:nvSpPr>
              <p:cNvPr id="5" name="Line 719"/>
              <p:cNvSpPr>
                <a:spLocks noChangeShapeType="1"/>
              </p:cNvSpPr>
              <p:nvPr/>
            </p:nvSpPr>
            <p:spPr bwMode="auto">
              <a:xfrm>
                <a:off x="192" y="144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6" name="Line 720"/>
              <p:cNvSpPr>
                <a:spLocks noChangeShapeType="1"/>
              </p:cNvSpPr>
              <p:nvPr/>
            </p:nvSpPr>
            <p:spPr bwMode="auto">
              <a:xfrm>
                <a:off x="192" y="4176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7" name="Line 725"/>
              <p:cNvSpPr>
                <a:spLocks noChangeShapeType="1"/>
              </p:cNvSpPr>
              <p:nvPr/>
            </p:nvSpPr>
            <p:spPr bwMode="auto">
              <a:xfrm>
                <a:off x="192" y="381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8" name="Line 788"/>
              <p:cNvSpPr>
                <a:spLocks noChangeShapeType="1"/>
              </p:cNvSpPr>
              <p:nvPr/>
            </p:nvSpPr>
            <p:spPr bwMode="auto">
              <a:xfrm>
                <a:off x="192" y="618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9" name="Line 891"/>
              <p:cNvSpPr>
                <a:spLocks noChangeShapeType="1"/>
              </p:cNvSpPr>
              <p:nvPr/>
            </p:nvSpPr>
            <p:spPr bwMode="auto">
              <a:xfrm>
                <a:off x="192" y="856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10" name="Line 994"/>
              <p:cNvSpPr>
                <a:spLocks noChangeShapeType="1"/>
              </p:cNvSpPr>
              <p:nvPr/>
            </p:nvSpPr>
            <p:spPr bwMode="auto">
              <a:xfrm>
                <a:off x="192" y="1093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11" name="Line 1097"/>
              <p:cNvSpPr>
                <a:spLocks noChangeShapeType="1"/>
              </p:cNvSpPr>
              <p:nvPr/>
            </p:nvSpPr>
            <p:spPr bwMode="auto">
              <a:xfrm>
                <a:off x="192" y="1330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12" name="Line 1200"/>
              <p:cNvSpPr>
                <a:spLocks noChangeShapeType="1"/>
              </p:cNvSpPr>
              <p:nvPr/>
            </p:nvSpPr>
            <p:spPr bwMode="auto">
              <a:xfrm>
                <a:off x="192" y="1567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13" name="Line 1303"/>
              <p:cNvSpPr>
                <a:spLocks noChangeShapeType="1"/>
              </p:cNvSpPr>
              <p:nvPr/>
            </p:nvSpPr>
            <p:spPr bwMode="auto">
              <a:xfrm>
                <a:off x="192" y="1804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14" name="Line 1406"/>
              <p:cNvSpPr>
                <a:spLocks noChangeShapeType="1"/>
              </p:cNvSpPr>
              <p:nvPr/>
            </p:nvSpPr>
            <p:spPr bwMode="auto">
              <a:xfrm>
                <a:off x="192" y="2041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15" name="Line 1509"/>
              <p:cNvSpPr>
                <a:spLocks noChangeShapeType="1"/>
              </p:cNvSpPr>
              <p:nvPr/>
            </p:nvSpPr>
            <p:spPr bwMode="auto">
              <a:xfrm>
                <a:off x="192" y="2279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16" name="Line 1612"/>
              <p:cNvSpPr>
                <a:spLocks noChangeShapeType="1"/>
              </p:cNvSpPr>
              <p:nvPr/>
            </p:nvSpPr>
            <p:spPr bwMode="auto">
              <a:xfrm>
                <a:off x="192" y="2516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17" name="Line 1715"/>
              <p:cNvSpPr>
                <a:spLocks noChangeShapeType="1"/>
              </p:cNvSpPr>
              <p:nvPr/>
            </p:nvSpPr>
            <p:spPr bwMode="auto">
              <a:xfrm>
                <a:off x="192" y="2753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18" name="Line 1818"/>
              <p:cNvSpPr>
                <a:spLocks noChangeShapeType="1"/>
              </p:cNvSpPr>
              <p:nvPr/>
            </p:nvSpPr>
            <p:spPr bwMode="auto">
              <a:xfrm>
                <a:off x="192" y="2990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19" name="Line 1921"/>
              <p:cNvSpPr>
                <a:spLocks noChangeShapeType="1"/>
              </p:cNvSpPr>
              <p:nvPr/>
            </p:nvSpPr>
            <p:spPr bwMode="auto">
              <a:xfrm>
                <a:off x="192" y="3227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20" name="Line 2024"/>
              <p:cNvSpPr>
                <a:spLocks noChangeShapeType="1"/>
              </p:cNvSpPr>
              <p:nvPr/>
            </p:nvSpPr>
            <p:spPr bwMode="auto">
              <a:xfrm>
                <a:off x="192" y="3464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21" name="Line 2127"/>
              <p:cNvSpPr>
                <a:spLocks noChangeShapeType="1"/>
              </p:cNvSpPr>
              <p:nvPr/>
            </p:nvSpPr>
            <p:spPr bwMode="auto">
              <a:xfrm>
                <a:off x="192" y="3702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22" name="Line 2230"/>
              <p:cNvSpPr>
                <a:spLocks noChangeShapeType="1"/>
              </p:cNvSpPr>
              <p:nvPr/>
            </p:nvSpPr>
            <p:spPr bwMode="auto">
              <a:xfrm>
                <a:off x="192" y="3939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45" name="TextBox 44"/>
          <p:cNvSpPr txBox="1"/>
          <p:nvPr/>
        </p:nvSpPr>
        <p:spPr>
          <a:xfrm>
            <a:off x="1000100" y="0"/>
            <a:ext cx="7643866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Средняя линия трапеции</a:t>
            </a:r>
            <a:endParaRPr lang="ka-GE" sz="3600" b="1" dirty="0" smtClean="0">
              <a:solidFill>
                <a:srgbClr val="C00000"/>
              </a:solidFill>
            </a:endParaRPr>
          </a:p>
          <a:p>
            <a:pPr algn="ctr"/>
            <a:r>
              <a:rPr lang="ka-GE" sz="3600" b="1" dirty="0" smtClean="0">
                <a:solidFill>
                  <a:srgbClr val="C00000"/>
                </a:solidFill>
              </a:rPr>
              <a:t>ტრაპეციის   შუახაზი</a:t>
            </a:r>
          </a:p>
          <a:p>
            <a:pPr algn="ctr"/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46" name="Трапеция 45"/>
          <p:cNvSpPr/>
          <p:nvPr/>
        </p:nvSpPr>
        <p:spPr>
          <a:xfrm>
            <a:off x="928662" y="1428736"/>
            <a:ext cx="3429024" cy="2359160"/>
          </a:xfrm>
          <a:prstGeom prst="trapezoid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8" name="Прямая соединительная линия 47"/>
          <p:cNvCxnSpPr/>
          <p:nvPr/>
        </p:nvCxnSpPr>
        <p:spPr>
          <a:xfrm>
            <a:off x="1357290" y="2428868"/>
            <a:ext cx="2643206" cy="158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 rot="10800000" flipV="1">
            <a:off x="3929058" y="2714620"/>
            <a:ext cx="285752" cy="142876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 rot="10800000" flipV="1">
            <a:off x="3786182" y="1928802"/>
            <a:ext cx="285752" cy="142876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 rot="10800000">
            <a:off x="1000100" y="3000372"/>
            <a:ext cx="285752" cy="142876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единительная линия 62"/>
          <p:cNvCxnSpPr/>
          <p:nvPr/>
        </p:nvCxnSpPr>
        <p:spPr>
          <a:xfrm rot="10800000">
            <a:off x="1000100" y="2857496"/>
            <a:ext cx="285752" cy="142876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Прямая соединительная линия 150"/>
          <p:cNvCxnSpPr/>
          <p:nvPr/>
        </p:nvCxnSpPr>
        <p:spPr>
          <a:xfrm rot="10800000">
            <a:off x="1214414" y="2000240"/>
            <a:ext cx="357190" cy="142876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1" name="Прямая соединительная линия 240"/>
          <p:cNvCxnSpPr/>
          <p:nvPr/>
        </p:nvCxnSpPr>
        <p:spPr>
          <a:xfrm rot="10800000">
            <a:off x="1285852" y="1857364"/>
            <a:ext cx="357190" cy="142876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5" name="TextBox 244"/>
          <p:cNvSpPr txBox="1"/>
          <p:nvPr/>
        </p:nvSpPr>
        <p:spPr>
          <a:xfrm>
            <a:off x="571472" y="3571876"/>
            <a:ext cx="7143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А</a:t>
            </a:r>
            <a:endParaRPr lang="ru-RU" sz="2800" b="1" dirty="0"/>
          </a:p>
        </p:txBody>
      </p:sp>
      <p:sp>
        <p:nvSpPr>
          <p:cNvPr id="246" name="TextBox 245"/>
          <p:cNvSpPr txBox="1"/>
          <p:nvPr/>
        </p:nvSpPr>
        <p:spPr>
          <a:xfrm>
            <a:off x="1285852" y="1071546"/>
            <a:ext cx="4286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В</a:t>
            </a:r>
            <a:endParaRPr lang="ru-RU" sz="2400" b="1" dirty="0"/>
          </a:p>
        </p:txBody>
      </p:sp>
      <p:sp>
        <p:nvSpPr>
          <p:cNvPr id="247" name="TextBox 246"/>
          <p:cNvSpPr txBox="1"/>
          <p:nvPr/>
        </p:nvSpPr>
        <p:spPr>
          <a:xfrm>
            <a:off x="3786182" y="1071546"/>
            <a:ext cx="3481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С</a:t>
            </a:r>
            <a:endParaRPr lang="ru-RU" sz="2400" b="1" dirty="0"/>
          </a:p>
        </p:txBody>
      </p:sp>
      <p:sp>
        <p:nvSpPr>
          <p:cNvPr id="248" name="TextBox 247"/>
          <p:cNvSpPr txBox="1"/>
          <p:nvPr/>
        </p:nvSpPr>
        <p:spPr>
          <a:xfrm>
            <a:off x="4357686" y="3500438"/>
            <a:ext cx="7143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</a:t>
            </a:r>
            <a:endParaRPr lang="ru-RU" sz="2400" b="1" dirty="0"/>
          </a:p>
        </p:txBody>
      </p:sp>
      <p:sp>
        <p:nvSpPr>
          <p:cNvPr id="249" name="TextBox 248"/>
          <p:cNvSpPr txBox="1"/>
          <p:nvPr/>
        </p:nvSpPr>
        <p:spPr>
          <a:xfrm>
            <a:off x="714348" y="2143116"/>
            <a:ext cx="6429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</a:t>
            </a:r>
            <a:endParaRPr lang="ru-RU" sz="2400" b="1" dirty="0"/>
          </a:p>
        </p:txBody>
      </p:sp>
      <p:sp>
        <p:nvSpPr>
          <p:cNvPr id="250" name="TextBox 249"/>
          <p:cNvSpPr txBox="1"/>
          <p:nvPr/>
        </p:nvSpPr>
        <p:spPr>
          <a:xfrm>
            <a:off x="4000496" y="2143116"/>
            <a:ext cx="6429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N</a:t>
            </a:r>
            <a:endParaRPr lang="ru-RU" sz="2400" b="1" dirty="0"/>
          </a:p>
        </p:txBody>
      </p:sp>
      <p:sp>
        <p:nvSpPr>
          <p:cNvPr id="251" name="TextBox 250"/>
          <p:cNvSpPr txBox="1"/>
          <p:nvPr/>
        </p:nvSpPr>
        <p:spPr>
          <a:xfrm>
            <a:off x="4500562" y="1857364"/>
            <a:ext cx="433674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MN</a:t>
            </a:r>
            <a:r>
              <a:rPr lang="ru-RU" sz="2800" b="1" dirty="0" smtClean="0"/>
              <a:t> – средняя линия трапеции</a:t>
            </a:r>
            <a:endParaRPr lang="ka-GE" sz="2800" b="1" dirty="0" smtClean="0"/>
          </a:p>
          <a:p>
            <a:endParaRPr lang="en-US" sz="2800" b="1" dirty="0" smtClean="0"/>
          </a:p>
          <a:p>
            <a:r>
              <a:rPr lang="en-US" sz="2800" b="1" dirty="0" smtClean="0"/>
              <a:t>MN-</a:t>
            </a:r>
            <a:r>
              <a:rPr lang="ka-GE" sz="2800" b="1" dirty="0" smtClean="0"/>
              <a:t>ტრაპეციის შუახაზი</a:t>
            </a:r>
          </a:p>
          <a:p>
            <a:endParaRPr lang="ka-GE" sz="2800" b="1" dirty="0" smtClean="0"/>
          </a:p>
          <a:p>
            <a:endParaRPr lang="ru-RU" sz="2800" b="1" dirty="0"/>
          </a:p>
        </p:txBody>
      </p:sp>
      <p:sp>
        <p:nvSpPr>
          <p:cNvPr id="252" name="TextBox 251"/>
          <p:cNvSpPr txBox="1"/>
          <p:nvPr/>
        </p:nvSpPr>
        <p:spPr>
          <a:xfrm>
            <a:off x="428596" y="4000504"/>
            <a:ext cx="85814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Отрезок, соединяющий середины боковых сторон трапеции, называется </a:t>
            </a:r>
            <a:r>
              <a:rPr lang="ru-RU" sz="2400" b="1" dirty="0" smtClean="0">
                <a:solidFill>
                  <a:srgbClr val="FF0000"/>
                </a:solidFill>
              </a:rPr>
              <a:t>средней линией трапецией</a:t>
            </a:r>
            <a:endParaRPr lang="ka-GE" sz="2400" b="1" dirty="0" smtClean="0">
              <a:solidFill>
                <a:srgbClr val="FF0000"/>
              </a:solidFill>
            </a:endParaRPr>
          </a:p>
          <a:p>
            <a:r>
              <a:rPr lang="ka-GE" sz="2400" b="1" dirty="0" smtClean="0"/>
              <a:t>ტრაპეციის ფერდების შუა წერტილების შემაერთებელ მონაკვეთს</a:t>
            </a:r>
            <a:r>
              <a:rPr lang="ka-GE" sz="2400" b="1" dirty="0" smtClean="0">
                <a:solidFill>
                  <a:srgbClr val="FF0000"/>
                </a:solidFill>
              </a:rPr>
              <a:t> ტრაპეციის შუახაზი ეწოდება.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253" name="TextBox 252"/>
          <p:cNvSpPr txBox="1"/>
          <p:nvPr/>
        </p:nvSpPr>
        <p:spPr>
          <a:xfrm>
            <a:off x="285720" y="5715016"/>
            <a:ext cx="87154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MN= (BC+AD)</a:t>
            </a:r>
            <a:r>
              <a:rPr lang="ru-RU" sz="3200" b="1" dirty="0" smtClean="0">
                <a:solidFill>
                  <a:srgbClr val="FF0000"/>
                </a:solidFill>
              </a:rPr>
              <a:t>: 2 </a:t>
            </a:r>
            <a:r>
              <a:rPr lang="ru-RU" sz="3200" b="1" dirty="0" smtClean="0"/>
              <a:t>– </a:t>
            </a:r>
            <a:r>
              <a:rPr lang="ru-RU" sz="2800" b="1" dirty="0" smtClean="0"/>
              <a:t>свойство средней линии трапеции</a:t>
            </a:r>
            <a:endParaRPr lang="en-US" sz="2800" b="1" dirty="0" smtClean="0"/>
          </a:p>
          <a:p>
            <a:r>
              <a:rPr lang="en-US" sz="2800" b="1" dirty="0" smtClean="0"/>
              <a:t>MN=(BC+AD) </a:t>
            </a:r>
            <a:r>
              <a:rPr lang="ru-RU" sz="2800" b="1" dirty="0" smtClean="0"/>
              <a:t>:</a:t>
            </a:r>
            <a:r>
              <a:rPr lang="en-US" sz="2800" b="1" dirty="0" smtClean="0"/>
              <a:t>2</a:t>
            </a:r>
            <a:r>
              <a:rPr lang="ru-RU" sz="2800" b="1" dirty="0" smtClean="0"/>
              <a:t> </a:t>
            </a:r>
            <a:r>
              <a:rPr lang="ka-GE" sz="2800" b="1" dirty="0" smtClean="0"/>
              <a:t>-ტრაპეციის შუახაზის თვისება</a:t>
            </a:r>
            <a:endParaRPr lang="ru-RU" sz="2800" b="1" dirty="0"/>
          </a:p>
        </p:txBody>
      </p:sp>
      <p:pic>
        <p:nvPicPr>
          <p:cNvPr id="1026" name="Picture 2" descr="C:\Documents and Settings\Ольга Воеводина\Рабочий стол\карандаш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15272" y="0"/>
            <a:ext cx="1643074" cy="2238378"/>
          </a:xfrm>
          <a:prstGeom prst="rect">
            <a:avLst/>
          </a:prstGeom>
          <a:noFill/>
        </p:spPr>
      </p:pic>
      <p:sp>
        <p:nvSpPr>
          <p:cNvPr id="64" name="Прямоугольник 63"/>
          <p:cNvSpPr/>
          <p:nvPr/>
        </p:nvSpPr>
        <p:spPr>
          <a:xfrm>
            <a:off x="4302534" y="3143248"/>
            <a:ext cx="91240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a-GE" b="1" dirty="0" smtClean="0"/>
              <a:t>    </a:t>
            </a:r>
            <a:endParaRPr lang="ru-RU" dirty="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000"/>
                            </p:stCondLst>
                            <p:childTnLst>
                              <p:par>
                                <p:cTn id="6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4000"/>
                            </p:stCondLst>
                            <p:childTnLst>
                              <p:par>
                                <p:cTn id="78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2" dur="20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6000"/>
                            </p:stCondLst>
                            <p:childTnLst>
                              <p:par>
                                <p:cTn id="8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000"/>
                            </p:stCondLst>
                            <p:childTnLst>
                              <p:par>
                                <p:cTn id="8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2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 animBg="1"/>
      <p:bldP spid="245" grpId="0"/>
      <p:bldP spid="246" grpId="0"/>
      <p:bldP spid="247" grpId="0"/>
      <p:bldP spid="248" grpId="0"/>
      <p:bldP spid="249" grpId="0"/>
      <p:bldP spid="250" grpId="0"/>
      <p:bldP spid="25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438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192" y="144"/>
            <a:chExt cx="5376" cy="4032"/>
          </a:xfrm>
        </p:grpSpPr>
        <p:grpSp>
          <p:nvGrpSpPr>
            <p:cNvPr id="3" name="Group 2434"/>
            <p:cNvGrpSpPr>
              <a:grpSpLocks/>
            </p:cNvGrpSpPr>
            <p:nvPr/>
          </p:nvGrpSpPr>
          <p:grpSpPr bwMode="auto">
            <a:xfrm>
              <a:off x="192" y="144"/>
              <a:ext cx="5376" cy="4032"/>
              <a:chOff x="192" y="144"/>
              <a:chExt cx="5376" cy="4032"/>
            </a:xfrm>
          </p:grpSpPr>
          <p:sp>
            <p:nvSpPr>
              <p:cNvPr id="23" name="Line 721"/>
              <p:cNvSpPr>
                <a:spLocks noChangeShapeType="1"/>
              </p:cNvSpPr>
              <p:nvPr/>
            </p:nvSpPr>
            <p:spPr bwMode="auto">
              <a:xfrm>
                <a:off x="192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24" name="Line 722"/>
              <p:cNvSpPr>
                <a:spLocks noChangeShapeType="1"/>
              </p:cNvSpPr>
              <p:nvPr/>
            </p:nvSpPr>
            <p:spPr bwMode="auto">
              <a:xfrm>
                <a:off x="5568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25" name="Line 727"/>
              <p:cNvSpPr>
                <a:spLocks noChangeShapeType="1"/>
              </p:cNvSpPr>
              <p:nvPr/>
            </p:nvSpPr>
            <p:spPr bwMode="auto">
              <a:xfrm>
                <a:off x="448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26" name="Line 730"/>
              <p:cNvSpPr>
                <a:spLocks noChangeShapeType="1"/>
              </p:cNvSpPr>
              <p:nvPr/>
            </p:nvSpPr>
            <p:spPr bwMode="auto">
              <a:xfrm>
                <a:off x="704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27" name="Line 733"/>
              <p:cNvSpPr>
                <a:spLocks noChangeShapeType="1"/>
              </p:cNvSpPr>
              <p:nvPr/>
            </p:nvSpPr>
            <p:spPr bwMode="auto">
              <a:xfrm>
                <a:off x="960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28" name="Line 736"/>
              <p:cNvSpPr>
                <a:spLocks noChangeShapeType="1"/>
              </p:cNvSpPr>
              <p:nvPr/>
            </p:nvSpPr>
            <p:spPr bwMode="auto">
              <a:xfrm>
                <a:off x="1216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29" name="Line 739"/>
              <p:cNvSpPr>
                <a:spLocks noChangeShapeType="1"/>
              </p:cNvSpPr>
              <p:nvPr/>
            </p:nvSpPr>
            <p:spPr bwMode="auto">
              <a:xfrm>
                <a:off x="1472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30" name="Line 742"/>
              <p:cNvSpPr>
                <a:spLocks noChangeShapeType="1"/>
              </p:cNvSpPr>
              <p:nvPr/>
            </p:nvSpPr>
            <p:spPr bwMode="auto">
              <a:xfrm>
                <a:off x="1728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31" name="Line 745"/>
              <p:cNvSpPr>
                <a:spLocks noChangeShapeType="1"/>
              </p:cNvSpPr>
              <p:nvPr/>
            </p:nvSpPr>
            <p:spPr bwMode="auto">
              <a:xfrm>
                <a:off x="1984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32" name="Line 748"/>
              <p:cNvSpPr>
                <a:spLocks noChangeShapeType="1"/>
              </p:cNvSpPr>
              <p:nvPr/>
            </p:nvSpPr>
            <p:spPr bwMode="auto">
              <a:xfrm>
                <a:off x="2240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33" name="Line 751"/>
              <p:cNvSpPr>
                <a:spLocks noChangeShapeType="1"/>
              </p:cNvSpPr>
              <p:nvPr/>
            </p:nvSpPr>
            <p:spPr bwMode="auto">
              <a:xfrm>
                <a:off x="2496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34" name="Line 754"/>
              <p:cNvSpPr>
                <a:spLocks noChangeShapeType="1"/>
              </p:cNvSpPr>
              <p:nvPr/>
            </p:nvSpPr>
            <p:spPr bwMode="auto">
              <a:xfrm>
                <a:off x="2752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35" name="Line 757"/>
              <p:cNvSpPr>
                <a:spLocks noChangeShapeType="1"/>
              </p:cNvSpPr>
              <p:nvPr/>
            </p:nvSpPr>
            <p:spPr bwMode="auto">
              <a:xfrm>
                <a:off x="3008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36" name="Line 760"/>
              <p:cNvSpPr>
                <a:spLocks noChangeShapeType="1"/>
              </p:cNvSpPr>
              <p:nvPr/>
            </p:nvSpPr>
            <p:spPr bwMode="auto">
              <a:xfrm>
                <a:off x="3264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37" name="Line 763"/>
              <p:cNvSpPr>
                <a:spLocks noChangeShapeType="1"/>
              </p:cNvSpPr>
              <p:nvPr/>
            </p:nvSpPr>
            <p:spPr bwMode="auto">
              <a:xfrm>
                <a:off x="3520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38" name="Line 766"/>
              <p:cNvSpPr>
                <a:spLocks noChangeShapeType="1"/>
              </p:cNvSpPr>
              <p:nvPr/>
            </p:nvSpPr>
            <p:spPr bwMode="auto">
              <a:xfrm>
                <a:off x="3776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39" name="Line 769"/>
              <p:cNvSpPr>
                <a:spLocks noChangeShapeType="1"/>
              </p:cNvSpPr>
              <p:nvPr/>
            </p:nvSpPr>
            <p:spPr bwMode="auto">
              <a:xfrm>
                <a:off x="4032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40" name="Line 772"/>
              <p:cNvSpPr>
                <a:spLocks noChangeShapeType="1"/>
              </p:cNvSpPr>
              <p:nvPr/>
            </p:nvSpPr>
            <p:spPr bwMode="auto">
              <a:xfrm>
                <a:off x="4288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41" name="Line 775"/>
              <p:cNvSpPr>
                <a:spLocks noChangeShapeType="1"/>
              </p:cNvSpPr>
              <p:nvPr/>
            </p:nvSpPr>
            <p:spPr bwMode="auto">
              <a:xfrm>
                <a:off x="4544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42" name="Line 778"/>
              <p:cNvSpPr>
                <a:spLocks noChangeShapeType="1"/>
              </p:cNvSpPr>
              <p:nvPr/>
            </p:nvSpPr>
            <p:spPr bwMode="auto">
              <a:xfrm>
                <a:off x="4800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43" name="Line 781"/>
              <p:cNvSpPr>
                <a:spLocks noChangeShapeType="1"/>
              </p:cNvSpPr>
              <p:nvPr/>
            </p:nvSpPr>
            <p:spPr bwMode="auto">
              <a:xfrm>
                <a:off x="5056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44" name="Line 784"/>
              <p:cNvSpPr>
                <a:spLocks noChangeShapeType="1"/>
              </p:cNvSpPr>
              <p:nvPr/>
            </p:nvSpPr>
            <p:spPr bwMode="auto">
              <a:xfrm>
                <a:off x="5312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4" name="Group 2433"/>
            <p:cNvGrpSpPr>
              <a:grpSpLocks/>
            </p:cNvGrpSpPr>
            <p:nvPr/>
          </p:nvGrpSpPr>
          <p:grpSpPr bwMode="auto">
            <a:xfrm>
              <a:off x="192" y="144"/>
              <a:ext cx="5376" cy="4032"/>
              <a:chOff x="192" y="144"/>
              <a:chExt cx="5376" cy="4032"/>
            </a:xfrm>
          </p:grpSpPr>
          <p:sp>
            <p:nvSpPr>
              <p:cNvPr id="5" name="Line 719"/>
              <p:cNvSpPr>
                <a:spLocks noChangeShapeType="1"/>
              </p:cNvSpPr>
              <p:nvPr/>
            </p:nvSpPr>
            <p:spPr bwMode="auto">
              <a:xfrm>
                <a:off x="192" y="144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6" name="Line 720"/>
              <p:cNvSpPr>
                <a:spLocks noChangeShapeType="1"/>
              </p:cNvSpPr>
              <p:nvPr/>
            </p:nvSpPr>
            <p:spPr bwMode="auto">
              <a:xfrm>
                <a:off x="192" y="4176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7" name="Line 725"/>
              <p:cNvSpPr>
                <a:spLocks noChangeShapeType="1"/>
              </p:cNvSpPr>
              <p:nvPr/>
            </p:nvSpPr>
            <p:spPr bwMode="auto">
              <a:xfrm>
                <a:off x="192" y="381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8" name="Line 788"/>
              <p:cNvSpPr>
                <a:spLocks noChangeShapeType="1"/>
              </p:cNvSpPr>
              <p:nvPr/>
            </p:nvSpPr>
            <p:spPr bwMode="auto">
              <a:xfrm>
                <a:off x="192" y="618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9" name="Line 891"/>
              <p:cNvSpPr>
                <a:spLocks noChangeShapeType="1"/>
              </p:cNvSpPr>
              <p:nvPr/>
            </p:nvSpPr>
            <p:spPr bwMode="auto">
              <a:xfrm>
                <a:off x="192" y="856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10" name="Line 994"/>
              <p:cNvSpPr>
                <a:spLocks noChangeShapeType="1"/>
              </p:cNvSpPr>
              <p:nvPr/>
            </p:nvSpPr>
            <p:spPr bwMode="auto">
              <a:xfrm>
                <a:off x="192" y="1093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11" name="Line 1097"/>
              <p:cNvSpPr>
                <a:spLocks noChangeShapeType="1"/>
              </p:cNvSpPr>
              <p:nvPr/>
            </p:nvSpPr>
            <p:spPr bwMode="auto">
              <a:xfrm>
                <a:off x="192" y="1330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12" name="Line 1200"/>
              <p:cNvSpPr>
                <a:spLocks noChangeShapeType="1"/>
              </p:cNvSpPr>
              <p:nvPr/>
            </p:nvSpPr>
            <p:spPr bwMode="auto">
              <a:xfrm>
                <a:off x="192" y="1567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13" name="Line 1303"/>
              <p:cNvSpPr>
                <a:spLocks noChangeShapeType="1"/>
              </p:cNvSpPr>
              <p:nvPr/>
            </p:nvSpPr>
            <p:spPr bwMode="auto">
              <a:xfrm>
                <a:off x="192" y="1804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14" name="Line 1406"/>
              <p:cNvSpPr>
                <a:spLocks noChangeShapeType="1"/>
              </p:cNvSpPr>
              <p:nvPr/>
            </p:nvSpPr>
            <p:spPr bwMode="auto">
              <a:xfrm>
                <a:off x="192" y="2041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15" name="Line 1509"/>
              <p:cNvSpPr>
                <a:spLocks noChangeShapeType="1"/>
              </p:cNvSpPr>
              <p:nvPr/>
            </p:nvSpPr>
            <p:spPr bwMode="auto">
              <a:xfrm>
                <a:off x="192" y="2279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16" name="Line 1612"/>
              <p:cNvSpPr>
                <a:spLocks noChangeShapeType="1"/>
              </p:cNvSpPr>
              <p:nvPr/>
            </p:nvSpPr>
            <p:spPr bwMode="auto">
              <a:xfrm>
                <a:off x="192" y="2516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17" name="Line 1715"/>
              <p:cNvSpPr>
                <a:spLocks noChangeShapeType="1"/>
              </p:cNvSpPr>
              <p:nvPr/>
            </p:nvSpPr>
            <p:spPr bwMode="auto">
              <a:xfrm>
                <a:off x="192" y="2753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18" name="Line 1818"/>
              <p:cNvSpPr>
                <a:spLocks noChangeShapeType="1"/>
              </p:cNvSpPr>
              <p:nvPr/>
            </p:nvSpPr>
            <p:spPr bwMode="auto">
              <a:xfrm>
                <a:off x="192" y="2990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19" name="Line 1921"/>
              <p:cNvSpPr>
                <a:spLocks noChangeShapeType="1"/>
              </p:cNvSpPr>
              <p:nvPr/>
            </p:nvSpPr>
            <p:spPr bwMode="auto">
              <a:xfrm>
                <a:off x="192" y="3227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20" name="Line 2024"/>
              <p:cNvSpPr>
                <a:spLocks noChangeShapeType="1"/>
              </p:cNvSpPr>
              <p:nvPr/>
            </p:nvSpPr>
            <p:spPr bwMode="auto">
              <a:xfrm>
                <a:off x="192" y="3464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21" name="Line 2127"/>
              <p:cNvSpPr>
                <a:spLocks noChangeShapeType="1"/>
              </p:cNvSpPr>
              <p:nvPr/>
            </p:nvSpPr>
            <p:spPr bwMode="auto">
              <a:xfrm>
                <a:off x="192" y="3702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22" name="Line 2230"/>
              <p:cNvSpPr>
                <a:spLocks noChangeShapeType="1"/>
              </p:cNvSpPr>
              <p:nvPr/>
            </p:nvSpPr>
            <p:spPr bwMode="auto">
              <a:xfrm>
                <a:off x="192" y="3939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45" name="TextBox 44"/>
          <p:cNvSpPr txBox="1"/>
          <p:nvPr/>
        </p:nvSpPr>
        <p:spPr>
          <a:xfrm>
            <a:off x="500034" y="142852"/>
            <a:ext cx="82153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Свойства  равнобедренной </a:t>
            </a:r>
            <a:r>
              <a:rPr lang="ru-RU" sz="3600" b="1" dirty="0" smtClean="0">
                <a:solidFill>
                  <a:srgbClr val="C00000"/>
                </a:solidFill>
              </a:rPr>
              <a:t>трапеции</a:t>
            </a:r>
            <a:endParaRPr lang="ka-GE" sz="3600" b="1" dirty="0" smtClean="0">
              <a:solidFill>
                <a:srgbClr val="C00000"/>
              </a:solidFill>
            </a:endParaRPr>
          </a:p>
          <a:p>
            <a:pPr algn="ctr"/>
            <a:r>
              <a:rPr lang="ka-GE" sz="3600" b="1" dirty="0" smtClean="0">
                <a:solidFill>
                  <a:srgbClr val="C00000"/>
                </a:solidFill>
              </a:rPr>
              <a:t>ტოლფერდა ტრაპეციის თვისებები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57158" y="1000108"/>
            <a:ext cx="541921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dirty="0" smtClean="0"/>
              <a:t>1</a:t>
            </a:r>
            <a:endParaRPr lang="ru-RU" sz="2800" b="1" dirty="0"/>
          </a:p>
        </p:txBody>
      </p:sp>
      <p:sp>
        <p:nvSpPr>
          <p:cNvPr id="47" name="Трапеция 46"/>
          <p:cNvSpPr/>
          <p:nvPr/>
        </p:nvSpPr>
        <p:spPr>
          <a:xfrm>
            <a:off x="1071538" y="857232"/>
            <a:ext cx="2143140" cy="2430598"/>
          </a:xfrm>
          <a:prstGeom prst="trapezoid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9" name="Прямая соединительная линия 48"/>
          <p:cNvCxnSpPr/>
          <p:nvPr/>
        </p:nvCxnSpPr>
        <p:spPr>
          <a:xfrm rot="16200000" flipH="1">
            <a:off x="1214414" y="1785926"/>
            <a:ext cx="357190" cy="21431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/>
          <p:nvPr/>
        </p:nvCxnSpPr>
        <p:spPr>
          <a:xfrm rot="5400000" flipH="1" flipV="1">
            <a:off x="2714612" y="1785926"/>
            <a:ext cx="357190" cy="21431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Дуга 67"/>
          <p:cNvSpPr/>
          <p:nvPr/>
        </p:nvSpPr>
        <p:spPr>
          <a:xfrm>
            <a:off x="1000100" y="2857496"/>
            <a:ext cx="428628" cy="714380"/>
          </a:xfrm>
          <a:prstGeom prst="arc">
            <a:avLst>
              <a:gd name="adj1" fmla="val 15865498"/>
              <a:gd name="adj2" fmla="val 0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Дуга 68"/>
          <p:cNvSpPr/>
          <p:nvPr/>
        </p:nvSpPr>
        <p:spPr>
          <a:xfrm rot="8777141" flipV="1">
            <a:off x="2870764" y="2779564"/>
            <a:ext cx="642942" cy="500066"/>
          </a:xfrm>
          <a:prstGeom prst="arc">
            <a:avLst>
              <a:gd name="adj1" fmla="val 15865498"/>
              <a:gd name="adj2" fmla="val 0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TextBox 69"/>
          <p:cNvSpPr txBox="1"/>
          <p:nvPr/>
        </p:nvSpPr>
        <p:spPr>
          <a:xfrm>
            <a:off x="357158" y="3643315"/>
            <a:ext cx="571504" cy="5847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/>
              <a:t>2</a:t>
            </a:r>
            <a:endParaRPr lang="ru-RU" sz="3200" b="1" dirty="0"/>
          </a:p>
        </p:txBody>
      </p:sp>
      <p:sp>
        <p:nvSpPr>
          <p:cNvPr id="71" name="Трапеция 70"/>
          <p:cNvSpPr/>
          <p:nvPr/>
        </p:nvSpPr>
        <p:spPr>
          <a:xfrm>
            <a:off x="928662" y="3786190"/>
            <a:ext cx="2428892" cy="2500330"/>
          </a:xfrm>
          <a:prstGeom prst="trapezoid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2" name="Прямая соединительная линия 71"/>
          <p:cNvCxnSpPr/>
          <p:nvPr/>
        </p:nvCxnSpPr>
        <p:spPr>
          <a:xfrm rot="5400000" flipH="1" flipV="1">
            <a:off x="2857488" y="4786322"/>
            <a:ext cx="357190" cy="21431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единительная линия 72"/>
          <p:cNvCxnSpPr/>
          <p:nvPr/>
        </p:nvCxnSpPr>
        <p:spPr>
          <a:xfrm rot="16200000" flipV="1">
            <a:off x="1142976" y="4714884"/>
            <a:ext cx="285752" cy="28575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Прямая соединительная линия 79"/>
          <p:cNvCxnSpPr/>
          <p:nvPr/>
        </p:nvCxnSpPr>
        <p:spPr>
          <a:xfrm rot="16200000" flipH="1">
            <a:off x="1250133" y="4179099"/>
            <a:ext cx="2357454" cy="171451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Прямая соединительная линия 83"/>
          <p:cNvCxnSpPr/>
          <p:nvPr/>
        </p:nvCxnSpPr>
        <p:spPr>
          <a:xfrm rot="5400000">
            <a:off x="607191" y="4107661"/>
            <a:ext cx="2500330" cy="18573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xtBox 92"/>
          <p:cNvSpPr txBox="1"/>
          <p:nvPr/>
        </p:nvSpPr>
        <p:spPr>
          <a:xfrm>
            <a:off x="3357554" y="1857364"/>
            <a:ext cx="550072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У равнобедренной трапеции углы при  основании равны</a:t>
            </a:r>
            <a:r>
              <a:rPr lang="ru-RU" sz="2800" b="1" dirty="0" smtClean="0"/>
              <a:t>.</a:t>
            </a:r>
            <a:endParaRPr lang="ka-GE" sz="2800" b="1" dirty="0" smtClean="0"/>
          </a:p>
          <a:p>
            <a:r>
              <a:rPr lang="ka-GE" sz="2800" b="1" dirty="0" smtClean="0"/>
              <a:t>ტოლფერდა ტრაპეციაში ფუძესთან მდებარე კუთხეები ტოლია.</a:t>
            </a:r>
            <a:endParaRPr lang="ru-RU" sz="2800" b="1" dirty="0"/>
          </a:p>
        </p:txBody>
      </p:sp>
      <p:sp>
        <p:nvSpPr>
          <p:cNvPr id="94" name="TextBox 93"/>
          <p:cNvSpPr txBox="1"/>
          <p:nvPr/>
        </p:nvSpPr>
        <p:spPr>
          <a:xfrm>
            <a:off x="3571868" y="4643446"/>
            <a:ext cx="528641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В равнобедренной трапеции диагонали равны</a:t>
            </a:r>
            <a:r>
              <a:rPr lang="ru-RU" sz="2800" b="1" dirty="0" smtClean="0"/>
              <a:t>.</a:t>
            </a:r>
            <a:endParaRPr lang="ka-GE" sz="2800" b="1" dirty="0" smtClean="0"/>
          </a:p>
          <a:p>
            <a:r>
              <a:rPr lang="ka-GE" sz="2800" b="1" dirty="0" smtClean="0"/>
              <a:t>ტოლფერდა ტრაპეციაში დიაგონალები ტოლია.</a:t>
            </a:r>
            <a:endParaRPr lang="ru-RU" sz="2800" b="1" dirty="0"/>
          </a:p>
        </p:txBody>
      </p:sp>
      <p:sp>
        <p:nvSpPr>
          <p:cNvPr id="95" name="TextBox 94"/>
          <p:cNvSpPr txBox="1"/>
          <p:nvPr/>
        </p:nvSpPr>
        <p:spPr>
          <a:xfrm flipH="1">
            <a:off x="500034" y="6000768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А</a:t>
            </a:r>
            <a:endParaRPr lang="ru-RU" sz="2400" b="1" dirty="0"/>
          </a:p>
        </p:txBody>
      </p:sp>
      <p:sp>
        <p:nvSpPr>
          <p:cNvPr id="96" name="TextBox 95"/>
          <p:cNvSpPr txBox="1"/>
          <p:nvPr/>
        </p:nvSpPr>
        <p:spPr>
          <a:xfrm>
            <a:off x="1214414" y="3500438"/>
            <a:ext cx="4286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В</a:t>
            </a:r>
            <a:endParaRPr lang="ru-RU" sz="2400" b="1" dirty="0"/>
          </a:p>
        </p:txBody>
      </p:sp>
      <p:sp>
        <p:nvSpPr>
          <p:cNvPr id="97" name="TextBox 96"/>
          <p:cNvSpPr txBox="1"/>
          <p:nvPr/>
        </p:nvSpPr>
        <p:spPr>
          <a:xfrm>
            <a:off x="2714612" y="3500438"/>
            <a:ext cx="6429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С</a:t>
            </a:r>
            <a:endParaRPr lang="ru-RU" sz="2400" b="1" dirty="0"/>
          </a:p>
        </p:txBody>
      </p:sp>
      <p:sp>
        <p:nvSpPr>
          <p:cNvPr id="98" name="TextBox 97"/>
          <p:cNvSpPr txBox="1"/>
          <p:nvPr/>
        </p:nvSpPr>
        <p:spPr>
          <a:xfrm>
            <a:off x="3357554" y="5929330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</a:t>
            </a:r>
            <a:endParaRPr lang="ru-RU" sz="2400" b="1" dirty="0"/>
          </a:p>
        </p:txBody>
      </p:sp>
      <p:sp>
        <p:nvSpPr>
          <p:cNvPr id="99" name="TextBox 98"/>
          <p:cNvSpPr txBox="1"/>
          <p:nvPr/>
        </p:nvSpPr>
        <p:spPr>
          <a:xfrm>
            <a:off x="3857620" y="4286256"/>
            <a:ext cx="20478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АС=В</a:t>
            </a:r>
            <a:r>
              <a:rPr lang="en-US" sz="3200" b="1" dirty="0" smtClean="0"/>
              <a:t>D</a:t>
            </a:r>
            <a:endParaRPr lang="ru-RU" sz="3200" b="1" dirty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000"/>
                            </p:stCondLst>
                            <p:childTnLst>
                              <p:par>
                                <p:cTn id="4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70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8000"/>
                            </p:stCondLst>
                            <p:childTnLst>
                              <p:par>
                                <p:cTn id="7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9000"/>
                            </p:stCondLst>
                            <p:childTnLst>
                              <p:par>
                                <p:cTn id="8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 animBg="1"/>
      <p:bldP spid="47" grpId="0" animBg="1"/>
      <p:bldP spid="68" grpId="0" animBg="1"/>
      <p:bldP spid="69" grpId="0" animBg="1"/>
      <p:bldP spid="70" grpId="0" animBg="1"/>
      <p:bldP spid="71" grpId="0" animBg="1"/>
      <p:bldP spid="93" grpId="0"/>
      <p:bldP spid="94" grpId="0"/>
      <p:bldP spid="95" grpId="0"/>
      <p:bldP spid="96" grpId="0"/>
      <p:bldP spid="97" grpId="0"/>
      <p:bldP spid="98" grpId="0"/>
      <p:bldP spid="9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438"/>
          <p:cNvGrpSpPr>
            <a:grpSpLocks/>
          </p:cNvGrpSpPr>
          <p:nvPr/>
        </p:nvGrpSpPr>
        <p:grpSpPr bwMode="auto">
          <a:xfrm>
            <a:off x="0" y="642918"/>
            <a:ext cx="9144000" cy="6858000"/>
            <a:chOff x="192" y="144"/>
            <a:chExt cx="5376" cy="4032"/>
          </a:xfrm>
        </p:grpSpPr>
        <p:grpSp>
          <p:nvGrpSpPr>
            <p:cNvPr id="3" name="Group 2434"/>
            <p:cNvGrpSpPr>
              <a:grpSpLocks/>
            </p:cNvGrpSpPr>
            <p:nvPr/>
          </p:nvGrpSpPr>
          <p:grpSpPr bwMode="auto">
            <a:xfrm>
              <a:off x="192" y="144"/>
              <a:ext cx="5376" cy="4032"/>
              <a:chOff x="192" y="144"/>
              <a:chExt cx="5376" cy="4032"/>
            </a:xfrm>
          </p:grpSpPr>
          <p:sp>
            <p:nvSpPr>
              <p:cNvPr id="23" name="Line 721"/>
              <p:cNvSpPr>
                <a:spLocks noChangeShapeType="1"/>
              </p:cNvSpPr>
              <p:nvPr/>
            </p:nvSpPr>
            <p:spPr bwMode="auto">
              <a:xfrm>
                <a:off x="192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24" name="Line 722"/>
              <p:cNvSpPr>
                <a:spLocks noChangeShapeType="1"/>
              </p:cNvSpPr>
              <p:nvPr/>
            </p:nvSpPr>
            <p:spPr bwMode="auto">
              <a:xfrm>
                <a:off x="5568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25" name="Line 727"/>
              <p:cNvSpPr>
                <a:spLocks noChangeShapeType="1"/>
              </p:cNvSpPr>
              <p:nvPr/>
            </p:nvSpPr>
            <p:spPr bwMode="auto">
              <a:xfrm>
                <a:off x="448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26" name="Line 730"/>
              <p:cNvSpPr>
                <a:spLocks noChangeShapeType="1"/>
              </p:cNvSpPr>
              <p:nvPr/>
            </p:nvSpPr>
            <p:spPr bwMode="auto">
              <a:xfrm>
                <a:off x="704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27" name="Line 733"/>
              <p:cNvSpPr>
                <a:spLocks noChangeShapeType="1"/>
              </p:cNvSpPr>
              <p:nvPr/>
            </p:nvSpPr>
            <p:spPr bwMode="auto">
              <a:xfrm>
                <a:off x="960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28" name="Line 736"/>
              <p:cNvSpPr>
                <a:spLocks noChangeShapeType="1"/>
              </p:cNvSpPr>
              <p:nvPr/>
            </p:nvSpPr>
            <p:spPr bwMode="auto">
              <a:xfrm>
                <a:off x="1216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29" name="Line 739"/>
              <p:cNvSpPr>
                <a:spLocks noChangeShapeType="1"/>
              </p:cNvSpPr>
              <p:nvPr/>
            </p:nvSpPr>
            <p:spPr bwMode="auto">
              <a:xfrm>
                <a:off x="1472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30" name="Line 742"/>
              <p:cNvSpPr>
                <a:spLocks noChangeShapeType="1"/>
              </p:cNvSpPr>
              <p:nvPr/>
            </p:nvSpPr>
            <p:spPr bwMode="auto">
              <a:xfrm>
                <a:off x="1728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31" name="Line 745"/>
              <p:cNvSpPr>
                <a:spLocks noChangeShapeType="1"/>
              </p:cNvSpPr>
              <p:nvPr/>
            </p:nvSpPr>
            <p:spPr bwMode="auto">
              <a:xfrm>
                <a:off x="1984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32" name="Line 748"/>
              <p:cNvSpPr>
                <a:spLocks noChangeShapeType="1"/>
              </p:cNvSpPr>
              <p:nvPr/>
            </p:nvSpPr>
            <p:spPr bwMode="auto">
              <a:xfrm>
                <a:off x="2240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33" name="Line 751"/>
              <p:cNvSpPr>
                <a:spLocks noChangeShapeType="1"/>
              </p:cNvSpPr>
              <p:nvPr/>
            </p:nvSpPr>
            <p:spPr bwMode="auto">
              <a:xfrm>
                <a:off x="2496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34" name="Line 754"/>
              <p:cNvSpPr>
                <a:spLocks noChangeShapeType="1"/>
              </p:cNvSpPr>
              <p:nvPr/>
            </p:nvSpPr>
            <p:spPr bwMode="auto">
              <a:xfrm>
                <a:off x="2752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35" name="Line 757"/>
              <p:cNvSpPr>
                <a:spLocks noChangeShapeType="1"/>
              </p:cNvSpPr>
              <p:nvPr/>
            </p:nvSpPr>
            <p:spPr bwMode="auto">
              <a:xfrm>
                <a:off x="3008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36" name="Line 760"/>
              <p:cNvSpPr>
                <a:spLocks noChangeShapeType="1"/>
              </p:cNvSpPr>
              <p:nvPr/>
            </p:nvSpPr>
            <p:spPr bwMode="auto">
              <a:xfrm>
                <a:off x="3264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37" name="Line 763"/>
              <p:cNvSpPr>
                <a:spLocks noChangeShapeType="1"/>
              </p:cNvSpPr>
              <p:nvPr/>
            </p:nvSpPr>
            <p:spPr bwMode="auto">
              <a:xfrm>
                <a:off x="3520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38" name="Line 766"/>
              <p:cNvSpPr>
                <a:spLocks noChangeShapeType="1"/>
              </p:cNvSpPr>
              <p:nvPr/>
            </p:nvSpPr>
            <p:spPr bwMode="auto">
              <a:xfrm>
                <a:off x="3776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39" name="Line 769"/>
              <p:cNvSpPr>
                <a:spLocks noChangeShapeType="1"/>
              </p:cNvSpPr>
              <p:nvPr/>
            </p:nvSpPr>
            <p:spPr bwMode="auto">
              <a:xfrm>
                <a:off x="4032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40" name="Line 772"/>
              <p:cNvSpPr>
                <a:spLocks noChangeShapeType="1"/>
              </p:cNvSpPr>
              <p:nvPr/>
            </p:nvSpPr>
            <p:spPr bwMode="auto">
              <a:xfrm>
                <a:off x="4288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41" name="Line 775"/>
              <p:cNvSpPr>
                <a:spLocks noChangeShapeType="1"/>
              </p:cNvSpPr>
              <p:nvPr/>
            </p:nvSpPr>
            <p:spPr bwMode="auto">
              <a:xfrm>
                <a:off x="4544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42" name="Line 778"/>
              <p:cNvSpPr>
                <a:spLocks noChangeShapeType="1"/>
              </p:cNvSpPr>
              <p:nvPr/>
            </p:nvSpPr>
            <p:spPr bwMode="auto">
              <a:xfrm>
                <a:off x="4800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43" name="Line 781"/>
              <p:cNvSpPr>
                <a:spLocks noChangeShapeType="1"/>
              </p:cNvSpPr>
              <p:nvPr/>
            </p:nvSpPr>
            <p:spPr bwMode="auto">
              <a:xfrm>
                <a:off x="5056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44" name="Line 784"/>
              <p:cNvSpPr>
                <a:spLocks noChangeShapeType="1"/>
              </p:cNvSpPr>
              <p:nvPr/>
            </p:nvSpPr>
            <p:spPr bwMode="auto">
              <a:xfrm>
                <a:off x="5312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4" name="Group 2433"/>
            <p:cNvGrpSpPr>
              <a:grpSpLocks/>
            </p:cNvGrpSpPr>
            <p:nvPr/>
          </p:nvGrpSpPr>
          <p:grpSpPr bwMode="auto">
            <a:xfrm>
              <a:off x="192" y="144"/>
              <a:ext cx="5376" cy="4032"/>
              <a:chOff x="192" y="144"/>
              <a:chExt cx="5376" cy="4032"/>
            </a:xfrm>
          </p:grpSpPr>
          <p:sp>
            <p:nvSpPr>
              <p:cNvPr id="5" name="Line 719"/>
              <p:cNvSpPr>
                <a:spLocks noChangeShapeType="1"/>
              </p:cNvSpPr>
              <p:nvPr/>
            </p:nvSpPr>
            <p:spPr bwMode="auto">
              <a:xfrm>
                <a:off x="192" y="144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6" name="Line 720"/>
              <p:cNvSpPr>
                <a:spLocks noChangeShapeType="1"/>
              </p:cNvSpPr>
              <p:nvPr/>
            </p:nvSpPr>
            <p:spPr bwMode="auto">
              <a:xfrm>
                <a:off x="192" y="4176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7" name="Line 725"/>
              <p:cNvSpPr>
                <a:spLocks noChangeShapeType="1"/>
              </p:cNvSpPr>
              <p:nvPr/>
            </p:nvSpPr>
            <p:spPr bwMode="auto">
              <a:xfrm>
                <a:off x="192" y="381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8" name="Line 788"/>
              <p:cNvSpPr>
                <a:spLocks noChangeShapeType="1"/>
              </p:cNvSpPr>
              <p:nvPr/>
            </p:nvSpPr>
            <p:spPr bwMode="auto">
              <a:xfrm>
                <a:off x="192" y="618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9" name="Line 891"/>
              <p:cNvSpPr>
                <a:spLocks noChangeShapeType="1"/>
              </p:cNvSpPr>
              <p:nvPr/>
            </p:nvSpPr>
            <p:spPr bwMode="auto">
              <a:xfrm>
                <a:off x="192" y="856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10" name="Line 994"/>
              <p:cNvSpPr>
                <a:spLocks noChangeShapeType="1"/>
              </p:cNvSpPr>
              <p:nvPr/>
            </p:nvSpPr>
            <p:spPr bwMode="auto">
              <a:xfrm>
                <a:off x="192" y="1093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11" name="Line 1097"/>
              <p:cNvSpPr>
                <a:spLocks noChangeShapeType="1"/>
              </p:cNvSpPr>
              <p:nvPr/>
            </p:nvSpPr>
            <p:spPr bwMode="auto">
              <a:xfrm>
                <a:off x="192" y="1330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12" name="Line 1200"/>
              <p:cNvSpPr>
                <a:spLocks noChangeShapeType="1"/>
              </p:cNvSpPr>
              <p:nvPr/>
            </p:nvSpPr>
            <p:spPr bwMode="auto">
              <a:xfrm>
                <a:off x="192" y="1567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13" name="Line 1303"/>
              <p:cNvSpPr>
                <a:spLocks noChangeShapeType="1"/>
              </p:cNvSpPr>
              <p:nvPr/>
            </p:nvSpPr>
            <p:spPr bwMode="auto">
              <a:xfrm>
                <a:off x="192" y="1804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14" name="Line 1406"/>
              <p:cNvSpPr>
                <a:spLocks noChangeShapeType="1"/>
              </p:cNvSpPr>
              <p:nvPr/>
            </p:nvSpPr>
            <p:spPr bwMode="auto">
              <a:xfrm>
                <a:off x="192" y="2041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15" name="Line 1509"/>
              <p:cNvSpPr>
                <a:spLocks noChangeShapeType="1"/>
              </p:cNvSpPr>
              <p:nvPr/>
            </p:nvSpPr>
            <p:spPr bwMode="auto">
              <a:xfrm>
                <a:off x="192" y="2279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16" name="Line 1612"/>
              <p:cNvSpPr>
                <a:spLocks noChangeShapeType="1"/>
              </p:cNvSpPr>
              <p:nvPr/>
            </p:nvSpPr>
            <p:spPr bwMode="auto">
              <a:xfrm>
                <a:off x="192" y="2516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17" name="Line 1715"/>
              <p:cNvSpPr>
                <a:spLocks noChangeShapeType="1"/>
              </p:cNvSpPr>
              <p:nvPr/>
            </p:nvSpPr>
            <p:spPr bwMode="auto">
              <a:xfrm>
                <a:off x="192" y="2753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18" name="Line 1818"/>
              <p:cNvSpPr>
                <a:spLocks noChangeShapeType="1"/>
              </p:cNvSpPr>
              <p:nvPr/>
            </p:nvSpPr>
            <p:spPr bwMode="auto">
              <a:xfrm>
                <a:off x="192" y="2990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19" name="Line 1921"/>
              <p:cNvSpPr>
                <a:spLocks noChangeShapeType="1"/>
              </p:cNvSpPr>
              <p:nvPr/>
            </p:nvSpPr>
            <p:spPr bwMode="auto">
              <a:xfrm>
                <a:off x="192" y="3227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20" name="Line 2024"/>
              <p:cNvSpPr>
                <a:spLocks noChangeShapeType="1"/>
              </p:cNvSpPr>
              <p:nvPr/>
            </p:nvSpPr>
            <p:spPr bwMode="auto">
              <a:xfrm>
                <a:off x="192" y="3464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21" name="Line 2127"/>
              <p:cNvSpPr>
                <a:spLocks noChangeShapeType="1"/>
              </p:cNvSpPr>
              <p:nvPr/>
            </p:nvSpPr>
            <p:spPr bwMode="auto">
              <a:xfrm>
                <a:off x="192" y="3702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22" name="Line 2230"/>
              <p:cNvSpPr>
                <a:spLocks noChangeShapeType="1"/>
              </p:cNvSpPr>
              <p:nvPr/>
            </p:nvSpPr>
            <p:spPr bwMode="auto">
              <a:xfrm>
                <a:off x="192" y="3939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45" name="TextBox 44"/>
          <p:cNvSpPr txBox="1"/>
          <p:nvPr/>
        </p:nvSpPr>
        <p:spPr>
          <a:xfrm>
            <a:off x="214282" y="142852"/>
            <a:ext cx="85725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Признаки равнобедренной трапеции</a:t>
            </a:r>
            <a:endParaRPr lang="ka-GE" sz="2800" b="1" dirty="0" smtClean="0">
              <a:solidFill>
                <a:srgbClr val="C00000"/>
              </a:solidFill>
            </a:endParaRPr>
          </a:p>
          <a:p>
            <a:pPr algn="ctr"/>
            <a:r>
              <a:rPr lang="ka-GE" sz="2800" b="1" dirty="0" smtClean="0">
                <a:solidFill>
                  <a:srgbClr val="C00000"/>
                </a:solidFill>
              </a:rPr>
              <a:t>ტოლფერდა ტრაპეციის თვისებები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46" name="Прямоугольник 45"/>
          <p:cNvSpPr/>
          <p:nvPr/>
        </p:nvSpPr>
        <p:spPr>
          <a:xfrm flipH="1">
            <a:off x="142844" y="1500174"/>
            <a:ext cx="500066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b="1" dirty="0" smtClean="0"/>
              <a:t>1</a:t>
            </a:r>
            <a:endParaRPr lang="ru-RU" sz="2800" dirty="0"/>
          </a:p>
        </p:txBody>
      </p:sp>
      <p:sp>
        <p:nvSpPr>
          <p:cNvPr id="47" name="TextBox 46"/>
          <p:cNvSpPr txBox="1"/>
          <p:nvPr/>
        </p:nvSpPr>
        <p:spPr>
          <a:xfrm>
            <a:off x="1048960" y="1414092"/>
            <a:ext cx="764386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Если углы при основании трапеции равны, то она равнобедренная. </a:t>
            </a:r>
            <a:endParaRPr lang="ka-GE" sz="3200" b="1" dirty="0" smtClean="0"/>
          </a:p>
          <a:p>
            <a:r>
              <a:rPr lang="ka-GE" sz="3200" b="1" dirty="0" smtClean="0"/>
              <a:t>თუ ფუძესთან მდებარე კუთხეები ტოლია , მაშინ ტრაპეცია ტოლფერდაა.</a:t>
            </a:r>
          </a:p>
          <a:p>
            <a:endParaRPr lang="ka-GE" sz="3200" b="1" dirty="0" smtClean="0"/>
          </a:p>
          <a:p>
            <a:endParaRPr lang="ru-RU" sz="3200" b="1" dirty="0"/>
          </a:p>
        </p:txBody>
      </p:sp>
      <p:sp>
        <p:nvSpPr>
          <p:cNvPr id="48" name="TextBox 47"/>
          <p:cNvSpPr txBox="1"/>
          <p:nvPr/>
        </p:nvSpPr>
        <p:spPr>
          <a:xfrm>
            <a:off x="214282" y="4357694"/>
            <a:ext cx="571504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dirty="0" smtClean="0"/>
              <a:t>2</a:t>
            </a:r>
            <a:endParaRPr lang="ru-RU" sz="2800" b="1" dirty="0"/>
          </a:p>
        </p:txBody>
      </p:sp>
      <p:sp>
        <p:nvSpPr>
          <p:cNvPr id="50" name="TextBox 49"/>
          <p:cNvSpPr txBox="1"/>
          <p:nvPr/>
        </p:nvSpPr>
        <p:spPr>
          <a:xfrm>
            <a:off x="785786" y="4357694"/>
            <a:ext cx="785818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Если в трапеции диагонали равны, то она равнобедренная.</a:t>
            </a:r>
            <a:endParaRPr lang="ka-GE" sz="3200" b="1" dirty="0" smtClean="0"/>
          </a:p>
          <a:p>
            <a:r>
              <a:rPr lang="ka-GE" sz="3200" b="1" dirty="0" smtClean="0"/>
              <a:t>თუ ტრაპეციაში დიაგონალები ტოლია, მაშინ ტრაპეცია ტოლფერდაა.</a:t>
            </a:r>
          </a:p>
          <a:p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438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192" y="144"/>
            <a:chExt cx="5376" cy="4032"/>
          </a:xfrm>
        </p:grpSpPr>
        <p:grpSp>
          <p:nvGrpSpPr>
            <p:cNvPr id="3" name="Group 2434"/>
            <p:cNvGrpSpPr>
              <a:grpSpLocks/>
            </p:cNvGrpSpPr>
            <p:nvPr/>
          </p:nvGrpSpPr>
          <p:grpSpPr bwMode="auto">
            <a:xfrm>
              <a:off x="192" y="144"/>
              <a:ext cx="5376" cy="4032"/>
              <a:chOff x="192" y="144"/>
              <a:chExt cx="5376" cy="4032"/>
            </a:xfrm>
          </p:grpSpPr>
          <p:sp>
            <p:nvSpPr>
              <p:cNvPr id="23" name="Line 721"/>
              <p:cNvSpPr>
                <a:spLocks noChangeShapeType="1"/>
              </p:cNvSpPr>
              <p:nvPr/>
            </p:nvSpPr>
            <p:spPr bwMode="auto">
              <a:xfrm>
                <a:off x="192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24" name="Line 722"/>
              <p:cNvSpPr>
                <a:spLocks noChangeShapeType="1"/>
              </p:cNvSpPr>
              <p:nvPr/>
            </p:nvSpPr>
            <p:spPr bwMode="auto">
              <a:xfrm>
                <a:off x="5568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25" name="Line 727"/>
              <p:cNvSpPr>
                <a:spLocks noChangeShapeType="1"/>
              </p:cNvSpPr>
              <p:nvPr/>
            </p:nvSpPr>
            <p:spPr bwMode="auto">
              <a:xfrm>
                <a:off x="448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26" name="Line 730"/>
              <p:cNvSpPr>
                <a:spLocks noChangeShapeType="1"/>
              </p:cNvSpPr>
              <p:nvPr/>
            </p:nvSpPr>
            <p:spPr bwMode="auto">
              <a:xfrm>
                <a:off x="704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27" name="Line 733"/>
              <p:cNvSpPr>
                <a:spLocks noChangeShapeType="1"/>
              </p:cNvSpPr>
              <p:nvPr/>
            </p:nvSpPr>
            <p:spPr bwMode="auto">
              <a:xfrm>
                <a:off x="960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28" name="Line 736"/>
              <p:cNvSpPr>
                <a:spLocks noChangeShapeType="1"/>
              </p:cNvSpPr>
              <p:nvPr/>
            </p:nvSpPr>
            <p:spPr bwMode="auto">
              <a:xfrm>
                <a:off x="1216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29" name="Line 739"/>
              <p:cNvSpPr>
                <a:spLocks noChangeShapeType="1"/>
              </p:cNvSpPr>
              <p:nvPr/>
            </p:nvSpPr>
            <p:spPr bwMode="auto">
              <a:xfrm>
                <a:off x="1472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30" name="Line 742"/>
              <p:cNvSpPr>
                <a:spLocks noChangeShapeType="1"/>
              </p:cNvSpPr>
              <p:nvPr/>
            </p:nvSpPr>
            <p:spPr bwMode="auto">
              <a:xfrm>
                <a:off x="1728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31" name="Line 745"/>
              <p:cNvSpPr>
                <a:spLocks noChangeShapeType="1"/>
              </p:cNvSpPr>
              <p:nvPr/>
            </p:nvSpPr>
            <p:spPr bwMode="auto">
              <a:xfrm>
                <a:off x="1984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32" name="Line 748"/>
              <p:cNvSpPr>
                <a:spLocks noChangeShapeType="1"/>
              </p:cNvSpPr>
              <p:nvPr/>
            </p:nvSpPr>
            <p:spPr bwMode="auto">
              <a:xfrm>
                <a:off x="2240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33" name="Line 751"/>
              <p:cNvSpPr>
                <a:spLocks noChangeShapeType="1"/>
              </p:cNvSpPr>
              <p:nvPr/>
            </p:nvSpPr>
            <p:spPr bwMode="auto">
              <a:xfrm>
                <a:off x="2496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34" name="Line 754"/>
              <p:cNvSpPr>
                <a:spLocks noChangeShapeType="1"/>
              </p:cNvSpPr>
              <p:nvPr/>
            </p:nvSpPr>
            <p:spPr bwMode="auto">
              <a:xfrm>
                <a:off x="2752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35" name="Line 757"/>
              <p:cNvSpPr>
                <a:spLocks noChangeShapeType="1"/>
              </p:cNvSpPr>
              <p:nvPr/>
            </p:nvSpPr>
            <p:spPr bwMode="auto">
              <a:xfrm>
                <a:off x="3008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36" name="Line 760"/>
              <p:cNvSpPr>
                <a:spLocks noChangeShapeType="1"/>
              </p:cNvSpPr>
              <p:nvPr/>
            </p:nvSpPr>
            <p:spPr bwMode="auto">
              <a:xfrm>
                <a:off x="3264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37" name="Line 763"/>
              <p:cNvSpPr>
                <a:spLocks noChangeShapeType="1"/>
              </p:cNvSpPr>
              <p:nvPr/>
            </p:nvSpPr>
            <p:spPr bwMode="auto">
              <a:xfrm>
                <a:off x="3520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38" name="Line 766"/>
              <p:cNvSpPr>
                <a:spLocks noChangeShapeType="1"/>
              </p:cNvSpPr>
              <p:nvPr/>
            </p:nvSpPr>
            <p:spPr bwMode="auto">
              <a:xfrm>
                <a:off x="3776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39" name="Line 769"/>
              <p:cNvSpPr>
                <a:spLocks noChangeShapeType="1"/>
              </p:cNvSpPr>
              <p:nvPr/>
            </p:nvSpPr>
            <p:spPr bwMode="auto">
              <a:xfrm>
                <a:off x="4032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40" name="Line 772"/>
              <p:cNvSpPr>
                <a:spLocks noChangeShapeType="1"/>
              </p:cNvSpPr>
              <p:nvPr/>
            </p:nvSpPr>
            <p:spPr bwMode="auto">
              <a:xfrm>
                <a:off x="4288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41" name="Line 775"/>
              <p:cNvSpPr>
                <a:spLocks noChangeShapeType="1"/>
              </p:cNvSpPr>
              <p:nvPr/>
            </p:nvSpPr>
            <p:spPr bwMode="auto">
              <a:xfrm>
                <a:off x="4544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42" name="Line 778"/>
              <p:cNvSpPr>
                <a:spLocks noChangeShapeType="1"/>
              </p:cNvSpPr>
              <p:nvPr/>
            </p:nvSpPr>
            <p:spPr bwMode="auto">
              <a:xfrm>
                <a:off x="4800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43" name="Line 781"/>
              <p:cNvSpPr>
                <a:spLocks noChangeShapeType="1"/>
              </p:cNvSpPr>
              <p:nvPr/>
            </p:nvSpPr>
            <p:spPr bwMode="auto">
              <a:xfrm>
                <a:off x="5056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44" name="Line 784"/>
              <p:cNvSpPr>
                <a:spLocks noChangeShapeType="1"/>
              </p:cNvSpPr>
              <p:nvPr/>
            </p:nvSpPr>
            <p:spPr bwMode="auto">
              <a:xfrm>
                <a:off x="5312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4" name="Group 2433"/>
            <p:cNvGrpSpPr>
              <a:grpSpLocks/>
            </p:cNvGrpSpPr>
            <p:nvPr/>
          </p:nvGrpSpPr>
          <p:grpSpPr bwMode="auto">
            <a:xfrm>
              <a:off x="192" y="144"/>
              <a:ext cx="5376" cy="4032"/>
              <a:chOff x="192" y="144"/>
              <a:chExt cx="5376" cy="4032"/>
            </a:xfrm>
          </p:grpSpPr>
          <p:sp>
            <p:nvSpPr>
              <p:cNvPr id="5" name="Line 719"/>
              <p:cNvSpPr>
                <a:spLocks noChangeShapeType="1"/>
              </p:cNvSpPr>
              <p:nvPr/>
            </p:nvSpPr>
            <p:spPr bwMode="auto">
              <a:xfrm>
                <a:off x="192" y="144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6" name="Line 720"/>
              <p:cNvSpPr>
                <a:spLocks noChangeShapeType="1"/>
              </p:cNvSpPr>
              <p:nvPr/>
            </p:nvSpPr>
            <p:spPr bwMode="auto">
              <a:xfrm>
                <a:off x="192" y="4176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7" name="Line 725"/>
              <p:cNvSpPr>
                <a:spLocks noChangeShapeType="1"/>
              </p:cNvSpPr>
              <p:nvPr/>
            </p:nvSpPr>
            <p:spPr bwMode="auto">
              <a:xfrm>
                <a:off x="192" y="381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8" name="Line 788"/>
              <p:cNvSpPr>
                <a:spLocks noChangeShapeType="1"/>
              </p:cNvSpPr>
              <p:nvPr/>
            </p:nvSpPr>
            <p:spPr bwMode="auto">
              <a:xfrm>
                <a:off x="192" y="618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9" name="Line 891"/>
              <p:cNvSpPr>
                <a:spLocks noChangeShapeType="1"/>
              </p:cNvSpPr>
              <p:nvPr/>
            </p:nvSpPr>
            <p:spPr bwMode="auto">
              <a:xfrm>
                <a:off x="192" y="856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10" name="Line 994"/>
              <p:cNvSpPr>
                <a:spLocks noChangeShapeType="1"/>
              </p:cNvSpPr>
              <p:nvPr/>
            </p:nvSpPr>
            <p:spPr bwMode="auto">
              <a:xfrm>
                <a:off x="192" y="1093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11" name="Line 1097"/>
              <p:cNvSpPr>
                <a:spLocks noChangeShapeType="1"/>
              </p:cNvSpPr>
              <p:nvPr/>
            </p:nvSpPr>
            <p:spPr bwMode="auto">
              <a:xfrm>
                <a:off x="192" y="1330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12" name="Line 1200"/>
              <p:cNvSpPr>
                <a:spLocks noChangeShapeType="1"/>
              </p:cNvSpPr>
              <p:nvPr/>
            </p:nvSpPr>
            <p:spPr bwMode="auto">
              <a:xfrm>
                <a:off x="192" y="1567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13" name="Line 1303"/>
              <p:cNvSpPr>
                <a:spLocks noChangeShapeType="1"/>
              </p:cNvSpPr>
              <p:nvPr/>
            </p:nvSpPr>
            <p:spPr bwMode="auto">
              <a:xfrm>
                <a:off x="192" y="1804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14" name="Line 1406"/>
              <p:cNvSpPr>
                <a:spLocks noChangeShapeType="1"/>
              </p:cNvSpPr>
              <p:nvPr/>
            </p:nvSpPr>
            <p:spPr bwMode="auto">
              <a:xfrm>
                <a:off x="192" y="2041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15" name="Line 1509"/>
              <p:cNvSpPr>
                <a:spLocks noChangeShapeType="1"/>
              </p:cNvSpPr>
              <p:nvPr/>
            </p:nvSpPr>
            <p:spPr bwMode="auto">
              <a:xfrm>
                <a:off x="192" y="2279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16" name="Line 1612"/>
              <p:cNvSpPr>
                <a:spLocks noChangeShapeType="1"/>
              </p:cNvSpPr>
              <p:nvPr/>
            </p:nvSpPr>
            <p:spPr bwMode="auto">
              <a:xfrm>
                <a:off x="192" y="2516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17" name="Line 1715"/>
              <p:cNvSpPr>
                <a:spLocks noChangeShapeType="1"/>
              </p:cNvSpPr>
              <p:nvPr/>
            </p:nvSpPr>
            <p:spPr bwMode="auto">
              <a:xfrm>
                <a:off x="192" y="2753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18" name="Line 1818"/>
              <p:cNvSpPr>
                <a:spLocks noChangeShapeType="1"/>
              </p:cNvSpPr>
              <p:nvPr/>
            </p:nvSpPr>
            <p:spPr bwMode="auto">
              <a:xfrm>
                <a:off x="192" y="2990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19" name="Line 1921"/>
              <p:cNvSpPr>
                <a:spLocks noChangeShapeType="1"/>
              </p:cNvSpPr>
              <p:nvPr/>
            </p:nvSpPr>
            <p:spPr bwMode="auto">
              <a:xfrm>
                <a:off x="192" y="3227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20" name="Line 2024"/>
              <p:cNvSpPr>
                <a:spLocks noChangeShapeType="1"/>
              </p:cNvSpPr>
              <p:nvPr/>
            </p:nvSpPr>
            <p:spPr bwMode="auto">
              <a:xfrm>
                <a:off x="192" y="3464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21" name="Line 2127"/>
              <p:cNvSpPr>
                <a:spLocks noChangeShapeType="1"/>
              </p:cNvSpPr>
              <p:nvPr/>
            </p:nvSpPr>
            <p:spPr bwMode="auto">
              <a:xfrm>
                <a:off x="192" y="3702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22" name="Line 2230"/>
              <p:cNvSpPr>
                <a:spLocks noChangeShapeType="1"/>
              </p:cNvSpPr>
              <p:nvPr/>
            </p:nvSpPr>
            <p:spPr bwMode="auto">
              <a:xfrm>
                <a:off x="192" y="3939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52" name="TextBox 51"/>
          <p:cNvSpPr txBox="1"/>
          <p:nvPr/>
        </p:nvSpPr>
        <p:spPr>
          <a:xfrm>
            <a:off x="2071670" y="0"/>
            <a:ext cx="42541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</a:rPr>
              <a:t>Решение </a:t>
            </a:r>
            <a:r>
              <a:rPr lang="ru-RU" sz="4800" b="1" dirty="0" smtClean="0">
                <a:solidFill>
                  <a:srgbClr val="C00000"/>
                </a:solidFill>
              </a:rPr>
              <a:t>задач</a:t>
            </a:r>
          </a:p>
          <a:p>
            <a:pPr algn="ctr"/>
            <a:r>
              <a:rPr lang="ka-GE" sz="2400" b="1" dirty="0" smtClean="0">
                <a:solidFill>
                  <a:srgbClr val="C00000"/>
                </a:solidFill>
              </a:rPr>
              <a:t>ამოცანები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42844" y="857232"/>
            <a:ext cx="428628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dirty="0" smtClean="0"/>
              <a:t>1</a:t>
            </a:r>
            <a:endParaRPr lang="ru-RU" sz="2800" b="1" dirty="0"/>
          </a:p>
        </p:txBody>
      </p:sp>
      <p:sp>
        <p:nvSpPr>
          <p:cNvPr id="54" name="Трапеция 53"/>
          <p:cNvSpPr/>
          <p:nvPr/>
        </p:nvSpPr>
        <p:spPr>
          <a:xfrm>
            <a:off x="785786" y="1142984"/>
            <a:ext cx="1771656" cy="1357322"/>
          </a:xfrm>
          <a:prstGeom prst="trapezoid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6" name="Прямая соединительная линия 55"/>
          <p:cNvCxnSpPr/>
          <p:nvPr/>
        </p:nvCxnSpPr>
        <p:spPr>
          <a:xfrm rot="5400000" flipH="1" flipV="1">
            <a:off x="2178827" y="1607331"/>
            <a:ext cx="357190" cy="28575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/>
          <p:nvPr/>
        </p:nvCxnSpPr>
        <p:spPr>
          <a:xfrm rot="16200000" flipH="1">
            <a:off x="785786" y="1571612"/>
            <a:ext cx="357190" cy="35719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единительная линия 70"/>
          <p:cNvCxnSpPr/>
          <p:nvPr/>
        </p:nvCxnSpPr>
        <p:spPr>
          <a:xfrm rot="5400000" flipH="1" flipV="1">
            <a:off x="1536679" y="1177909"/>
            <a:ext cx="357190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428596" y="2285992"/>
            <a:ext cx="4286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А</a:t>
            </a:r>
            <a:endParaRPr lang="ru-RU" sz="2400" b="1" dirty="0"/>
          </a:p>
        </p:txBody>
      </p:sp>
      <p:sp>
        <p:nvSpPr>
          <p:cNvPr id="75" name="TextBox 74"/>
          <p:cNvSpPr txBox="1"/>
          <p:nvPr/>
        </p:nvSpPr>
        <p:spPr>
          <a:xfrm>
            <a:off x="857224" y="857232"/>
            <a:ext cx="4286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В</a:t>
            </a:r>
            <a:endParaRPr lang="ru-RU" sz="2400" b="1" dirty="0"/>
          </a:p>
        </p:txBody>
      </p:sp>
      <p:sp>
        <p:nvSpPr>
          <p:cNvPr id="76" name="TextBox 75"/>
          <p:cNvSpPr txBox="1"/>
          <p:nvPr/>
        </p:nvSpPr>
        <p:spPr>
          <a:xfrm>
            <a:off x="2214546" y="857233"/>
            <a:ext cx="4286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С</a:t>
            </a:r>
            <a:endParaRPr lang="ru-RU" sz="2400" b="1" dirty="0"/>
          </a:p>
        </p:txBody>
      </p:sp>
      <p:sp>
        <p:nvSpPr>
          <p:cNvPr id="77" name="TextBox 76"/>
          <p:cNvSpPr txBox="1"/>
          <p:nvPr/>
        </p:nvSpPr>
        <p:spPr>
          <a:xfrm>
            <a:off x="2643174" y="2214554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</a:t>
            </a:r>
            <a:endParaRPr lang="ru-RU" sz="2400" b="1" dirty="0"/>
          </a:p>
        </p:txBody>
      </p:sp>
      <p:sp>
        <p:nvSpPr>
          <p:cNvPr id="78" name="TextBox 77"/>
          <p:cNvSpPr txBox="1"/>
          <p:nvPr/>
        </p:nvSpPr>
        <p:spPr>
          <a:xfrm>
            <a:off x="3071802" y="1071546"/>
            <a:ext cx="63518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AD=2BC</a:t>
            </a:r>
            <a:r>
              <a:rPr lang="ru-RU" sz="3200" b="1" dirty="0" smtClean="0"/>
              <a:t>. </a:t>
            </a:r>
          </a:p>
          <a:p>
            <a:r>
              <a:rPr lang="ru-RU" sz="3200" b="1" dirty="0" smtClean="0"/>
              <a:t>Найти углы трапеции</a:t>
            </a:r>
            <a:r>
              <a:rPr lang="ru-RU" sz="3200" b="1" dirty="0" smtClean="0"/>
              <a:t>.</a:t>
            </a:r>
            <a:endParaRPr lang="ka-GE" sz="3200" b="1" dirty="0" smtClean="0"/>
          </a:p>
          <a:p>
            <a:r>
              <a:rPr lang="ka-GE" sz="3200" b="1" dirty="0" smtClean="0"/>
              <a:t>ვიპოვოთ ტრაპეციის კუთხეები</a:t>
            </a:r>
            <a:endParaRPr lang="ru-RU" sz="3200" b="1" dirty="0"/>
          </a:p>
        </p:txBody>
      </p:sp>
      <p:sp>
        <p:nvSpPr>
          <p:cNvPr id="80" name="Выноска-облако 79"/>
          <p:cNvSpPr/>
          <p:nvPr/>
        </p:nvSpPr>
        <p:spPr>
          <a:xfrm>
            <a:off x="6286480" y="2571744"/>
            <a:ext cx="2857520" cy="857256"/>
          </a:xfrm>
          <a:prstGeom prst="cloud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214282" y="3286124"/>
            <a:ext cx="500066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/>
              <a:t>2</a:t>
            </a:r>
            <a:endParaRPr lang="ru-RU" sz="2400" b="1" dirty="0"/>
          </a:p>
        </p:txBody>
      </p:sp>
      <p:cxnSp>
        <p:nvCxnSpPr>
          <p:cNvPr id="84" name="Прямая соединительная линия 83"/>
          <p:cNvCxnSpPr/>
          <p:nvPr/>
        </p:nvCxnSpPr>
        <p:spPr>
          <a:xfrm>
            <a:off x="1500166" y="3571876"/>
            <a:ext cx="1428760" cy="158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Прямая соединительная линия 86"/>
          <p:cNvCxnSpPr/>
          <p:nvPr/>
        </p:nvCxnSpPr>
        <p:spPr>
          <a:xfrm rot="16200000" flipH="1">
            <a:off x="2250265" y="4250537"/>
            <a:ext cx="1571636" cy="21431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Прямая соединительная линия 92"/>
          <p:cNvCxnSpPr/>
          <p:nvPr/>
        </p:nvCxnSpPr>
        <p:spPr>
          <a:xfrm>
            <a:off x="642910" y="5143512"/>
            <a:ext cx="2500330" cy="158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Прямая соединительная линия 99"/>
          <p:cNvCxnSpPr/>
          <p:nvPr/>
        </p:nvCxnSpPr>
        <p:spPr>
          <a:xfrm rot="5400000" flipH="1" flipV="1">
            <a:off x="285720" y="3929066"/>
            <a:ext cx="1571636" cy="85725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Прямая соединительная линия 103"/>
          <p:cNvCxnSpPr/>
          <p:nvPr/>
        </p:nvCxnSpPr>
        <p:spPr>
          <a:xfrm rot="16200000" flipH="1">
            <a:off x="1428728" y="3643314"/>
            <a:ext cx="785818" cy="642942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Прямая соединительная линия 106"/>
          <p:cNvCxnSpPr/>
          <p:nvPr/>
        </p:nvCxnSpPr>
        <p:spPr>
          <a:xfrm rot="10800000" flipV="1">
            <a:off x="642910" y="4357694"/>
            <a:ext cx="1500198" cy="78581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Дуга 112"/>
          <p:cNvSpPr/>
          <p:nvPr/>
        </p:nvSpPr>
        <p:spPr>
          <a:xfrm rot="10800000" flipH="1">
            <a:off x="857224" y="3643311"/>
            <a:ext cx="928693" cy="285755"/>
          </a:xfrm>
          <a:prstGeom prst="arc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4" name="Дуга 113"/>
          <p:cNvSpPr/>
          <p:nvPr/>
        </p:nvSpPr>
        <p:spPr>
          <a:xfrm rot="6374135">
            <a:off x="1383870" y="3345523"/>
            <a:ext cx="714533" cy="331642"/>
          </a:xfrm>
          <a:prstGeom prst="arc">
            <a:avLst>
              <a:gd name="adj1" fmla="val 16200000"/>
              <a:gd name="adj2" fmla="val 20723404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7" name="Дуга 116"/>
          <p:cNvSpPr/>
          <p:nvPr/>
        </p:nvSpPr>
        <p:spPr>
          <a:xfrm rot="8883236" flipH="1" flipV="1">
            <a:off x="538299" y="4864347"/>
            <a:ext cx="636843" cy="870780"/>
          </a:xfrm>
          <a:prstGeom prst="arc">
            <a:avLst>
              <a:gd name="adj1" fmla="val 17309300"/>
              <a:gd name="adj2" fmla="val 1073056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9" name="Дуга 118"/>
          <p:cNvSpPr/>
          <p:nvPr/>
        </p:nvSpPr>
        <p:spPr>
          <a:xfrm>
            <a:off x="500034" y="4857760"/>
            <a:ext cx="714380" cy="642942"/>
          </a:xfrm>
          <a:prstGeom prst="arc">
            <a:avLst>
              <a:gd name="adj1" fmla="val 15520547"/>
              <a:gd name="adj2" fmla="val 0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3" name="Прямоугольник 122"/>
          <p:cNvSpPr/>
          <p:nvPr/>
        </p:nvSpPr>
        <p:spPr>
          <a:xfrm>
            <a:off x="3214678" y="4929198"/>
            <a:ext cx="6429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/>
              <a:t>D</a:t>
            </a:r>
            <a:endParaRPr lang="ru-RU" sz="2400" dirty="0"/>
          </a:p>
        </p:txBody>
      </p:sp>
      <p:sp>
        <p:nvSpPr>
          <p:cNvPr id="126" name="TextBox 125"/>
          <p:cNvSpPr txBox="1"/>
          <p:nvPr/>
        </p:nvSpPr>
        <p:spPr>
          <a:xfrm>
            <a:off x="2928926" y="3286124"/>
            <a:ext cx="6429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С</a:t>
            </a:r>
            <a:endParaRPr lang="ru-RU" sz="2400" b="1" dirty="0"/>
          </a:p>
        </p:txBody>
      </p:sp>
      <p:sp>
        <p:nvSpPr>
          <p:cNvPr id="127" name="TextBox 126"/>
          <p:cNvSpPr txBox="1"/>
          <p:nvPr/>
        </p:nvSpPr>
        <p:spPr>
          <a:xfrm>
            <a:off x="214282" y="4929198"/>
            <a:ext cx="6429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А</a:t>
            </a:r>
            <a:endParaRPr lang="ru-RU" sz="2400" b="1" dirty="0"/>
          </a:p>
        </p:txBody>
      </p:sp>
      <p:sp>
        <p:nvSpPr>
          <p:cNvPr id="128" name="TextBox 127"/>
          <p:cNvSpPr txBox="1"/>
          <p:nvPr/>
        </p:nvSpPr>
        <p:spPr>
          <a:xfrm>
            <a:off x="1142976" y="3214686"/>
            <a:ext cx="7143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В</a:t>
            </a:r>
            <a:endParaRPr lang="ru-RU" sz="2400" b="1" dirty="0"/>
          </a:p>
        </p:txBody>
      </p:sp>
      <p:sp>
        <p:nvSpPr>
          <p:cNvPr id="129" name="TextBox 128"/>
          <p:cNvSpPr txBox="1"/>
          <p:nvPr/>
        </p:nvSpPr>
        <p:spPr>
          <a:xfrm>
            <a:off x="2071670" y="4143380"/>
            <a:ext cx="9286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О</a:t>
            </a:r>
            <a:endParaRPr lang="ru-RU" sz="2400" b="1" dirty="0"/>
          </a:p>
        </p:txBody>
      </p:sp>
      <p:sp>
        <p:nvSpPr>
          <p:cNvPr id="130" name="TextBox 129"/>
          <p:cNvSpPr txBox="1"/>
          <p:nvPr/>
        </p:nvSpPr>
        <p:spPr>
          <a:xfrm>
            <a:off x="3286117" y="3429000"/>
            <a:ext cx="550072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ABCD</a:t>
            </a:r>
            <a:r>
              <a:rPr lang="ru-RU" sz="2800" b="1" dirty="0" smtClean="0"/>
              <a:t> – трапеция. Найти: угол </a:t>
            </a:r>
            <a:r>
              <a:rPr lang="ru-RU" sz="2800" b="1" dirty="0" smtClean="0"/>
              <a:t>АОВ</a:t>
            </a:r>
            <a:endParaRPr lang="ka-GE" sz="2800" b="1" dirty="0" smtClean="0"/>
          </a:p>
          <a:p>
            <a:r>
              <a:rPr lang="en-US" sz="2800" b="1" dirty="0" smtClean="0"/>
              <a:t>ABCD</a:t>
            </a:r>
            <a:r>
              <a:rPr lang="ka-GE" sz="2800" b="1" dirty="0" smtClean="0"/>
              <a:t>-ტრაპეცია. ვიპოვოთ</a:t>
            </a:r>
            <a:r>
              <a:rPr lang="ru-RU" sz="2800" b="1" dirty="0" smtClean="0"/>
              <a:t>:</a:t>
            </a:r>
            <a:r>
              <a:rPr lang="ka-GE" sz="2800" b="1" dirty="0" smtClean="0"/>
              <a:t> კუთხე </a:t>
            </a:r>
            <a:r>
              <a:rPr lang="en-US" sz="2800" b="1" dirty="0" smtClean="0"/>
              <a:t> AOB</a:t>
            </a:r>
            <a:r>
              <a:rPr lang="ru-RU" sz="2800" b="1" dirty="0" smtClean="0"/>
              <a:t> </a:t>
            </a:r>
            <a:endParaRPr lang="ru-RU" sz="2800" b="1" dirty="0"/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6500826" y="2714620"/>
          <a:ext cx="2500330" cy="642942"/>
        </p:xfrm>
        <a:graphic>
          <a:graphicData uri="http://schemas.openxmlformats.org/presentationml/2006/ole">
            <p:oleObj spid="_x0000_s2050" r:id="rId3" imgW="1180800" imgH="228600" progId="">
              <p:embed/>
            </p:oleObj>
          </a:graphicData>
        </a:graphic>
      </p:graphicFrame>
      <p:sp>
        <p:nvSpPr>
          <p:cNvPr id="141" name="Выноска-облако 140"/>
          <p:cNvSpPr/>
          <p:nvPr/>
        </p:nvSpPr>
        <p:spPr>
          <a:xfrm>
            <a:off x="6786578" y="4500570"/>
            <a:ext cx="1285884" cy="785818"/>
          </a:xfrm>
          <a:prstGeom prst="cloud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052" name="Object 4"/>
          <p:cNvGraphicFramePr>
            <a:graphicFrameLocks noChangeAspect="1"/>
          </p:cNvGraphicFramePr>
          <p:nvPr/>
        </p:nvGraphicFramePr>
        <p:xfrm>
          <a:off x="7000892" y="4643446"/>
          <a:ext cx="1000132" cy="642942"/>
        </p:xfrm>
        <a:graphic>
          <a:graphicData uri="http://schemas.openxmlformats.org/presentationml/2006/ole">
            <p:oleObj spid="_x0000_s2052" r:id="rId4" imgW="241200" imgH="203040" progId="">
              <p:embed/>
            </p:oleObj>
          </a:graphicData>
        </a:graphic>
      </p:graphicFrame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2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2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  <p:bldP spid="80" grpId="0" animBg="1"/>
      <p:bldP spid="14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438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192" y="144"/>
            <a:chExt cx="5376" cy="4032"/>
          </a:xfrm>
        </p:grpSpPr>
        <p:grpSp>
          <p:nvGrpSpPr>
            <p:cNvPr id="3" name="Group 2434"/>
            <p:cNvGrpSpPr>
              <a:grpSpLocks/>
            </p:cNvGrpSpPr>
            <p:nvPr/>
          </p:nvGrpSpPr>
          <p:grpSpPr bwMode="auto">
            <a:xfrm>
              <a:off x="192" y="144"/>
              <a:ext cx="5376" cy="4032"/>
              <a:chOff x="192" y="144"/>
              <a:chExt cx="5376" cy="4032"/>
            </a:xfrm>
          </p:grpSpPr>
          <p:sp>
            <p:nvSpPr>
              <p:cNvPr id="23" name="Line 721"/>
              <p:cNvSpPr>
                <a:spLocks noChangeShapeType="1"/>
              </p:cNvSpPr>
              <p:nvPr/>
            </p:nvSpPr>
            <p:spPr bwMode="auto">
              <a:xfrm>
                <a:off x="192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24" name="Line 722"/>
              <p:cNvSpPr>
                <a:spLocks noChangeShapeType="1"/>
              </p:cNvSpPr>
              <p:nvPr/>
            </p:nvSpPr>
            <p:spPr bwMode="auto">
              <a:xfrm>
                <a:off x="5568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25" name="Line 727"/>
              <p:cNvSpPr>
                <a:spLocks noChangeShapeType="1"/>
              </p:cNvSpPr>
              <p:nvPr/>
            </p:nvSpPr>
            <p:spPr bwMode="auto">
              <a:xfrm>
                <a:off x="448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26" name="Line 730"/>
              <p:cNvSpPr>
                <a:spLocks noChangeShapeType="1"/>
              </p:cNvSpPr>
              <p:nvPr/>
            </p:nvSpPr>
            <p:spPr bwMode="auto">
              <a:xfrm>
                <a:off x="704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27" name="Line 733"/>
              <p:cNvSpPr>
                <a:spLocks noChangeShapeType="1"/>
              </p:cNvSpPr>
              <p:nvPr/>
            </p:nvSpPr>
            <p:spPr bwMode="auto">
              <a:xfrm>
                <a:off x="960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28" name="Line 736"/>
              <p:cNvSpPr>
                <a:spLocks noChangeShapeType="1"/>
              </p:cNvSpPr>
              <p:nvPr/>
            </p:nvSpPr>
            <p:spPr bwMode="auto">
              <a:xfrm>
                <a:off x="1216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29" name="Line 739"/>
              <p:cNvSpPr>
                <a:spLocks noChangeShapeType="1"/>
              </p:cNvSpPr>
              <p:nvPr/>
            </p:nvSpPr>
            <p:spPr bwMode="auto">
              <a:xfrm>
                <a:off x="1472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30" name="Line 742"/>
              <p:cNvSpPr>
                <a:spLocks noChangeShapeType="1"/>
              </p:cNvSpPr>
              <p:nvPr/>
            </p:nvSpPr>
            <p:spPr bwMode="auto">
              <a:xfrm>
                <a:off x="1728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31" name="Line 745"/>
              <p:cNvSpPr>
                <a:spLocks noChangeShapeType="1"/>
              </p:cNvSpPr>
              <p:nvPr/>
            </p:nvSpPr>
            <p:spPr bwMode="auto">
              <a:xfrm>
                <a:off x="1984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32" name="Line 748"/>
              <p:cNvSpPr>
                <a:spLocks noChangeShapeType="1"/>
              </p:cNvSpPr>
              <p:nvPr/>
            </p:nvSpPr>
            <p:spPr bwMode="auto">
              <a:xfrm>
                <a:off x="2240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33" name="Line 751"/>
              <p:cNvSpPr>
                <a:spLocks noChangeShapeType="1"/>
              </p:cNvSpPr>
              <p:nvPr/>
            </p:nvSpPr>
            <p:spPr bwMode="auto">
              <a:xfrm>
                <a:off x="2496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34" name="Line 754"/>
              <p:cNvSpPr>
                <a:spLocks noChangeShapeType="1"/>
              </p:cNvSpPr>
              <p:nvPr/>
            </p:nvSpPr>
            <p:spPr bwMode="auto">
              <a:xfrm>
                <a:off x="2752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35" name="Line 757"/>
              <p:cNvSpPr>
                <a:spLocks noChangeShapeType="1"/>
              </p:cNvSpPr>
              <p:nvPr/>
            </p:nvSpPr>
            <p:spPr bwMode="auto">
              <a:xfrm>
                <a:off x="3008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36" name="Line 760"/>
              <p:cNvSpPr>
                <a:spLocks noChangeShapeType="1"/>
              </p:cNvSpPr>
              <p:nvPr/>
            </p:nvSpPr>
            <p:spPr bwMode="auto">
              <a:xfrm>
                <a:off x="3264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37" name="Line 763"/>
              <p:cNvSpPr>
                <a:spLocks noChangeShapeType="1"/>
              </p:cNvSpPr>
              <p:nvPr/>
            </p:nvSpPr>
            <p:spPr bwMode="auto">
              <a:xfrm>
                <a:off x="3520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38" name="Line 766"/>
              <p:cNvSpPr>
                <a:spLocks noChangeShapeType="1"/>
              </p:cNvSpPr>
              <p:nvPr/>
            </p:nvSpPr>
            <p:spPr bwMode="auto">
              <a:xfrm>
                <a:off x="3776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39" name="Line 769"/>
              <p:cNvSpPr>
                <a:spLocks noChangeShapeType="1"/>
              </p:cNvSpPr>
              <p:nvPr/>
            </p:nvSpPr>
            <p:spPr bwMode="auto">
              <a:xfrm>
                <a:off x="4032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40" name="Line 772"/>
              <p:cNvSpPr>
                <a:spLocks noChangeShapeType="1"/>
              </p:cNvSpPr>
              <p:nvPr/>
            </p:nvSpPr>
            <p:spPr bwMode="auto">
              <a:xfrm>
                <a:off x="4288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41" name="Line 775"/>
              <p:cNvSpPr>
                <a:spLocks noChangeShapeType="1"/>
              </p:cNvSpPr>
              <p:nvPr/>
            </p:nvSpPr>
            <p:spPr bwMode="auto">
              <a:xfrm>
                <a:off x="4544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42" name="Line 778"/>
              <p:cNvSpPr>
                <a:spLocks noChangeShapeType="1"/>
              </p:cNvSpPr>
              <p:nvPr/>
            </p:nvSpPr>
            <p:spPr bwMode="auto">
              <a:xfrm>
                <a:off x="4800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43" name="Line 781"/>
              <p:cNvSpPr>
                <a:spLocks noChangeShapeType="1"/>
              </p:cNvSpPr>
              <p:nvPr/>
            </p:nvSpPr>
            <p:spPr bwMode="auto">
              <a:xfrm>
                <a:off x="5056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44" name="Line 784"/>
              <p:cNvSpPr>
                <a:spLocks noChangeShapeType="1"/>
              </p:cNvSpPr>
              <p:nvPr/>
            </p:nvSpPr>
            <p:spPr bwMode="auto">
              <a:xfrm>
                <a:off x="5312" y="144"/>
                <a:ext cx="0" cy="403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4" name="Group 2433"/>
            <p:cNvGrpSpPr>
              <a:grpSpLocks/>
            </p:cNvGrpSpPr>
            <p:nvPr/>
          </p:nvGrpSpPr>
          <p:grpSpPr bwMode="auto">
            <a:xfrm>
              <a:off x="192" y="144"/>
              <a:ext cx="5376" cy="4032"/>
              <a:chOff x="192" y="144"/>
              <a:chExt cx="5376" cy="4032"/>
            </a:xfrm>
          </p:grpSpPr>
          <p:sp>
            <p:nvSpPr>
              <p:cNvPr id="5" name="Line 719"/>
              <p:cNvSpPr>
                <a:spLocks noChangeShapeType="1"/>
              </p:cNvSpPr>
              <p:nvPr/>
            </p:nvSpPr>
            <p:spPr bwMode="auto">
              <a:xfrm>
                <a:off x="192" y="144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6" name="Line 720"/>
              <p:cNvSpPr>
                <a:spLocks noChangeShapeType="1"/>
              </p:cNvSpPr>
              <p:nvPr/>
            </p:nvSpPr>
            <p:spPr bwMode="auto">
              <a:xfrm>
                <a:off x="192" y="4176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7" name="Line 725"/>
              <p:cNvSpPr>
                <a:spLocks noChangeShapeType="1"/>
              </p:cNvSpPr>
              <p:nvPr/>
            </p:nvSpPr>
            <p:spPr bwMode="auto">
              <a:xfrm>
                <a:off x="192" y="381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8" name="Line 788"/>
              <p:cNvSpPr>
                <a:spLocks noChangeShapeType="1"/>
              </p:cNvSpPr>
              <p:nvPr/>
            </p:nvSpPr>
            <p:spPr bwMode="auto">
              <a:xfrm>
                <a:off x="192" y="618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9" name="Line 891"/>
              <p:cNvSpPr>
                <a:spLocks noChangeShapeType="1"/>
              </p:cNvSpPr>
              <p:nvPr/>
            </p:nvSpPr>
            <p:spPr bwMode="auto">
              <a:xfrm>
                <a:off x="192" y="856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10" name="Line 994"/>
              <p:cNvSpPr>
                <a:spLocks noChangeShapeType="1"/>
              </p:cNvSpPr>
              <p:nvPr/>
            </p:nvSpPr>
            <p:spPr bwMode="auto">
              <a:xfrm>
                <a:off x="192" y="1093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11" name="Line 1097"/>
              <p:cNvSpPr>
                <a:spLocks noChangeShapeType="1"/>
              </p:cNvSpPr>
              <p:nvPr/>
            </p:nvSpPr>
            <p:spPr bwMode="auto">
              <a:xfrm>
                <a:off x="192" y="1330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12" name="Line 1200"/>
              <p:cNvSpPr>
                <a:spLocks noChangeShapeType="1"/>
              </p:cNvSpPr>
              <p:nvPr/>
            </p:nvSpPr>
            <p:spPr bwMode="auto">
              <a:xfrm>
                <a:off x="192" y="1567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13" name="Line 1303"/>
              <p:cNvSpPr>
                <a:spLocks noChangeShapeType="1"/>
              </p:cNvSpPr>
              <p:nvPr/>
            </p:nvSpPr>
            <p:spPr bwMode="auto">
              <a:xfrm>
                <a:off x="192" y="1804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14" name="Line 1406"/>
              <p:cNvSpPr>
                <a:spLocks noChangeShapeType="1"/>
              </p:cNvSpPr>
              <p:nvPr/>
            </p:nvSpPr>
            <p:spPr bwMode="auto">
              <a:xfrm>
                <a:off x="192" y="2041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15" name="Line 1509"/>
              <p:cNvSpPr>
                <a:spLocks noChangeShapeType="1"/>
              </p:cNvSpPr>
              <p:nvPr/>
            </p:nvSpPr>
            <p:spPr bwMode="auto">
              <a:xfrm>
                <a:off x="192" y="2279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16" name="Line 1612"/>
              <p:cNvSpPr>
                <a:spLocks noChangeShapeType="1"/>
              </p:cNvSpPr>
              <p:nvPr/>
            </p:nvSpPr>
            <p:spPr bwMode="auto">
              <a:xfrm>
                <a:off x="192" y="2516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17" name="Line 1715"/>
              <p:cNvSpPr>
                <a:spLocks noChangeShapeType="1"/>
              </p:cNvSpPr>
              <p:nvPr/>
            </p:nvSpPr>
            <p:spPr bwMode="auto">
              <a:xfrm>
                <a:off x="192" y="2753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18" name="Line 1818"/>
              <p:cNvSpPr>
                <a:spLocks noChangeShapeType="1"/>
              </p:cNvSpPr>
              <p:nvPr/>
            </p:nvSpPr>
            <p:spPr bwMode="auto">
              <a:xfrm>
                <a:off x="192" y="2990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19" name="Line 1921"/>
              <p:cNvSpPr>
                <a:spLocks noChangeShapeType="1"/>
              </p:cNvSpPr>
              <p:nvPr/>
            </p:nvSpPr>
            <p:spPr bwMode="auto">
              <a:xfrm>
                <a:off x="192" y="3227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20" name="Line 2024"/>
              <p:cNvSpPr>
                <a:spLocks noChangeShapeType="1"/>
              </p:cNvSpPr>
              <p:nvPr/>
            </p:nvSpPr>
            <p:spPr bwMode="auto">
              <a:xfrm>
                <a:off x="192" y="3464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21" name="Line 2127"/>
              <p:cNvSpPr>
                <a:spLocks noChangeShapeType="1"/>
              </p:cNvSpPr>
              <p:nvPr/>
            </p:nvSpPr>
            <p:spPr bwMode="auto">
              <a:xfrm>
                <a:off x="192" y="3702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22" name="Line 2230"/>
              <p:cNvSpPr>
                <a:spLocks noChangeShapeType="1"/>
              </p:cNvSpPr>
              <p:nvPr/>
            </p:nvSpPr>
            <p:spPr bwMode="auto">
              <a:xfrm>
                <a:off x="192" y="3939"/>
                <a:ext cx="5376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53" name="TextBox 52"/>
          <p:cNvSpPr txBox="1"/>
          <p:nvPr/>
        </p:nvSpPr>
        <p:spPr>
          <a:xfrm>
            <a:off x="142844" y="857232"/>
            <a:ext cx="428628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dirty="0" smtClean="0"/>
              <a:t>3</a:t>
            </a:r>
            <a:endParaRPr lang="ru-RU" sz="2800" b="1" dirty="0"/>
          </a:p>
        </p:txBody>
      </p:sp>
      <p:sp>
        <p:nvSpPr>
          <p:cNvPr id="54" name="Трапеция 53"/>
          <p:cNvSpPr/>
          <p:nvPr/>
        </p:nvSpPr>
        <p:spPr>
          <a:xfrm>
            <a:off x="785786" y="1142984"/>
            <a:ext cx="2000264" cy="1357322"/>
          </a:xfrm>
          <a:prstGeom prst="trapezoid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6" name="Прямая соединительная линия 55"/>
          <p:cNvCxnSpPr/>
          <p:nvPr/>
        </p:nvCxnSpPr>
        <p:spPr>
          <a:xfrm rot="5400000" flipH="1" flipV="1">
            <a:off x="2464579" y="1678769"/>
            <a:ext cx="285752" cy="21431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/>
          <p:nvPr/>
        </p:nvCxnSpPr>
        <p:spPr>
          <a:xfrm>
            <a:off x="785786" y="1643050"/>
            <a:ext cx="285752" cy="21431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единительная линия 70"/>
          <p:cNvCxnSpPr/>
          <p:nvPr/>
        </p:nvCxnSpPr>
        <p:spPr>
          <a:xfrm rot="5400000" flipH="1" flipV="1">
            <a:off x="1536679" y="1177909"/>
            <a:ext cx="357190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428596" y="2285992"/>
            <a:ext cx="4286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А</a:t>
            </a:r>
            <a:endParaRPr lang="ru-RU" sz="2400" b="1" dirty="0"/>
          </a:p>
        </p:txBody>
      </p:sp>
      <p:sp>
        <p:nvSpPr>
          <p:cNvPr id="75" name="TextBox 74"/>
          <p:cNvSpPr txBox="1"/>
          <p:nvPr/>
        </p:nvSpPr>
        <p:spPr>
          <a:xfrm>
            <a:off x="857224" y="857232"/>
            <a:ext cx="4286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В</a:t>
            </a:r>
            <a:endParaRPr lang="ru-RU" sz="2400" b="1" dirty="0"/>
          </a:p>
        </p:txBody>
      </p:sp>
      <p:sp>
        <p:nvSpPr>
          <p:cNvPr id="76" name="TextBox 75"/>
          <p:cNvSpPr txBox="1"/>
          <p:nvPr/>
        </p:nvSpPr>
        <p:spPr>
          <a:xfrm>
            <a:off x="2500298" y="857233"/>
            <a:ext cx="285752" cy="461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С</a:t>
            </a:r>
            <a:endParaRPr lang="ru-RU" sz="2400" b="1" dirty="0"/>
          </a:p>
        </p:txBody>
      </p:sp>
      <p:sp>
        <p:nvSpPr>
          <p:cNvPr id="77" name="TextBox 76"/>
          <p:cNvSpPr txBox="1"/>
          <p:nvPr/>
        </p:nvSpPr>
        <p:spPr>
          <a:xfrm>
            <a:off x="2643174" y="2214554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</a:t>
            </a:r>
            <a:endParaRPr lang="ru-RU" sz="2400" b="1" dirty="0"/>
          </a:p>
        </p:txBody>
      </p:sp>
      <p:sp>
        <p:nvSpPr>
          <p:cNvPr id="78" name="TextBox 77"/>
          <p:cNvSpPr txBox="1"/>
          <p:nvPr/>
        </p:nvSpPr>
        <p:spPr>
          <a:xfrm>
            <a:off x="2928926" y="357166"/>
            <a:ext cx="452282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ABCD</a:t>
            </a:r>
            <a:r>
              <a:rPr lang="ru-RU" sz="2800" b="1" dirty="0" smtClean="0"/>
              <a:t> – трапеция. </a:t>
            </a:r>
          </a:p>
          <a:p>
            <a:r>
              <a:rPr lang="ru-RU" sz="2800" b="1" dirty="0" smtClean="0"/>
              <a:t>Найти: углы трапеции</a:t>
            </a:r>
            <a:endParaRPr lang="ka-GE" sz="2800" b="1" dirty="0" smtClean="0"/>
          </a:p>
          <a:p>
            <a:r>
              <a:rPr lang="en-US" sz="2800" b="1" dirty="0" smtClean="0"/>
              <a:t>ABCD</a:t>
            </a:r>
            <a:r>
              <a:rPr lang="ka-GE" sz="2800" b="1" dirty="0" smtClean="0"/>
              <a:t>-ტრაპეცია.</a:t>
            </a:r>
          </a:p>
          <a:p>
            <a:r>
              <a:rPr lang="ka-GE" sz="2800" b="1" dirty="0" smtClean="0"/>
              <a:t>უ.ვ. ტრაპეციის კუთხეები</a:t>
            </a:r>
            <a:endParaRPr lang="ru-RU" sz="2800" b="1" dirty="0"/>
          </a:p>
        </p:txBody>
      </p:sp>
      <p:sp>
        <p:nvSpPr>
          <p:cNvPr id="80" name="Выноска-облако 79"/>
          <p:cNvSpPr/>
          <p:nvPr/>
        </p:nvSpPr>
        <p:spPr>
          <a:xfrm>
            <a:off x="5286380" y="2285992"/>
            <a:ext cx="2857520" cy="857256"/>
          </a:xfrm>
          <a:prstGeom prst="cloud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214282" y="3286124"/>
            <a:ext cx="500066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/>
              <a:t>4</a:t>
            </a:r>
            <a:endParaRPr lang="ru-RU" sz="2400" b="1" dirty="0"/>
          </a:p>
        </p:txBody>
      </p:sp>
      <p:cxnSp>
        <p:nvCxnSpPr>
          <p:cNvPr id="84" name="Прямая соединительная линия 83"/>
          <p:cNvCxnSpPr/>
          <p:nvPr/>
        </p:nvCxnSpPr>
        <p:spPr>
          <a:xfrm>
            <a:off x="1500166" y="3571876"/>
            <a:ext cx="1428760" cy="158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Прямая соединительная линия 86"/>
          <p:cNvCxnSpPr/>
          <p:nvPr/>
        </p:nvCxnSpPr>
        <p:spPr>
          <a:xfrm rot="16200000" flipH="1">
            <a:off x="2250265" y="4250537"/>
            <a:ext cx="1571636" cy="21431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Прямая соединительная линия 92"/>
          <p:cNvCxnSpPr/>
          <p:nvPr/>
        </p:nvCxnSpPr>
        <p:spPr>
          <a:xfrm>
            <a:off x="642910" y="5143512"/>
            <a:ext cx="2500330" cy="158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Прямая соединительная линия 99"/>
          <p:cNvCxnSpPr/>
          <p:nvPr/>
        </p:nvCxnSpPr>
        <p:spPr>
          <a:xfrm rot="5400000" flipH="1" flipV="1">
            <a:off x="285720" y="3929066"/>
            <a:ext cx="1571636" cy="85725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Прямая соединительная линия 103"/>
          <p:cNvCxnSpPr/>
          <p:nvPr/>
        </p:nvCxnSpPr>
        <p:spPr>
          <a:xfrm rot="16200000" flipH="1">
            <a:off x="821505" y="4250537"/>
            <a:ext cx="1571636" cy="21431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Прямоугольник 122"/>
          <p:cNvSpPr/>
          <p:nvPr/>
        </p:nvSpPr>
        <p:spPr>
          <a:xfrm>
            <a:off x="3214678" y="4929198"/>
            <a:ext cx="6429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/>
              <a:t>D</a:t>
            </a:r>
            <a:endParaRPr lang="ru-RU" sz="2400" dirty="0"/>
          </a:p>
        </p:txBody>
      </p:sp>
      <p:sp>
        <p:nvSpPr>
          <p:cNvPr id="126" name="TextBox 125"/>
          <p:cNvSpPr txBox="1"/>
          <p:nvPr/>
        </p:nvSpPr>
        <p:spPr>
          <a:xfrm>
            <a:off x="2928926" y="3286124"/>
            <a:ext cx="6429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С</a:t>
            </a:r>
            <a:endParaRPr lang="ru-RU" sz="2400" b="1" dirty="0"/>
          </a:p>
        </p:txBody>
      </p:sp>
      <p:sp>
        <p:nvSpPr>
          <p:cNvPr id="127" name="TextBox 126"/>
          <p:cNvSpPr txBox="1"/>
          <p:nvPr/>
        </p:nvSpPr>
        <p:spPr>
          <a:xfrm>
            <a:off x="214282" y="4929198"/>
            <a:ext cx="6429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А</a:t>
            </a:r>
            <a:endParaRPr lang="ru-RU" sz="2400" b="1" dirty="0"/>
          </a:p>
        </p:txBody>
      </p:sp>
      <p:sp>
        <p:nvSpPr>
          <p:cNvPr id="128" name="TextBox 127"/>
          <p:cNvSpPr txBox="1"/>
          <p:nvPr/>
        </p:nvSpPr>
        <p:spPr>
          <a:xfrm>
            <a:off x="1142976" y="3214686"/>
            <a:ext cx="7143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В</a:t>
            </a:r>
            <a:endParaRPr lang="ru-RU" sz="2400" b="1" dirty="0"/>
          </a:p>
        </p:txBody>
      </p:sp>
      <p:sp>
        <p:nvSpPr>
          <p:cNvPr id="129" name="TextBox 128"/>
          <p:cNvSpPr txBox="1"/>
          <p:nvPr/>
        </p:nvSpPr>
        <p:spPr>
          <a:xfrm>
            <a:off x="1714480" y="5143513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Е</a:t>
            </a:r>
            <a:endParaRPr lang="ru-RU" sz="2400" b="1" dirty="0"/>
          </a:p>
        </p:txBody>
      </p:sp>
      <p:sp>
        <p:nvSpPr>
          <p:cNvPr id="130" name="TextBox 129"/>
          <p:cNvSpPr txBox="1"/>
          <p:nvPr/>
        </p:nvSpPr>
        <p:spPr>
          <a:xfrm>
            <a:off x="3214678" y="3429000"/>
            <a:ext cx="550072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ABCD</a:t>
            </a:r>
            <a:r>
              <a:rPr lang="ru-RU" sz="2800" b="1" dirty="0" smtClean="0"/>
              <a:t> – трапеция. В</a:t>
            </a:r>
            <a:r>
              <a:rPr lang="en-US" sz="2800" b="1" dirty="0" smtClean="0"/>
              <a:t>E||</a:t>
            </a:r>
            <a:r>
              <a:rPr lang="ru-RU" sz="2800" b="1" dirty="0" smtClean="0"/>
              <a:t>С</a:t>
            </a:r>
            <a:r>
              <a:rPr lang="en-US" sz="2800" b="1" dirty="0" smtClean="0"/>
              <a:t>D</a:t>
            </a:r>
            <a:r>
              <a:rPr lang="ru-RU" sz="2800" b="1" dirty="0" smtClean="0"/>
              <a:t>.</a:t>
            </a:r>
          </a:p>
          <a:p>
            <a:r>
              <a:rPr lang="ru-RU" sz="2800" b="1" dirty="0" smtClean="0"/>
              <a:t>Найти углы трапеции. </a:t>
            </a:r>
            <a:endParaRPr lang="en-US" sz="2800" b="1" dirty="0" smtClean="0"/>
          </a:p>
          <a:p>
            <a:r>
              <a:rPr lang="en-US" sz="2800" b="1" dirty="0" smtClean="0"/>
              <a:t>ABCD </a:t>
            </a:r>
            <a:r>
              <a:rPr lang="ka-GE" sz="2800" b="1" dirty="0" smtClean="0"/>
              <a:t>-ტრაპეცია.</a:t>
            </a:r>
            <a:r>
              <a:rPr lang="en-US" sz="2800" b="1" dirty="0" smtClean="0"/>
              <a:t>   BE||CD</a:t>
            </a:r>
            <a:r>
              <a:rPr lang="ka-GE" sz="2800" b="1" dirty="0" smtClean="0"/>
              <a:t>.</a:t>
            </a:r>
          </a:p>
          <a:p>
            <a:r>
              <a:rPr lang="ka-GE" sz="2800" b="1" dirty="0" smtClean="0"/>
              <a:t>ვიპოვოთ ტრაპეციის კუთხეები.</a:t>
            </a:r>
            <a:endParaRPr lang="ru-RU" sz="2800" b="1" dirty="0"/>
          </a:p>
        </p:txBody>
      </p:sp>
      <p:cxnSp>
        <p:nvCxnSpPr>
          <p:cNvPr id="82" name="Прямая соединительная линия 81"/>
          <p:cNvCxnSpPr/>
          <p:nvPr/>
        </p:nvCxnSpPr>
        <p:spPr>
          <a:xfrm flipV="1">
            <a:off x="785786" y="1142984"/>
            <a:ext cx="1643074" cy="137384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Прямая соединительная линия 97"/>
          <p:cNvCxnSpPr/>
          <p:nvPr/>
        </p:nvCxnSpPr>
        <p:spPr>
          <a:xfrm rot="16200000" flipV="1">
            <a:off x="2107389" y="1464455"/>
            <a:ext cx="214314" cy="14287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Прямая соединительная линия 105"/>
          <p:cNvCxnSpPr/>
          <p:nvPr/>
        </p:nvCxnSpPr>
        <p:spPr>
          <a:xfrm flipV="1">
            <a:off x="2285984" y="1428736"/>
            <a:ext cx="285752" cy="21431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076" name="Object 4"/>
          <p:cNvGraphicFramePr>
            <a:graphicFrameLocks noChangeAspect="1"/>
          </p:cNvGraphicFramePr>
          <p:nvPr/>
        </p:nvGraphicFramePr>
        <p:xfrm>
          <a:off x="5786446" y="2357430"/>
          <a:ext cx="2143140" cy="500066"/>
        </p:xfrm>
        <a:graphic>
          <a:graphicData uri="http://schemas.openxmlformats.org/presentationml/2006/ole">
            <p:oleObj spid="_x0000_s3076" r:id="rId3" imgW="1180800" imgH="228600" progId="">
              <p:embed/>
            </p:oleObj>
          </a:graphicData>
        </a:graphic>
      </p:graphicFrame>
      <p:sp>
        <p:nvSpPr>
          <p:cNvPr id="120" name="TextBox 119"/>
          <p:cNvSpPr txBox="1"/>
          <p:nvPr/>
        </p:nvSpPr>
        <p:spPr>
          <a:xfrm>
            <a:off x="1142976" y="4000504"/>
            <a:ext cx="785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75</a:t>
            </a:r>
            <a:endParaRPr lang="ru-RU" b="1" dirty="0"/>
          </a:p>
        </p:txBody>
      </p:sp>
      <p:sp>
        <p:nvSpPr>
          <p:cNvPr id="121" name="TextBox 120"/>
          <p:cNvSpPr txBox="1"/>
          <p:nvPr/>
        </p:nvSpPr>
        <p:spPr>
          <a:xfrm>
            <a:off x="714348" y="4786322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40</a:t>
            </a:r>
            <a:endParaRPr lang="ru-RU" b="1" dirty="0"/>
          </a:p>
        </p:txBody>
      </p:sp>
      <p:sp>
        <p:nvSpPr>
          <p:cNvPr id="132" name="Выноска-облако 131"/>
          <p:cNvSpPr/>
          <p:nvPr/>
        </p:nvSpPr>
        <p:spPr>
          <a:xfrm>
            <a:off x="5857884" y="5357826"/>
            <a:ext cx="2500330" cy="1285884"/>
          </a:xfrm>
          <a:prstGeom prst="cloud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3079" name="Object 7"/>
          <p:cNvGraphicFramePr>
            <a:graphicFrameLocks noChangeAspect="1"/>
          </p:cNvGraphicFramePr>
          <p:nvPr/>
        </p:nvGraphicFramePr>
        <p:xfrm>
          <a:off x="6215074" y="5786454"/>
          <a:ext cx="2071702" cy="514352"/>
        </p:xfrm>
        <a:graphic>
          <a:graphicData uri="http://schemas.openxmlformats.org/presentationml/2006/ole">
            <p:oleObj spid="_x0000_s3079" r:id="rId4" imgW="1168200" imgH="228600" progId="">
              <p:embed/>
            </p:oleObj>
          </a:graphicData>
        </a:graphic>
      </p:graphicFrame>
      <p:pic>
        <p:nvPicPr>
          <p:cNvPr id="3081" name="Picture 9" descr="C:\Documents and Settings\Ольга Воеводина\Рабочий стол\карандаш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905750" y="0"/>
            <a:ext cx="1238250" cy="180975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1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 animBg="1"/>
      <p:bldP spid="132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876</TotalTime>
  <Words>514</Words>
  <Application>Microsoft Office PowerPoint</Application>
  <PresentationFormat>Экран (4:3)</PresentationFormat>
  <Paragraphs>177</Paragraphs>
  <Slides>12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0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Воеводина</dc:creator>
  <cp:lastModifiedBy>1</cp:lastModifiedBy>
  <cp:revision>81</cp:revision>
  <dcterms:created xsi:type="dcterms:W3CDTF">2010-10-11T18:22:29Z</dcterms:created>
  <dcterms:modified xsi:type="dcterms:W3CDTF">2019-11-24T13:50:44Z</dcterms:modified>
</cp:coreProperties>
</file>