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6"/>
  </p:notes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85" r:id="rId24"/>
    <p:sldId id="279" r:id="rId25"/>
    <p:sldId id="289" r:id="rId26"/>
    <p:sldId id="280" r:id="rId27"/>
    <p:sldId id="281" r:id="rId28"/>
    <p:sldId id="282" r:id="rId29"/>
    <p:sldId id="283" r:id="rId30"/>
    <p:sldId id="284" r:id="rId31"/>
    <p:sldId id="286" r:id="rId32"/>
    <p:sldId id="287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94660"/>
  </p:normalViewPr>
  <p:slideViewPr>
    <p:cSldViewPr>
      <p:cViewPr varScale="1">
        <p:scale>
          <a:sx n="69" d="100"/>
          <a:sy n="69" d="100"/>
        </p:scale>
        <p:origin x="132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FA9CC-BC90-445B-AB44-FD337C8D303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0F3DA-97AF-4EEF-B52B-3D27DBF4B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006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80743F-ACB0-4C74-BBB4-B6B5BD496F4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E7A420-CDD4-43AF-A002-6F96ACD964E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8458200" cy="4879034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effectLst/>
                <a:latin typeface="Arno Pro" pitchFamily="18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effectLst/>
                <a:latin typeface="Arno Pro" pitchFamily="18" charset="0"/>
              </a:rPr>
            </a:br>
            <a:r>
              <a:rPr lang="ru-RU" sz="5400" b="1" dirty="0" smtClean="0">
                <a:solidFill>
                  <a:srgbClr val="7030A0"/>
                </a:solidFill>
                <a:effectLst/>
                <a:latin typeface="Arno Pro" pitchFamily="18" charset="0"/>
              </a:rPr>
              <a:t>Проект</a:t>
            </a:r>
            <a:r>
              <a:rPr lang="ru-RU" b="1" dirty="0" smtClean="0">
                <a:solidFill>
                  <a:srgbClr val="7030A0"/>
                </a:solidFill>
                <a:effectLst/>
                <a:latin typeface="Arno Pro" pitchFamily="18" charset="0"/>
              </a:rPr>
              <a:t> </a:t>
            </a:r>
            <a:br>
              <a:rPr lang="ru-RU" b="1" dirty="0" smtClean="0">
                <a:solidFill>
                  <a:srgbClr val="7030A0"/>
                </a:solidFill>
                <a:effectLst/>
                <a:latin typeface="Arno Pro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effectLst/>
                <a:latin typeface="Arno Pro" pitchFamily="18" charset="0"/>
              </a:rPr>
              <a:t>«</a:t>
            </a:r>
            <a:r>
              <a:rPr lang="ru-RU" b="1" dirty="0">
                <a:solidFill>
                  <a:srgbClr val="7030A0"/>
                </a:solidFill>
                <a:effectLst/>
                <a:latin typeface="Arno Pro" pitchFamily="18" charset="0"/>
              </a:rPr>
              <a:t>Развитие театрализованной деятельности в средней группе  по мотивам русской народной сказки «Теремок»</a:t>
            </a:r>
            <a:r>
              <a:rPr lang="ru-RU" dirty="0">
                <a:solidFill>
                  <a:srgbClr val="7030A0"/>
                </a:solidFill>
                <a:effectLst/>
                <a:latin typeface="Arno Pro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effectLst/>
                <a:latin typeface="Arno Pro" pitchFamily="18" charset="0"/>
              </a:rPr>
            </a:br>
            <a:endParaRPr lang="ru-RU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1026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974" y="4653136"/>
            <a:ext cx="1555402" cy="155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4656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1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no Pro" pitchFamily="18" charset="0"/>
              </a:rPr>
              <a:t>• умение строить ролевые диалоги и согласовывать свои действия с другими детьми в ходе спектакля;</a:t>
            </a:r>
          </a:p>
          <a:p>
            <a:r>
              <a:rPr lang="ru-RU" sz="3600" dirty="0" smtClean="0">
                <a:latin typeface="Arno Pro" pitchFamily="18" charset="0"/>
              </a:rPr>
              <a:t>• умение свободно держаться при обыгрывании сказки;</a:t>
            </a:r>
          </a:p>
          <a:p>
            <a:r>
              <a:rPr lang="ru-RU" sz="3600" dirty="0" smtClean="0">
                <a:latin typeface="Arno Pro" pitchFamily="18" charset="0"/>
              </a:rPr>
              <a:t>• развитие у детей партнерства;</a:t>
            </a:r>
          </a:p>
          <a:p>
            <a:r>
              <a:rPr lang="ru-RU" sz="3600" dirty="0" smtClean="0">
                <a:latin typeface="Arno Pro" pitchFamily="18" charset="0"/>
              </a:rPr>
              <a:t>• пополнение театрального уголка;</a:t>
            </a:r>
          </a:p>
          <a:p>
            <a:r>
              <a:rPr lang="ru-RU" sz="3600" dirty="0" smtClean="0">
                <a:latin typeface="Arno Pro" pitchFamily="18" charset="0"/>
              </a:rPr>
              <a:t>• повысится интерес родителей к жизни детей в ДОУ.</a:t>
            </a:r>
            <a:endParaRPr lang="ru-RU" sz="3600" dirty="0">
              <a:latin typeface="Arno Pro" pitchFamily="18" charset="0"/>
            </a:endParaRPr>
          </a:p>
        </p:txBody>
      </p:sp>
      <p:pic>
        <p:nvPicPr>
          <p:cNvPr id="3074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1585" y="5445224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066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u="sng" dirty="0" smtClean="0">
              <a:latin typeface="Arno Pro" pitchFamily="18" charset="0"/>
            </a:endParaRPr>
          </a:p>
          <a:p>
            <a:pPr algn="ctr"/>
            <a:endParaRPr lang="ru-RU" sz="3600" b="1" u="sng" dirty="0">
              <a:latin typeface="Arno Pro" pitchFamily="18" charset="0"/>
            </a:endParaRPr>
          </a:p>
          <a:p>
            <a:pPr algn="ctr"/>
            <a:endParaRPr lang="ru-RU" sz="3600" b="1" u="sng" dirty="0" smtClean="0">
              <a:latin typeface="Arno Pro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1Этап</a:t>
            </a:r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. Информационный</a:t>
            </a:r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.</a:t>
            </a:r>
            <a:endParaRPr lang="ru-RU" sz="3600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endParaRPr lang="ru-RU" sz="3600" b="1" u="sng" dirty="0">
              <a:latin typeface="Arno Pro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Цель </a:t>
            </a:r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этапа:</a:t>
            </a:r>
            <a:r>
              <a:rPr lang="ru-RU" sz="3600" dirty="0">
                <a:solidFill>
                  <a:srgbClr val="0070C0"/>
                </a:solidFill>
                <a:latin typeface="Arno Pro" pitchFamily="18" charset="0"/>
              </a:rPr>
              <a:t> </a:t>
            </a:r>
            <a:r>
              <a:rPr lang="ru-RU" sz="3600" dirty="0">
                <a:latin typeface="Arno Pro" pitchFamily="18" charset="0"/>
              </a:rPr>
              <a:t>Познакомить всех участников с проектом.</a:t>
            </a:r>
          </a:p>
        </p:txBody>
      </p:sp>
      <p:pic>
        <p:nvPicPr>
          <p:cNvPr id="4098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490220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2722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9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Содержание этапа: </a:t>
            </a:r>
            <a:endParaRPr lang="ru-RU" sz="36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600" b="1" dirty="0">
                <a:latin typeface="Arno Pro" pitchFamily="18" charset="0"/>
              </a:rPr>
              <a:t>1. </a:t>
            </a:r>
            <a:r>
              <a:rPr lang="ru-RU" sz="3600" dirty="0">
                <a:latin typeface="Arno Pro" pitchFamily="18" charset="0"/>
              </a:rPr>
              <a:t>Консультации для родителей "Развитие детей в театрализованной деятельности";</a:t>
            </a:r>
          </a:p>
          <a:p>
            <a:r>
              <a:rPr lang="ru-RU" sz="3600" b="1" dirty="0">
                <a:latin typeface="Arno Pro" pitchFamily="18" charset="0"/>
              </a:rPr>
              <a:t>2. </a:t>
            </a:r>
            <a:r>
              <a:rPr lang="ru-RU" sz="3600" dirty="0">
                <a:latin typeface="Arno Pro" pitchFamily="18" charset="0"/>
              </a:rPr>
              <a:t>Определение целей и задач проекта;</a:t>
            </a:r>
          </a:p>
          <a:p>
            <a:r>
              <a:rPr lang="ru-RU" sz="3600" b="1" dirty="0">
                <a:latin typeface="Arno Pro" pitchFamily="18" charset="0"/>
              </a:rPr>
              <a:t>3. </a:t>
            </a:r>
            <a:r>
              <a:rPr lang="ru-RU" sz="3600" dirty="0">
                <a:latin typeface="Arno Pro" pitchFamily="18" charset="0"/>
              </a:rPr>
              <a:t>Разработка проекта в группе: </a:t>
            </a:r>
            <a:endParaRPr lang="ru-RU" sz="3600" dirty="0" smtClean="0">
              <a:latin typeface="Arno Pro" pitchFamily="18" charset="0"/>
            </a:endParaRPr>
          </a:p>
          <a:p>
            <a:r>
              <a:rPr lang="ru-RU" sz="3600" dirty="0" smtClean="0">
                <a:latin typeface="Arno Pro" pitchFamily="18" charset="0"/>
              </a:rPr>
              <a:t>« </a:t>
            </a:r>
            <a:r>
              <a:rPr lang="ru-RU" sz="3600" dirty="0">
                <a:latin typeface="Arno Pro" pitchFamily="18" charset="0"/>
              </a:rPr>
              <a:t>Теремок»;</a:t>
            </a:r>
          </a:p>
          <a:p>
            <a:r>
              <a:rPr lang="ru-RU" sz="3600" b="1" dirty="0">
                <a:latin typeface="Arno Pro" pitchFamily="18" charset="0"/>
              </a:rPr>
              <a:t>4. </a:t>
            </a:r>
            <a:r>
              <a:rPr lang="ru-RU" sz="3600" dirty="0">
                <a:latin typeface="Arno Pro" pitchFamily="18" charset="0"/>
              </a:rPr>
              <a:t>Индивидуальные беседы с родителями по выявлению их заинтересованности в пополнении театрального уголка, их способностей в той или иной области рукоделия и возможностей</a:t>
            </a:r>
            <a:r>
              <a:rPr lang="ru-RU" sz="3600" dirty="0" smtClean="0">
                <a:latin typeface="Arno Pro" pitchFamily="18" charset="0"/>
              </a:rPr>
              <a:t>;</a:t>
            </a:r>
            <a:endParaRPr lang="ru-RU" sz="3600" dirty="0">
              <a:latin typeface="Arno Pro" pitchFamily="18" charset="0"/>
            </a:endParaRPr>
          </a:p>
        </p:txBody>
      </p:sp>
      <p:pic>
        <p:nvPicPr>
          <p:cNvPr id="5122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5513482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1144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no Pro" pitchFamily="18" charset="0"/>
              </a:rPr>
              <a:t>5. </a:t>
            </a:r>
            <a:r>
              <a:rPr lang="ru-RU" sz="3600" dirty="0" smtClean="0">
                <a:latin typeface="Arno Pro" pitchFamily="18" charset="0"/>
              </a:rPr>
              <a:t>Введение детей в игровую ситуацию. Знакомство со сказкой « Теремок» (чтение, рассматривание иллюстраций, театральные этюды, отгадывание загадок);</a:t>
            </a:r>
          </a:p>
          <a:p>
            <a:r>
              <a:rPr lang="ru-RU" sz="3600" b="1" dirty="0" smtClean="0">
                <a:latin typeface="Arno Pro" pitchFamily="18" charset="0"/>
              </a:rPr>
              <a:t>6. </a:t>
            </a:r>
            <a:r>
              <a:rPr lang="ru-RU" sz="3600" dirty="0" smtClean="0">
                <a:latin typeface="Arno Pro" pitchFamily="18" charset="0"/>
              </a:rPr>
              <a:t>Дидактическая игра: парные картинки,  пазлы;</a:t>
            </a:r>
          </a:p>
          <a:p>
            <a:r>
              <a:rPr lang="ru-RU" sz="3600" b="1" dirty="0" smtClean="0">
                <a:latin typeface="Arno Pro" pitchFamily="18" charset="0"/>
              </a:rPr>
              <a:t>7. </a:t>
            </a:r>
            <a:r>
              <a:rPr lang="ru-RU" sz="3600" dirty="0" smtClean="0">
                <a:latin typeface="Arno Pro" pitchFamily="18" charset="0"/>
              </a:rPr>
              <a:t>Показ настольного </a:t>
            </a:r>
            <a:r>
              <a:rPr lang="ru-RU" sz="3600" dirty="0">
                <a:latin typeface="Arno Pro" pitchFamily="18" charset="0"/>
              </a:rPr>
              <a:t>,</a:t>
            </a:r>
            <a:r>
              <a:rPr lang="ru-RU" sz="3600" dirty="0" smtClean="0">
                <a:latin typeface="Arno Pro" pitchFamily="18" charset="0"/>
              </a:rPr>
              <a:t> пальчикового, театра Би-ба- </a:t>
            </a:r>
            <a:r>
              <a:rPr lang="ru-RU" sz="3600" dirty="0" err="1" smtClean="0">
                <a:latin typeface="Arno Pro" pitchFamily="18" charset="0"/>
              </a:rPr>
              <a:t>бо</a:t>
            </a:r>
            <a:r>
              <a:rPr lang="ru-RU" sz="3600" dirty="0" smtClean="0">
                <a:latin typeface="Arno Pro" pitchFamily="18" charset="0"/>
              </a:rPr>
              <a:t> по сказке: «Теремок»;</a:t>
            </a:r>
          </a:p>
          <a:p>
            <a:r>
              <a:rPr lang="ru-RU" sz="3600" b="1" dirty="0" smtClean="0">
                <a:latin typeface="Arno Pro" pitchFamily="18" charset="0"/>
              </a:rPr>
              <a:t>8. </a:t>
            </a:r>
            <a:r>
              <a:rPr lang="ru-RU" sz="3600" dirty="0" smtClean="0">
                <a:latin typeface="Arno Pro" pitchFamily="18" charset="0"/>
              </a:rPr>
              <a:t>Рассматривание иллюстраций по сказке;</a:t>
            </a:r>
          </a:p>
          <a:p>
            <a:r>
              <a:rPr lang="ru-RU" sz="3600" b="1" dirty="0" smtClean="0">
                <a:latin typeface="Arno Pro" pitchFamily="18" charset="0"/>
              </a:rPr>
              <a:t>9. </a:t>
            </a:r>
            <a:r>
              <a:rPr lang="ru-RU" sz="3600" dirty="0" smtClean="0">
                <a:latin typeface="Arno Pro" pitchFamily="18" charset="0"/>
              </a:rPr>
              <a:t>Раскрашивание картинок  по сказке, лепка</a:t>
            </a:r>
          </a:p>
          <a:p>
            <a:r>
              <a:rPr lang="ru-RU" sz="3600" dirty="0">
                <a:latin typeface="Arno Pro" pitchFamily="18" charset="0"/>
              </a:rPr>
              <a:t>з</a:t>
            </a:r>
            <a:r>
              <a:rPr lang="ru-RU" sz="3600" dirty="0" smtClean="0">
                <a:latin typeface="Arno Pro" pitchFamily="18" charset="0"/>
              </a:rPr>
              <a:t>верей.</a:t>
            </a:r>
            <a:endParaRPr lang="ru-RU" sz="3600" dirty="0">
              <a:latin typeface="Arno Pro" pitchFamily="18" charset="0"/>
            </a:endParaRPr>
          </a:p>
        </p:txBody>
      </p:sp>
      <p:pic>
        <p:nvPicPr>
          <p:cNvPr id="6146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7556" y="5675313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2396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Предполагаемые  результаты этапа</a:t>
            </a:r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:</a:t>
            </a:r>
          </a:p>
          <a:p>
            <a:pPr algn="ctr"/>
            <a:endParaRPr lang="ru-RU" sz="36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600" dirty="0">
                <a:latin typeface="Arno Pro" pitchFamily="18" charset="0"/>
              </a:rPr>
              <a:t>     - Дети должны  узнать по иллюстрациям сказку, правильно называть персонажей</a:t>
            </a:r>
            <a:r>
              <a:rPr lang="ru-RU" sz="3600" dirty="0" smtClean="0">
                <a:latin typeface="Arno Pro" pitchFamily="18" charset="0"/>
              </a:rPr>
              <a:t>;</a:t>
            </a:r>
          </a:p>
          <a:p>
            <a:r>
              <a:rPr lang="ru-RU" sz="3600" dirty="0" smtClean="0">
                <a:latin typeface="Arno Pro" pitchFamily="18" charset="0"/>
              </a:rPr>
              <a:t>- </a:t>
            </a:r>
            <a:r>
              <a:rPr lang="ru-RU" sz="3600" dirty="0">
                <a:latin typeface="Arno Pro" pitchFamily="18" charset="0"/>
              </a:rPr>
              <a:t>Уметь отгадывать описательные загадки о животных. Владеть обобщающими понятиями: «Дикие  животные</a:t>
            </a:r>
            <a:r>
              <a:rPr lang="ru-RU" sz="3600" dirty="0" smtClean="0">
                <a:latin typeface="Arno Pro" pitchFamily="18" charset="0"/>
              </a:rPr>
              <a:t>»;</a:t>
            </a:r>
          </a:p>
          <a:p>
            <a:r>
              <a:rPr lang="ru-RU" sz="3600" dirty="0" smtClean="0">
                <a:latin typeface="Arno Pro" pitchFamily="18" charset="0"/>
              </a:rPr>
              <a:t>-  </a:t>
            </a:r>
            <a:r>
              <a:rPr lang="ru-RU" sz="3600" dirty="0">
                <a:latin typeface="Arno Pro" pitchFamily="18" charset="0"/>
              </a:rPr>
              <a:t>Активно включаются в игру и речевые контакты с воспитателем и со сверстниками.</a:t>
            </a:r>
          </a:p>
        </p:txBody>
      </p:sp>
    </p:spTree>
    <p:extLst>
      <p:ext uri="{BB962C8B-B14F-4D97-AF65-F5344CB8AC3E}">
        <p14:creationId xmlns:p14="http://schemas.microsoft.com/office/powerpoint/2010/main" val="18184590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u="sng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2 </a:t>
            </a:r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Этап. Основной</a:t>
            </a:r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.</a:t>
            </a:r>
          </a:p>
          <a:p>
            <a:pPr algn="ctr"/>
            <a:endParaRPr lang="ru-RU" sz="3600" b="1" u="sng" dirty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Цель </a:t>
            </a:r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этапа:</a:t>
            </a:r>
            <a:r>
              <a:rPr lang="ru-RU" sz="3600" dirty="0">
                <a:solidFill>
                  <a:srgbClr val="0070C0"/>
                </a:solidFill>
                <a:latin typeface="Arno Pro" pitchFamily="18" charset="0"/>
              </a:rPr>
              <a:t> </a:t>
            </a:r>
            <a:endParaRPr lang="ru-RU" sz="3600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endParaRPr lang="ru-RU" sz="3600" dirty="0" smtClean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600" dirty="0" smtClean="0">
                <a:latin typeface="Arno Pro" pitchFamily="18" charset="0"/>
              </a:rPr>
              <a:t>       Создание </a:t>
            </a:r>
            <a:r>
              <a:rPr lang="ru-RU" sz="3600" dirty="0">
                <a:latin typeface="Arno Pro" pitchFamily="18" charset="0"/>
              </a:rPr>
              <a:t>совместно с родителями и педагогами условий для формирования у детей устойчивого интереса к игре драматизации сказки «Теремок».</a:t>
            </a:r>
          </a:p>
        </p:txBody>
      </p:sp>
      <p:pic>
        <p:nvPicPr>
          <p:cNvPr id="7170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113" y="4929188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6453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rgbClr val="0070C0"/>
                </a:solidFill>
              </a:rPr>
              <a:t>Содержание: </a:t>
            </a:r>
            <a:endParaRPr lang="ru-RU" sz="3200" b="1" u="sng" dirty="0" smtClean="0">
              <a:solidFill>
                <a:srgbClr val="0070C0"/>
              </a:solidFill>
            </a:endParaRPr>
          </a:p>
          <a:p>
            <a:pPr algn="ctr"/>
            <a:endParaRPr lang="ru-RU" sz="3200" dirty="0">
              <a:solidFill>
                <a:srgbClr val="0070C0"/>
              </a:solidFill>
            </a:endParaRPr>
          </a:p>
          <a:p>
            <a:r>
              <a:rPr lang="ru-RU" sz="3200" b="1" dirty="0"/>
              <a:t>1. </a:t>
            </a:r>
            <a:r>
              <a:rPr lang="ru-RU" sz="3200" dirty="0"/>
              <a:t>Рассказывание русской народной сказки «Теремок» с показом настольного театра;</a:t>
            </a:r>
          </a:p>
          <a:p>
            <a:r>
              <a:rPr lang="ru-RU" sz="3200" b="1" dirty="0"/>
              <a:t>2. </a:t>
            </a:r>
            <a:r>
              <a:rPr lang="ru-RU" sz="3200" dirty="0"/>
              <a:t>Рассказывание сказки вместе с детьми с использованием пальчикового театра, игрушками Бибабо; </a:t>
            </a:r>
          </a:p>
          <a:p>
            <a:r>
              <a:rPr lang="ru-RU" sz="3200" b="1" dirty="0"/>
              <a:t>3. </a:t>
            </a:r>
            <a:r>
              <a:rPr lang="ru-RU" sz="3200" dirty="0"/>
              <a:t>Рассказывание сказки детьми с имитацией действий;</a:t>
            </a:r>
          </a:p>
          <a:p>
            <a:r>
              <a:rPr lang="ru-RU" sz="3200" b="1" dirty="0"/>
              <a:t>4. </a:t>
            </a:r>
            <a:r>
              <a:rPr lang="ru-RU" sz="3200" dirty="0"/>
              <a:t>Дидактическая игра «Сказки»;</a:t>
            </a:r>
          </a:p>
          <a:p>
            <a:r>
              <a:rPr lang="ru-RU" sz="3200" b="1" dirty="0"/>
              <a:t>5. </a:t>
            </a:r>
            <a:r>
              <a:rPr lang="ru-RU" sz="3200" dirty="0"/>
              <a:t>Драматизация сказки « Теремок»;</a:t>
            </a:r>
          </a:p>
          <a:p>
            <a:r>
              <a:rPr lang="ru-RU" sz="3200" b="1" dirty="0"/>
              <a:t>6. </a:t>
            </a:r>
            <a:r>
              <a:rPr lang="ru-RU" sz="3200" dirty="0"/>
              <a:t>Использование раскрасок к сказке </a:t>
            </a:r>
            <a:endParaRPr lang="ru-RU" sz="3200" dirty="0" smtClean="0"/>
          </a:p>
          <a:p>
            <a:r>
              <a:rPr lang="ru-RU" sz="3200" dirty="0" smtClean="0"/>
              <a:t>« </a:t>
            </a:r>
            <a:r>
              <a:rPr lang="ru-RU" sz="3200" dirty="0"/>
              <a:t>Теремок».</a:t>
            </a:r>
          </a:p>
        </p:txBody>
      </p:sp>
    </p:spTree>
    <p:extLst>
      <p:ext uri="{BB962C8B-B14F-4D97-AF65-F5344CB8AC3E}">
        <p14:creationId xmlns:p14="http://schemas.microsoft.com/office/powerpoint/2010/main" val="4011335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456" y="288178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rgbClr val="0070C0"/>
                </a:solidFill>
                <a:latin typeface="Arno Pro" pitchFamily="18" charset="0"/>
              </a:rPr>
              <a:t>Предполагаемые результаты </a:t>
            </a:r>
            <a:r>
              <a:rPr lang="ru-RU" sz="3200" b="1" u="sng" dirty="0" smtClean="0">
                <a:solidFill>
                  <a:srgbClr val="0070C0"/>
                </a:solidFill>
                <a:latin typeface="Arno Pro" pitchFamily="18" charset="0"/>
              </a:rPr>
              <a:t>этапа</a:t>
            </a:r>
            <a:r>
              <a:rPr lang="ru-RU" sz="3200" b="1" u="sng" dirty="0">
                <a:solidFill>
                  <a:srgbClr val="0070C0"/>
                </a:solidFill>
                <a:latin typeface="Arno Pro" pitchFamily="18" charset="0"/>
              </a:rPr>
              <a:t>:</a:t>
            </a:r>
            <a:endParaRPr lang="ru-RU" sz="3200" b="1" u="sng" dirty="0" smtClean="0">
              <a:solidFill>
                <a:srgbClr val="0070C0"/>
              </a:solidFill>
              <a:latin typeface="Arno Pro" pitchFamily="18" charset="0"/>
            </a:endParaRPr>
          </a:p>
          <a:p>
            <a:endParaRPr lang="ru-RU" sz="3200" dirty="0">
              <a:latin typeface="Arno Pro" pitchFamily="18" charset="0"/>
            </a:endParaRPr>
          </a:p>
          <a:p>
            <a:r>
              <a:rPr lang="ru-RU" sz="3200" dirty="0">
                <a:latin typeface="Arno Pro" pitchFamily="18" charset="0"/>
              </a:rPr>
              <a:t>  -  Дети внимательно слушаю сказку, активно сопереживают героям, эмоционально откликаются на содержание сказки.</a:t>
            </a:r>
          </a:p>
          <a:p>
            <a:r>
              <a:rPr lang="ru-RU" sz="3200" dirty="0">
                <a:latin typeface="Arno Pro" pitchFamily="18" charset="0"/>
              </a:rPr>
              <a:t>  -  С небольшой помощью смогут описать сказочного персонажа,  разовьется внимание, умение слушать ,не перебивать и дополнять друг друга;</a:t>
            </a:r>
          </a:p>
          <a:p>
            <a:r>
              <a:rPr lang="ru-RU" sz="3200" dirty="0">
                <a:latin typeface="Arno Pro" pitchFamily="18" charset="0"/>
              </a:rPr>
              <a:t>  -  Желание участвовать в подготовке к спектаклю, распределению ролей;</a:t>
            </a:r>
          </a:p>
          <a:p>
            <a:r>
              <a:rPr lang="ru-RU" sz="3200" dirty="0">
                <a:latin typeface="Arno Pro" pitchFamily="18" charset="0"/>
              </a:rPr>
              <a:t>  - Стараться  дружно работать  в мини-группах, создавая выразительный образ героев.</a:t>
            </a:r>
          </a:p>
        </p:txBody>
      </p:sp>
    </p:spTree>
    <p:extLst>
      <p:ext uri="{BB962C8B-B14F-4D97-AF65-F5344CB8AC3E}">
        <p14:creationId xmlns:p14="http://schemas.microsoft.com/office/powerpoint/2010/main" val="38289189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u="sng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3 </a:t>
            </a:r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Этап. Результативный</a:t>
            </a:r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.</a:t>
            </a:r>
          </a:p>
          <a:p>
            <a:pPr algn="ctr"/>
            <a:endParaRPr lang="ru-RU" sz="3600" dirty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Цель этапа:</a:t>
            </a:r>
            <a:r>
              <a:rPr lang="ru-RU" sz="3600" dirty="0">
                <a:solidFill>
                  <a:srgbClr val="0070C0"/>
                </a:solidFill>
                <a:latin typeface="Arno Pro" pitchFamily="18" charset="0"/>
              </a:rPr>
              <a:t> </a:t>
            </a:r>
            <a:endParaRPr lang="ru-RU" sz="3600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endParaRPr lang="ru-RU" sz="3600" dirty="0" smtClean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600" dirty="0" smtClean="0">
                <a:latin typeface="Arno Pro" pitchFamily="18" charset="0"/>
              </a:rPr>
              <a:t>Предоставить </a:t>
            </a:r>
            <a:r>
              <a:rPr lang="ru-RU" sz="3600" dirty="0">
                <a:latin typeface="Arno Pro" pitchFamily="18" charset="0"/>
              </a:rPr>
              <a:t>возможность детям и родителям продемонстрировать результаты совместного творчества.</a:t>
            </a:r>
          </a:p>
        </p:txBody>
      </p:sp>
      <p:pic>
        <p:nvPicPr>
          <p:cNvPr id="8194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6944" y="5350997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3477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0070C0"/>
                </a:solidFill>
                <a:latin typeface="Arno Pro" pitchFamily="18" charset="0"/>
              </a:rPr>
              <a:t>Содержание</a:t>
            </a:r>
            <a:r>
              <a:rPr lang="ru-RU" sz="2800" b="1" u="sng" dirty="0" smtClean="0">
                <a:solidFill>
                  <a:srgbClr val="0070C0"/>
                </a:solidFill>
                <a:latin typeface="Arno Pro" pitchFamily="18" charset="0"/>
              </a:rPr>
              <a:t>: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2800" b="1" dirty="0">
                <a:latin typeface="Arno Pro" pitchFamily="18" charset="0"/>
              </a:rPr>
              <a:t>1. </a:t>
            </a:r>
            <a:r>
              <a:rPr lang="ru-RU" sz="2800" dirty="0">
                <a:latin typeface="Arno Pro" pitchFamily="18" charset="0"/>
              </a:rPr>
              <a:t>У родителей появится  интерес к театру и совместной театрализованной деятельности;</a:t>
            </a:r>
          </a:p>
          <a:p>
            <a:r>
              <a:rPr lang="ru-RU" sz="2800" b="1" dirty="0">
                <a:latin typeface="Arno Pro" pitchFamily="18" charset="0"/>
              </a:rPr>
              <a:t>2. </a:t>
            </a:r>
            <a:r>
              <a:rPr lang="ru-RU" sz="2800" dirty="0">
                <a:latin typeface="Arno Pro" pitchFamily="18" charset="0"/>
              </a:rPr>
              <a:t>Пополнение театрального уголка разными видами театра;</a:t>
            </a:r>
          </a:p>
          <a:p>
            <a:r>
              <a:rPr lang="ru-RU" sz="2800" b="1" dirty="0">
                <a:latin typeface="Arno Pro" pitchFamily="18" charset="0"/>
              </a:rPr>
              <a:t>3</a:t>
            </a:r>
            <a:r>
              <a:rPr lang="ru-RU" sz="2800" dirty="0">
                <a:latin typeface="Arno Pro" pitchFamily="18" charset="0"/>
              </a:rPr>
              <a:t>. В самостоятельной деятельности дети смогут импровизировать с персонажами пальчикового, настольного театра, игрушками Бибабо;</a:t>
            </a:r>
          </a:p>
          <a:p>
            <a:r>
              <a:rPr lang="ru-RU" sz="2800" b="1" dirty="0">
                <a:latin typeface="Arno Pro" pitchFamily="18" charset="0"/>
              </a:rPr>
              <a:t>4. </a:t>
            </a:r>
            <a:r>
              <a:rPr lang="ru-RU" sz="2800" dirty="0">
                <a:latin typeface="Arno Pro" pitchFamily="18" charset="0"/>
              </a:rPr>
              <a:t>У детей сформируется представление о различных видах театра;</a:t>
            </a:r>
          </a:p>
          <a:p>
            <a:r>
              <a:rPr lang="ru-RU" sz="2800" b="1" dirty="0">
                <a:latin typeface="Arno Pro" pitchFamily="18" charset="0"/>
              </a:rPr>
              <a:t>5. </a:t>
            </a:r>
            <a:r>
              <a:rPr lang="ru-RU" sz="2800" dirty="0">
                <a:latin typeface="Arno Pro" pitchFamily="18" charset="0"/>
              </a:rPr>
              <a:t>Театрализованное развлечение: показ сказки «Теремок»;</a:t>
            </a:r>
          </a:p>
          <a:p>
            <a:r>
              <a:rPr lang="ru-RU" sz="2800" b="1" dirty="0">
                <a:latin typeface="Arno Pro" pitchFamily="18" charset="0"/>
              </a:rPr>
              <a:t>6. </a:t>
            </a:r>
            <a:r>
              <a:rPr lang="ru-RU" sz="2800" dirty="0">
                <a:latin typeface="Arno Pro" pitchFamily="18" charset="0"/>
              </a:rPr>
              <a:t>Выставка совместного творчества детей и родителей (рисунки, поделки).</a:t>
            </a:r>
          </a:p>
        </p:txBody>
      </p:sp>
    </p:spTree>
    <p:extLst>
      <p:ext uri="{BB962C8B-B14F-4D97-AF65-F5344CB8AC3E}">
        <p14:creationId xmlns:p14="http://schemas.microsoft.com/office/powerpoint/2010/main" val="32910209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артинки, фото к презентации\5683431c947a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40768" y="-387424"/>
            <a:ext cx="13969552" cy="849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440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u="sng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Предполагаемые </a:t>
            </a:r>
            <a:r>
              <a:rPr lang="ru-RU" sz="3600" b="1" u="sng" dirty="0">
                <a:solidFill>
                  <a:srgbClr val="0070C0"/>
                </a:solidFill>
                <a:latin typeface="Arno Pro" pitchFamily="18" charset="0"/>
              </a:rPr>
              <a:t>результаты этапа</a:t>
            </a:r>
            <a:r>
              <a:rPr lang="ru-RU" sz="3600" b="1" u="sng" dirty="0" smtClean="0">
                <a:solidFill>
                  <a:srgbClr val="0070C0"/>
                </a:solidFill>
                <a:latin typeface="Arno Pro" pitchFamily="18" charset="0"/>
              </a:rPr>
              <a:t>:</a:t>
            </a:r>
          </a:p>
          <a:p>
            <a:pPr algn="ctr"/>
            <a:endParaRPr lang="ru-RU" sz="36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600" dirty="0">
                <a:latin typeface="Arno Pro" pitchFamily="18" charset="0"/>
              </a:rPr>
              <a:t>  -  Дети овладеют навыками публичных выступлений;</a:t>
            </a:r>
          </a:p>
          <a:p>
            <a:r>
              <a:rPr lang="ru-RU" sz="3600" dirty="0">
                <a:latin typeface="Arno Pro" pitchFamily="18" charset="0"/>
              </a:rPr>
              <a:t>  - </a:t>
            </a:r>
            <a:r>
              <a:rPr lang="ru-RU" sz="3600" dirty="0" smtClean="0">
                <a:latin typeface="Arno Pro" pitchFamily="18" charset="0"/>
              </a:rPr>
              <a:t>Разовьются  коммуникативные навыки </a:t>
            </a:r>
            <a:r>
              <a:rPr lang="ru-RU" sz="3600" dirty="0">
                <a:latin typeface="Arno Pro" pitchFamily="18" charset="0"/>
              </a:rPr>
              <a:t>детей;</a:t>
            </a:r>
          </a:p>
          <a:p>
            <a:r>
              <a:rPr lang="ru-RU" sz="3600" dirty="0">
                <a:latin typeface="Arno Pro" pitchFamily="18" charset="0"/>
              </a:rPr>
              <a:t>  - </a:t>
            </a:r>
            <a:r>
              <a:rPr lang="ru-RU" sz="3600" dirty="0" smtClean="0">
                <a:latin typeface="Arno Pro" pitchFamily="18" charset="0"/>
              </a:rPr>
              <a:t>Научатся согласовывать </a:t>
            </a:r>
            <a:r>
              <a:rPr lang="ru-RU" sz="3600" dirty="0">
                <a:latin typeface="Arno Pro" pitchFamily="18" charset="0"/>
              </a:rPr>
              <a:t>между собой </a:t>
            </a:r>
            <a:r>
              <a:rPr lang="ru-RU" sz="3600" dirty="0" smtClean="0">
                <a:latin typeface="Arno Pro" pitchFamily="18" charset="0"/>
              </a:rPr>
              <a:t>ролевые действия;</a:t>
            </a:r>
            <a:endParaRPr lang="ru-RU" sz="3600" dirty="0">
              <a:latin typeface="Arno Pro" pitchFamily="18" charset="0"/>
            </a:endParaRPr>
          </a:p>
          <a:p>
            <a:r>
              <a:rPr lang="ru-RU" sz="3600" dirty="0">
                <a:latin typeface="Arno Pro" pitchFamily="18" charset="0"/>
              </a:rPr>
              <a:t>  - Родители и педагоги станут сотрудниками в развитии детских творческих способностей.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25911023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 сказка Теремок\20160328-0003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3549432" cy="484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5388521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1114" y="1612498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91393" y="2349460"/>
            <a:ext cx="381194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Знакомство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сказкой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27333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909" y="2049863"/>
            <a:ext cx="3240360" cy="4320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5" y="1988840"/>
            <a:ext cx="3286127" cy="43815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2692" y="764704"/>
            <a:ext cx="7838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Раскрашиваем картинки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97911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442" y="332656"/>
            <a:ext cx="6227108" cy="62423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88802" y="908720"/>
            <a:ext cx="4366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Лепка зверей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41888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19937" y="2180862"/>
            <a:ext cx="4992555" cy="3744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31" y="1580656"/>
            <a:ext cx="3744417" cy="49925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99749" y="260648"/>
            <a:ext cx="6344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Обыгрываем сказку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51067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84976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405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059" y="1974961"/>
            <a:ext cx="2501153" cy="44398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19"/>
          <a:stretch/>
        </p:blipFill>
        <p:spPr>
          <a:xfrm>
            <a:off x="1187624" y="1916832"/>
            <a:ext cx="2608730" cy="45561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7195" y="548680"/>
            <a:ext cx="768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Конструируем «Теремок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30712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28800"/>
            <a:ext cx="3048000" cy="406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3144784" cy="419304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0135" y="332656"/>
            <a:ext cx="5206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Играем в сказку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6339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39005"/>
            <a:ext cx="3276968" cy="43692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193019"/>
            <a:ext cx="3286401" cy="43818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7376" y="620688"/>
            <a:ext cx="7769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маленькие актеры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9079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3689841" cy="4919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40768"/>
            <a:ext cx="3943344" cy="525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681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7849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Arno Pro" pitchFamily="18" charset="0"/>
              </a:rPr>
              <a:t>Автор – составитель</a:t>
            </a:r>
            <a:r>
              <a:rPr lang="ru-RU" sz="4000" dirty="0" smtClean="0">
                <a:latin typeface="Arno Pro" pitchFamily="18" charset="0"/>
              </a:rPr>
              <a:t>: Осокина </a:t>
            </a:r>
            <a:r>
              <a:rPr lang="ru-RU" sz="4000" dirty="0">
                <a:latin typeface="Arno Pro" pitchFamily="18" charset="0"/>
              </a:rPr>
              <a:t>С. В., </a:t>
            </a:r>
          </a:p>
          <a:p>
            <a:r>
              <a:rPr lang="ru-RU" sz="4000" dirty="0">
                <a:latin typeface="Arno Pro" pitchFamily="18" charset="0"/>
              </a:rPr>
              <a:t>МБДОУ № 38 « Детский сад комбинированного вида»</a:t>
            </a:r>
            <a:r>
              <a:rPr lang="ru-RU" sz="4000" dirty="0" smtClean="0">
                <a:latin typeface="Arno Pro" pitchFamily="18" charset="0"/>
              </a:rPr>
              <a:t>»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Arno Pro" pitchFamily="18" charset="0"/>
              </a:rPr>
              <a:t>Вид проекта</a:t>
            </a:r>
            <a:r>
              <a:rPr lang="ru-RU" sz="4000" dirty="0" smtClean="0">
                <a:latin typeface="Arno Pro" pitchFamily="18" charset="0"/>
              </a:rPr>
              <a:t>: творческий, краткосрочный, групповой.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Arno Pro" pitchFamily="18" charset="0"/>
              </a:rPr>
              <a:t>Сроки реализации</a:t>
            </a:r>
            <a:r>
              <a:rPr lang="ru-RU" sz="4000" dirty="0" smtClean="0">
                <a:solidFill>
                  <a:srgbClr val="0070C0"/>
                </a:solidFill>
                <a:latin typeface="Arno Pro" pitchFamily="18" charset="0"/>
              </a:rPr>
              <a:t>  </a:t>
            </a:r>
            <a:r>
              <a:rPr lang="ru-RU" sz="4000" dirty="0" smtClean="0">
                <a:latin typeface="Arno Pro" pitchFamily="18" charset="0"/>
              </a:rPr>
              <a:t>: 1 месяц.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Arno Pro" pitchFamily="18" charset="0"/>
              </a:rPr>
              <a:t>Участники проекта</a:t>
            </a:r>
            <a:r>
              <a:rPr lang="ru-RU" sz="4000" dirty="0" smtClean="0">
                <a:solidFill>
                  <a:srgbClr val="0070C0"/>
                </a:solidFill>
                <a:latin typeface="Arno Pro" pitchFamily="18" charset="0"/>
              </a:rPr>
              <a:t> </a:t>
            </a:r>
            <a:r>
              <a:rPr lang="ru-RU" sz="4000" dirty="0" smtClean="0">
                <a:latin typeface="Arno Pro" pitchFamily="18" charset="0"/>
              </a:rPr>
              <a:t>: дети, воспитатели, родители.</a:t>
            </a:r>
          </a:p>
        </p:txBody>
      </p:sp>
      <p:pic>
        <p:nvPicPr>
          <p:cNvPr id="1026" name="Picture 2" descr="C:\Users\1\Desktop\56b65c5683b8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1" y="5016312"/>
            <a:ext cx="862385" cy="15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8648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836712"/>
            <a:ext cx="4896545" cy="516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1575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9" y="299205"/>
            <a:ext cx="4681728" cy="62423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1455" y="692696"/>
            <a:ext cx="3622474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Выставка</a:t>
            </a:r>
          </a:p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оделок</a:t>
            </a:r>
          </a:p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одителей</a:t>
            </a:r>
          </a:p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детей</a:t>
            </a:r>
          </a:p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сказке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3899" y="5668427"/>
            <a:ext cx="231046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Семья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Филистеевых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9024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91"/>
          <a:stretch/>
        </p:blipFill>
        <p:spPr>
          <a:xfrm>
            <a:off x="-396552" y="18638"/>
            <a:ext cx="9540552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64892" y="5517232"/>
            <a:ext cx="19495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евцовы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0076" y="5517231"/>
            <a:ext cx="17796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Птицины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5544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87" y="332656"/>
            <a:ext cx="8735085" cy="61206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3587" y="902059"/>
            <a:ext cx="8735085" cy="38779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Театр-это волшебный край,</a:t>
            </a:r>
          </a:p>
          <a:p>
            <a:pPr algn="ctr"/>
            <a:r>
              <a:rPr lang="ru-RU" sz="4800" b="1" spc="50" dirty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4800" b="1" cap="none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котором ребенок радуется</a:t>
            </a:r>
          </a:p>
          <a:p>
            <a:pPr algn="ctr"/>
            <a:r>
              <a:rPr lang="ru-RU" sz="4800" b="1" spc="50" dirty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800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грая,</a:t>
            </a:r>
          </a:p>
          <a:p>
            <a:pPr algn="ctr"/>
            <a:r>
              <a:rPr lang="ru-RU" sz="4800" b="1" spc="50" dirty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800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игре ребенок познает мир !</a:t>
            </a:r>
          </a:p>
          <a:p>
            <a:pPr algn="ctr"/>
            <a:endParaRPr lang="ru-RU" sz="5400" b="1" cap="none" spc="50" dirty="0">
              <a:ln w="11430">
                <a:solidFill>
                  <a:srgbClr val="7030A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7172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492896"/>
            <a:ext cx="5616624" cy="36450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76695" y="1196752"/>
            <a:ext cx="7108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6141" y="527419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448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no Pro" pitchFamily="18" charset="0"/>
              </a:rPr>
              <a:t>                                    </a:t>
            </a:r>
            <a:r>
              <a:rPr lang="ru-RU" sz="3200" b="1" dirty="0" smtClean="0">
                <a:solidFill>
                  <a:srgbClr val="0070C0"/>
                </a:solidFill>
                <a:latin typeface="Arno Pro" pitchFamily="18" charset="0"/>
              </a:rPr>
              <a:t>Актуальность</a:t>
            </a:r>
            <a:r>
              <a:rPr lang="ru-RU" sz="3200" b="1" dirty="0">
                <a:solidFill>
                  <a:srgbClr val="0070C0"/>
                </a:solidFill>
                <a:latin typeface="Arno Pro" pitchFamily="18" charset="0"/>
              </a:rPr>
              <a:t>:</a:t>
            </a:r>
            <a:endParaRPr lang="ru-RU" sz="32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200" dirty="0">
                <a:latin typeface="Arno Pro" pitchFamily="18" charset="0"/>
              </a:rPr>
              <a:t> </a:t>
            </a:r>
            <a:r>
              <a:rPr lang="ru-RU" sz="3200" dirty="0" smtClean="0">
                <a:latin typeface="Arno Pro" pitchFamily="18" charset="0"/>
              </a:rPr>
              <a:t>     В </a:t>
            </a:r>
            <a:r>
              <a:rPr lang="ru-RU" sz="3200" dirty="0">
                <a:latin typeface="Arno Pro" pitchFamily="18" charset="0"/>
              </a:rPr>
              <a:t>средней группе  наиболее благоприятный период всестороннего развития ребенка. У детей активно развиваются все психические процессы: восприятие, внимание, память, мышление, воображение и речь. В этот же период происходит формирование основных </a:t>
            </a:r>
            <a:r>
              <a:rPr lang="ru-RU" sz="3200" dirty="0" smtClean="0">
                <a:latin typeface="Arno Pro" pitchFamily="18" charset="0"/>
              </a:rPr>
              <a:t> качеств </a:t>
            </a:r>
            <a:r>
              <a:rPr lang="ru-RU" sz="3200" dirty="0">
                <a:latin typeface="Arno Pro" pitchFamily="18" charset="0"/>
              </a:rPr>
              <a:t>личности</a:t>
            </a:r>
            <a:r>
              <a:rPr lang="ru-RU" sz="3200" dirty="0" smtClean="0">
                <a:latin typeface="Arno Pro" pitchFamily="18" charset="0"/>
              </a:rPr>
              <a:t>.</a:t>
            </a:r>
          </a:p>
          <a:p>
            <a:r>
              <a:rPr lang="ru-RU" sz="3200" dirty="0" smtClean="0">
                <a:latin typeface="Arno Pro" pitchFamily="18" charset="0"/>
              </a:rPr>
              <a:t>     Театрализованная </a:t>
            </a:r>
            <a:r>
              <a:rPr lang="ru-RU" sz="3200" dirty="0">
                <a:latin typeface="Arno Pro" pitchFamily="18" charset="0"/>
              </a:rPr>
              <a:t>деятельность позволяет ребенку решать многие проблемные ситуации опосредованно от лица какого-либо персонажа. Это помогает преодолевать робость, неуверенность в себе, застенчивость.</a:t>
            </a:r>
          </a:p>
          <a:p>
            <a:endParaRPr lang="ru-RU" dirty="0"/>
          </a:p>
        </p:txBody>
      </p:sp>
      <p:pic>
        <p:nvPicPr>
          <p:cNvPr id="2050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5303" y="5808197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8552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no Pro" pitchFamily="18" charset="0"/>
              </a:rPr>
              <a:t>                             </a:t>
            </a:r>
            <a:r>
              <a:rPr lang="ru-RU" sz="4000" b="1" dirty="0" smtClean="0">
                <a:solidFill>
                  <a:srgbClr val="0070C0"/>
                </a:solidFill>
                <a:latin typeface="Arno Pro" pitchFamily="18" charset="0"/>
              </a:rPr>
              <a:t>Цель </a:t>
            </a:r>
            <a:r>
              <a:rPr lang="ru-RU" sz="4000" b="1" dirty="0">
                <a:solidFill>
                  <a:srgbClr val="0070C0"/>
                </a:solidFill>
                <a:latin typeface="Arno Pro" pitchFamily="18" charset="0"/>
              </a:rPr>
              <a:t>проекта:</a:t>
            </a:r>
            <a:endParaRPr lang="ru-RU" sz="40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4000" dirty="0">
                <a:latin typeface="Arno Pro" pitchFamily="18" charset="0"/>
              </a:rPr>
              <a:t>- Приобщать к сказкам посредством различных видов театра;</a:t>
            </a:r>
          </a:p>
          <a:p>
            <a:r>
              <a:rPr lang="ru-RU" sz="4000" dirty="0">
                <a:latin typeface="Arno Pro" pitchFamily="18" charset="0"/>
              </a:rPr>
              <a:t>    - Формирование у детей интереса к игре драматизации, способствовать развитию коммуникативных качеств детей  средствами театрально-игровой и музыкальной деятельности. Содействовать гармонизации отношений между детьми и взрослыми.</a:t>
            </a:r>
          </a:p>
        </p:txBody>
      </p:sp>
    </p:spTree>
    <p:extLst>
      <p:ext uri="{BB962C8B-B14F-4D97-AF65-F5344CB8AC3E}">
        <p14:creationId xmlns:p14="http://schemas.microsoft.com/office/powerpoint/2010/main" val="14598591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8847"/>
            <a:ext cx="864096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Arno Pro" pitchFamily="18" charset="0"/>
              </a:rPr>
              <a:t>Задачи проекта:</a:t>
            </a:r>
            <a:endParaRPr lang="ru-RU" sz="32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600" b="1" dirty="0">
                <a:latin typeface="Arno Pro" pitchFamily="18" charset="0"/>
              </a:rPr>
              <a:t>1. </a:t>
            </a:r>
            <a:r>
              <a:rPr lang="ru-RU" sz="3600" dirty="0">
                <a:latin typeface="Arno Pro" pitchFamily="18" charset="0"/>
              </a:rPr>
              <a:t>Развивать у детей коммуникативные способности: умение общаться со взрослыми и детьми, опираясь на правила речевого общения, побуждать к умению строить ролевые диалоги в процессе обыгрывания сказки.;</a:t>
            </a:r>
          </a:p>
          <a:p>
            <a:r>
              <a:rPr lang="ru-RU" sz="3600" b="1" dirty="0">
                <a:latin typeface="Arno Pro" pitchFamily="18" charset="0"/>
              </a:rPr>
              <a:t>2. </a:t>
            </a:r>
            <a:r>
              <a:rPr lang="ru-RU" sz="3600" dirty="0">
                <a:latin typeface="Arno Pro" pitchFamily="18" charset="0"/>
              </a:rPr>
              <a:t>Формировать у детей театрально-творческие способности, навыки театральной культуры;</a:t>
            </a:r>
          </a:p>
          <a:p>
            <a:r>
              <a:rPr lang="ru-RU" sz="3600" b="1" dirty="0">
                <a:latin typeface="Arno Pro" pitchFamily="18" charset="0"/>
              </a:rPr>
              <a:t>3. </a:t>
            </a:r>
            <a:r>
              <a:rPr lang="ru-RU" sz="3600" dirty="0">
                <a:latin typeface="Arno Pro" pitchFamily="18" charset="0"/>
              </a:rPr>
              <a:t>Формировать представление о различных видах театра</a:t>
            </a:r>
            <a:r>
              <a:rPr lang="ru-RU" sz="3600" dirty="0" smtClean="0">
                <a:latin typeface="Arno Pro" pitchFamily="18" charset="0"/>
              </a:rPr>
              <a:t>;</a:t>
            </a:r>
            <a:endParaRPr lang="ru-RU" sz="3600" dirty="0">
              <a:latin typeface="Arno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231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no Pro" pitchFamily="18" charset="0"/>
              </a:rPr>
              <a:t>4. </a:t>
            </a:r>
            <a:r>
              <a:rPr lang="ru-RU" sz="3600" dirty="0" smtClean="0">
                <a:latin typeface="Arno Pro" pitchFamily="18" charset="0"/>
              </a:rPr>
              <a:t>Создать условия для развития творческой активности детей, привлекать детей к совместной театрализованной деятельности;</a:t>
            </a:r>
          </a:p>
          <a:p>
            <a:r>
              <a:rPr lang="ru-RU" sz="3600" b="1" dirty="0" smtClean="0">
                <a:latin typeface="Arno Pro" pitchFamily="18" charset="0"/>
              </a:rPr>
              <a:t>5. </a:t>
            </a:r>
            <a:r>
              <a:rPr lang="ru-RU" sz="3600" dirty="0" smtClean="0">
                <a:latin typeface="Arno Pro" pitchFamily="18" charset="0"/>
              </a:rPr>
              <a:t>Пополнить и активизировать словарь детей, развивать воображение и мышление;</a:t>
            </a:r>
          </a:p>
          <a:p>
            <a:r>
              <a:rPr lang="ru-RU" sz="3600" b="1" dirty="0" smtClean="0">
                <a:latin typeface="Arno Pro" pitchFamily="18" charset="0"/>
              </a:rPr>
              <a:t>6</a:t>
            </a:r>
            <a:r>
              <a:rPr lang="ru-RU" sz="3600" dirty="0" smtClean="0">
                <a:latin typeface="Arno Pro" pitchFamily="18" charset="0"/>
              </a:rPr>
              <a:t>. Заинтересовать родителей в изготовлении и созданию совместных творческих работ с детьми;</a:t>
            </a:r>
          </a:p>
          <a:p>
            <a:r>
              <a:rPr lang="ru-RU" sz="3600" b="1" dirty="0" smtClean="0">
                <a:latin typeface="Arno Pro" pitchFamily="18" charset="0"/>
              </a:rPr>
              <a:t>7. </a:t>
            </a:r>
            <a:r>
              <a:rPr lang="ru-RU" sz="3600" dirty="0" smtClean="0">
                <a:latin typeface="Arno Pro" pitchFamily="18" charset="0"/>
              </a:rPr>
              <a:t>Помогать робким и застенчивым детям включаться в театрализованную игру.</a:t>
            </a:r>
            <a:endParaRPr lang="ru-RU" sz="3600" dirty="0">
              <a:latin typeface="Arno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1675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Arno Pro" pitchFamily="18" charset="0"/>
            </a:endParaRPr>
          </a:p>
          <a:p>
            <a:pPr algn="ctr"/>
            <a:endParaRPr lang="ru-RU" sz="3600" b="1" dirty="0">
              <a:latin typeface="Arno Pro" pitchFamily="18" charset="0"/>
            </a:endParaRPr>
          </a:p>
          <a:p>
            <a:pPr algn="ctr"/>
            <a:endParaRPr lang="ru-RU" sz="3600" b="1" dirty="0" smtClean="0">
              <a:latin typeface="Arno Pro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no Pro" pitchFamily="18" charset="0"/>
              </a:rPr>
              <a:t>Используемый </a:t>
            </a:r>
            <a:r>
              <a:rPr lang="ru-RU" sz="3600" b="1" dirty="0">
                <a:solidFill>
                  <a:srgbClr val="0070C0"/>
                </a:solidFill>
                <a:latin typeface="Arno Pro" pitchFamily="18" charset="0"/>
              </a:rPr>
              <a:t>материал:</a:t>
            </a:r>
            <a:r>
              <a:rPr lang="ru-RU" sz="3600" dirty="0">
                <a:solidFill>
                  <a:srgbClr val="0070C0"/>
                </a:solidFill>
                <a:latin typeface="Arno Pro" pitchFamily="18" charset="0"/>
              </a:rPr>
              <a:t> </a:t>
            </a:r>
            <a:endParaRPr lang="ru-RU" sz="3600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endParaRPr lang="ru-RU" sz="3600" dirty="0" smtClean="0">
              <a:solidFill>
                <a:srgbClr val="0070C0"/>
              </a:solidFill>
              <a:latin typeface="Arno Pro" pitchFamily="18" charset="0"/>
            </a:endParaRPr>
          </a:p>
          <a:p>
            <a:pPr algn="ctr"/>
            <a:r>
              <a:rPr lang="ru-RU" sz="3600" dirty="0" smtClean="0">
                <a:latin typeface="Arno Pro" pitchFamily="18" charset="0"/>
              </a:rPr>
              <a:t>пальчиковый </a:t>
            </a:r>
            <a:r>
              <a:rPr lang="ru-RU" sz="3600" dirty="0">
                <a:latin typeface="Arno Pro" pitchFamily="18" charset="0"/>
              </a:rPr>
              <a:t>театр, настольный театр, раскраски по мотивам сказок, дидактическая игра  «Сказки», книги, иллюстрации к </a:t>
            </a:r>
            <a:r>
              <a:rPr lang="ru-RU" sz="3600" dirty="0" smtClean="0">
                <a:latin typeface="Arno Pro" pitchFamily="18" charset="0"/>
              </a:rPr>
              <a:t>сказке, </a:t>
            </a:r>
            <a:r>
              <a:rPr lang="ru-RU" sz="3600" dirty="0">
                <a:latin typeface="Arno Pro" pitchFamily="18" charset="0"/>
              </a:rPr>
              <a:t>домашний кукольный театр, «шапочки».</a:t>
            </a:r>
          </a:p>
        </p:txBody>
      </p:sp>
      <p:pic>
        <p:nvPicPr>
          <p:cNvPr id="1026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13" y="44253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3215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Arno Pro" pitchFamily="18" charset="0"/>
              </a:rPr>
              <a:t>Ожидаемые результаты:</a:t>
            </a:r>
            <a:endParaRPr lang="ru-RU" sz="3600" dirty="0">
              <a:solidFill>
                <a:srgbClr val="0070C0"/>
              </a:solidFill>
              <a:latin typeface="Arno Pro" pitchFamily="18" charset="0"/>
            </a:endParaRPr>
          </a:p>
          <a:p>
            <a:r>
              <a:rPr lang="ru-RU" sz="3600" dirty="0">
                <a:latin typeface="Arno Pro" pitchFamily="18" charset="0"/>
              </a:rPr>
              <a:t>• У детей сформируется устойчивый интерес к театрально-игровой деятельности, желание участвовать в спектакле по сюжету знакомой сказки;</a:t>
            </a:r>
          </a:p>
          <a:p>
            <a:r>
              <a:rPr lang="ru-RU" sz="3600" dirty="0">
                <a:latin typeface="Arno Pro" pitchFamily="18" charset="0"/>
              </a:rPr>
              <a:t>• дети должны научиться пользоваться настольным и пальчиковым театром;</a:t>
            </a:r>
          </a:p>
          <a:p>
            <a:r>
              <a:rPr lang="ru-RU" sz="3600" dirty="0">
                <a:latin typeface="Arno Pro" pitchFamily="18" charset="0"/>
              </a:rPr>
              <a:t>• сформировать умение передавать характер персонажа интонационной выразительностью речи, мимикой, жестами</a:t>
            </a:r>
            <a:r>
              <a:rPr lang="ru-RU" sz="3600" dirty="0" smtClean="0">
                <a:latin typeface="Arno Pro" pitchFamily="18" charset="0"/>
              </a:rPr>
              <a:t>;</a:t>
            </a:r>
            <a:endParaRPr lang="ru-RU" sz="3600" dirty="0">
              <a:latin typeface="Arno Pro" pitchFamily="18" charset="0"/>
            </a:endParaRPr>
          </a:p>
        </p:txBody>
      </p:sp>
      <p:pic>
        <p:nvPicPr>
          <p:cNvPr id="2050" name="Picture 2" descr="C:\Users\1\Desktop\5388521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5513668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0300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441</TotalTime>
  <Words>924</Words>
  <Application>Microsoft Office PowerPoint</Application>
  <PresentationFormat>Экран (4:3)</PresentationFormat>
  <Paragraphs>123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Arno Pro</vt:lpstr>
      <vt:lpstr>Calibri</vt:lpstr>
      <vt:lpstr>Franklin Gothic Book</vt:lpstr>
      <vt:lpstr>Franklin Gothic Medium</vt:lpstr>
      <vt:lpstr>Wingdings 2</vt:lpstr>
      <vt:lpstr>Трек</vt:lpstr>
      <vt:lpstr> Проект  «Развитие театрализованной деятельности в средней группе  по мотивам русской народной сказки «Теремок»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«Развитие театрализованной деятельности в средней группе  по мотивам русской народной сказки «Теремок»</dc:title>
  <dc:creator>1</dc:creator>
  <cp:lastModifiedBy>Света</cp:lastModifiedBy>
  <cp:revision>39</cp:revision>
  <dcterms:created xsi:type="dcterms:W3CDTF">2016-04-06T06:55:40Z</dcterms:created>
  <dcterms:modified xsi:type="dcterms:W3CDTF">2019-11-27T16:56:46Z</dcterms:modified>
</cp:coreProperties>
</file>