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80" r:id="rId7"/>
    <p:sldId id="281" r:id="rId8"/>
    <p:sldId id="284" r:id="rId9"/>
    <p:sldId id="260" r:id="rId10"/>
    <p:sldId id="275" r:id="rId11"/>
    <p:sldId id="278" r:id="rId12"/>
    <p:sldId id="276" r:id="rId13"/>
  </p:sldIdLst>
  <p:sldSz cx="10693400" cy="7561263"/>
  <p:notesSz cx="6888163" cy="10020300"/>
  <p:defaultTextStyle>
    <a:defPPr>
      <a:defRPr lang="ru-RU"/>
    </a:defPPr>
    <a:lvl1pPr marL="0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92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984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476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968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460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952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444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936" algn="l" defTabSz="10429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6" y="-72"/>
      </p:cViewPr>
      <p:guideLst>
        <p:guide orient="horz" pos="2382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7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9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9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9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4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9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4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9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5639" y="1944576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1782" y="1944576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92" indent="0">
              <a:buNone/>
              <a:defRPr sz="2300" b="1"/>
            </a:lvl2pPr>
            <a:lvl3pPr marL="1042984" indent="0">
              <a:buNone/>
              <a:defRPr sz="2100" b="1"/>
            </a:lvl3pPr>
            <a:lvl4pPr marL="1564476" indent="0">
              <a:buNone/>
              <a:defRPr sz="1800" b="1"/>
            </a:lvl4pPr>
            <a:lvl5pPr marL="2085968" indent="0">
              <a:buNone/>
              <a:defRPr sz="1800" b="1"/>
            </a:lvl5pPr>
            <a:lvl6pPr marL="2607460" indent="0">
              <a:buNone/>
              <a:defRPr sz="1800" b="1"/>
            </a:lvl6pPr>
            <a:lvl7pPr marL="3128952" indent="0">
              <a:buNone/>
              <a:defRPr sz="1800" b="1"/>
            </a:lvl7pPr>
            <a:lvl8pPr marL="3650444" indent="0">
              <a:buNone/>
              <a:defRPr sz="1800" b="1"/>
            </a:lvl8pPr>
            <a:lvl9pPr marL="4171936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1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92" indent="0">
              <a:buNone/>
              <a:defRPr sz="2300" b="1"/>
            </a:lvl2pPr>
            <a:lvl3pPr marL="1042984" indent="0">
              <a:buNone/>
              <a:defRPr sz="2100" b="1"/>
            </a:lvl3pPr>
            <a:lvl4pPr marL="1564476" indent="0">
              <a:buNone/>
              <a:defRPr sz="1800" b="1"/>
            </a:lvl4pPr>
            <a:lvl5pPr marL="2085968" indent="0">
              <a:buNone/>
              <a:defRPr sz="1800" b="1"/>
            </a:lvl5pPr>
            <a:lvl6pPr marL="2607460" indent="0">
              <a:buNone/>
              <a:defRPr sz="1800" b="1"/>
            </a:lvl6pPr>
            <a:lvl7pPr marL="3128952" indent="0">
              <a:buNone/>
              <a:defRPr sz="1800" b="1"/>
            </a:lvl7pPr>
            <a:lvl8pPr marL="3650444" indent="0">
              <a:buNone/>
              <a:defRPr sz="1800" b="1"/>
            </a:lvl8pPr>
            <a:lvl9pPr marL="4171936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6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0" y="1582265"/>
            <a:ext cx="3518056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492" indent="0">
              <a:buNone/>
              <a:defRPr sz="1400"/>
            </a:lvl2pPr>
            <a:lvl3pPr marL="1042984" indent="0">
              <a:buNone/>
              <a:defRPr sz="1100"/>
            </a:lvl3pPr>
            <a:lvl4pPr marL="1564476" indent="0">
              <a:buNone/>
              <a:defRPr sz="1000"/>
            </a:lvl4pPr>
            <a:lvl5pPr marL="2085968" indent="0">
              <a:buNone/>
              <a:defRPr sz="1000"/>
            </a:lvl5pPr>
            <a:lvl6pPr marL="2607460" indent="0">
              <a:buNone/>
              <a:defRPr sz="1000"/>
            </a:lvl6pPr>
            <a:lvl7pPr marL="3128952" indent="0">
              <a:buNone/>
              <a:defRPr sz="1000"/>
            </a:lvl7pPr>
            <a:lvl8pPr marL="3650444" indent="0">
              <a:buNone/>
              <a:defRPr sz="1000"/>
            </a:lvl8pPr>
            <a:lvl9pPr marL="417193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2" y="5292885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2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492" indent="0">
              <a:buNone/>
              <a:defRPr sz="3200"/>
            </a:lvl2pPr>
            <a:lvl3pPr marL="1042984" indent="0">
              <a:buNone/>
              <a:defRPr sz="2700"/>
            </a:lvl3pPr>
            <a:lvl4pPr marL="1564476" indent="0">
              <a:buNone/>
              <a:defRPr sz="2300"/>
            </a:lvl4pPr>
            <a:lvl5pPr marL="2085968" indent="0">
              <a:buNone/>
              <a:defRPr sz="2300"/>
            </a:lvl5pPr>
            <a:lvl6pPr marL="2607460" indent="0">
              <a:buNone/>
              <a:defRPr sz="2300"/>
            </a:lvl6pPr>
            <a:lvl7pPr marL="3128952" indent="0">
              <a:buNone/>
              <a:defRPr sz="2300"/>
            </a:lvl7pPr>
            <a:lvl8pPr marL="3650444" indent="0">
              <a:buNone/>
              <a:defRPr sz="2300"/>
            </a:lvl8pPr>
            <a:lvl9pPr marL="4171936" indent="0">
              <a:buNone/>
              <a:defRPr sz="23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2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492" indent="0">
              <a:buNone/>
              <a:defRPr sz="1400"/>
            </a:lvl2pPr>
            <a:lvl3pPr marL="1042984" indent="0">
              <a:buNone/>
              <a:defRPr sz="1100"/>
            </a:lvl3pPr>
            <a:lvl4pPr marL="1564476" indent="0">
              <a:buNone/>
              <a:defRPr sz="1000"/>
            </a:lvl4pPr>
            <a:lvl5pPr marL="2085968" indent="0">
              <a:buNone/>
              <a:defRPr sz="1000"/>
            </a:lvl5pPr>
            <a:lvl6pPr marL="2607460" indent="0">
              <a:buNone/>
              <a:defRPr sz="1000"/>
            </a:lvl6pPr>
            <a:lvl7pPr marL="3128952" indent="0">
              <a:buNone/>
              <a:defRPr sz="1000"/>
            </a:lvl7pPr>
            <a:lvl8pPr marL="3650444" indent="0">
              <a:buNone/>
              <a:defRPr sz="1000"/>
            </a:lvl8pPr>
            <a:lvl9pPr marL="417193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02"/>
            <a:ext cx="9624060" cy="1260211"/>
          </a:xfrm>
          <a:prstGeom prst="rect">
            <a:avLst/>
          </a:prstGeom>
        </p:spPr>
        <p:txBody>
          <a:bodyPr vert="horz" lIns="104298" tIns="52150" rIns="104298" bIns="5215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764295"/>
            <a:ext cx="9624060" cy="4990084"/>
          </a:xfrm>
          <a:prstGeom prst="rect">
            <a:avLst/>
          </a:prstGeom>
        </p:spPr>
        <p:txBody>
          <a:bodyPr vert="horz" lIns="104298" tIns="52150" rIns="104298" bIns="5215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8171"/>
            <a:ext cx="2495127" cy="402567"/>
          </a:xfrm>
          <a:prstGeom prst="rect">
            <a:avLst/>
          </a:prstGeom>
        </p:spPr>
        <p:txBody>
          <a:bodyPr vert="horz" lIns="104298" tIns="52150" rIns="104298" bIns="5215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423D-A186-4E07-BF09-064412C9DFBD}" type="datetimeFigureOut">
              <a:rPr lang="ru-RU" smtClean="0"/>
              <a:pPr/>
              <a:t>14.11.2017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80" y="7008171"/>
            <a:ext cx="3386243" cy="402567"/>
          </a:xfrm>
          <a:prstGeom prst="rect">
            <a:avLst/>
          </a:prstGeom>
        </p:spPr>
        <p:txBody>
          <a:bodyPr vert="horz" lIns="104298" tIns="52150" rIns="104298" bIns="5215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4" y="7008171"/>
            <a:ext cx="2495127" cy="402567"/>
          </a:xfrm>
          <a:prstGeom prst="rect">
            <a:avLst/>
          </a:prstGeom>
        </p:spPr>
        <p:txBody>
          <a:bodyPr vert="horz" lIns="104298" tIns="52150" rIns="104298" bIns="5215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BA42D-AE8C-467A-87D2-B0E07A06EC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104298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19" indent="-391119" algn="l" defTabSz="1042984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25" indent="-325933" algn="l" defTabSz="104298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730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222" indent="-260746" algn="l" defTabSz="1042984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714" indent="-260746" algn="l" defTabSz="1042984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206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698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190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682" indent="-260746" algn="l" defTabSz="104298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92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84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76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68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460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952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444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936" algn="l" defTabSz="10429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2124" y="780235"/>
            <a:ext cx="10185236" cy="6678745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детский сад № 6 с.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Субханкулово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муниципального района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Туймазинский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район </a:t>
            </a:r>
            <a:b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Республики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Башкортостан</a:t>
            </a:r>
          </a:p>
          <a:p>
            <a:pPr algn="ctr"/>
            <a:endParaRPr lang="ru-RU" sz="1400" b="1" i="1" dirty="0" smtClean="0">
              <a:ln w="38100">
                <a:solidFill>
                  <a:srgbClr val="7030A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4800" b="1" i="1" dirty="0" smtClean="0">
                <a:ln w="3810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Проект</a:t>
            </a:r>
            <a:endParaRPr lang="ru-RU" sz="4800" b="1" dirty="0" smtClean="0">
              <a:ln w="38100"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«Быт и традиции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          башкирского народа»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1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Batang" pitchFamily="18" charset="-127"/>
            </a:endParaRPr>
          </a:p>
          <a:p>
            <a:endParaRPr lang="ru-RU" sz="1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Batang" pitchFamily="18" charset="-127"/>
            </a:endParaRPr>
          </a:p>
          <a:p>
            <a:pPr marL="6548438" lvl="0" algn="just" defTabSz="91440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</a:p>
          <a:p>
            <a:pPr marL="6548438" lvl="0" algn="just" defTabSz="91440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marL="6548438" lvl="0" algn="just" defTabSz="91440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детский сад № 6 </a:t>
            </a:r>
          </a:p>
          <a:p>
            <a:pPr marL="6548438" lvl="0" algn="just" defTabSz="91440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Субханкулово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548438" lvl="0" algn="just" defTabSz="91440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Латыпова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Л.М.</a:t>
            </a:r>
            <a:endParaRPr lang="ru-RU" sz="1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Batang" pitchFamily="18" charset="-127"/>
            </a:endParaRPr>
          </a:p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             </a:t>
            </a:r>
          </a:p>
          <a:p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Batang" pitchFamily="18" charset="-127"/>
              </a:rPr>
              <a:t>                                                                                                         </a:t>
            </a:r>
            <a:endParaRPr lang="ru-RU" sz="16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                                                       </a:t>
            </a:r>
          </a:p>
          <a:p>
            <a:endParaRPr lang="ru-RU" sz="16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16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   </a:t>
            </a:r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14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с.Субханкулово</a:t>
            </a: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,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 2016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ГОД.</a:t>
            </a:r>
            <a:endParaRPr lang="ru-RU" sz="4400" dirty="0">
              <a:ln w="38100">
                <a:solidFill>
                  <a:srgbClr val="7030A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1793" y="0"/>
            <a:ext cx="9572691" cy="1569654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</a:t>
            </a:r>
          </a:p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</a:t>
            </a: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дидактической игры «Быт и традиции башкир»</a:t>
            </a:r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t="12524"/>
          <a:stretch>
            <a:fillRect/>
          </a:stretch>
        </p:blipFill>
        <p:spPr bwMode="auto">
          <a:xfrm>
            <a:off x="162124" y="1980431"/>
            <a:ext cx="475252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D:\User\Documents\IMG_20171113_1058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660" y="1980431"/>
            <a:ext cx="553568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03" y="1494616"/>
            <a:ext cx="9929882" cy="1200323"/>
          </a:xfrm>
          <a:prstGeom prst="rect">
            <a:avLst/>
          </a:prstGeom>
        </p:spPr>
        <p:txBody>
          <a:bodyPr wrap="square" lIns="91433" tIns="45717" rIns="91433" bIns="45717">
            <a:spAutoFit/>
          </a:bodyPr>
          <a:lstStyle/>
          <a:p>
            <a:pPr marL="1981064" indent="-1981064"/>
            <a:r>
              <a:rPr lang="ru-RU" sz="7200" b="1" i="1" dirty="0" smtClean="0">
                <a:ln w="3810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476" y="-219703"/>
            <a:ext cx="10190448" cy="7136947"/>
          </a:xfrm>
          <a:prstGeom prst="rect">
            <a:avLst/>
          </a:prstGeom>
        </p:spPr>
        <p:txBody>
          <a:bodyPr wrap="square" lIns="103245" tIns="51622" rIns="103245" bIns="51622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b="1" dirty="0" smtClean="0">
                <a:solidFill>
                  <a:srgbClr val="0033CC"/>
                </a:solidFill>
              </a:rPr>
              <a:t>           Приобщение детей старшего дошкольного возраста к быту и национальным традициям башкирского народа возможно в том случае, если педагогическая организация работы с дошкольниками будет осуществляться по специально разработанной педагогической технологии, обеспечивающей взаимосвязь когнитивного и деятельностного компонентов, актуализацию жизненного опыта и активизацию детей на всех этапах приобщения к традициям, взаимодействие в системе "педагог-ребенок-родитель"</a:t>
            </a:r>
            <a:endParaRPr lang="ru-RU" sz="3200" b="1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9702" y="549592"/>
            <a:ext cx="5592993" cy="658250"/>
          </a:xfrm>
          <a:prstGeom prst="rect">
            <a:avLst/>
          </a:prstGeom>
        </p:spPr>
        <p:txBody>
          <a:bodyPr wrap="none" lIns="103245" tIns="51622" rIns="103245" bIns="51622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Заключение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shki13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417479" y="208731"/>
            <a:ext cx="4374089" cy="3280566"/>
          </a:xfrm>
          <a:prstGeom prst="rect">
            <a:avLst/>
          </a:prstGeom>
        </p:spPr>
      </p:pic>
      <p:pic>
        <p:nvPicPr>
          <p:cNvPr id="4" name="Рисунок 3" descr="DSC_1180.JPG"/>
          <p:cNvPicPr>
            <a:picLocks noChangeAspect="1"/>
          </p:cNvPicPr>
          <p:nvPr/>
        </p:nvPicPr>
        <p:blipFill>
          <a:blip r:embed="rId4">
            <a:lum bright="10000"/>
          </a:blip>
          <a:stretch>
            <a:fillRect/>
          </a:stretch>
        </p:blipFill>
        <p:spPr>
          <a:xfrm>
            <a:off x="4989511" y="208731"/>
            <a:ext cx="5264695" cy="3500463"/>
          </a:xfrm>
          <a:prstGeom prst="rect">
            <a:avLst/>
          </a:prstGeom>
        </p:spPr>
      </p:pic>
      <p:pic>
        <p:nvPicPr>
          <p:cNvPr id="5" name="Рисунок 4" descr="26.07 pqdonrxdqqfdmsrv 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4866" y="3780632"/>
            <a:ext cx="5295255" cy="3514725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589" y="423046"/>
            <a:ext cx="9522222" cy="6401746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ln w="19050"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  <a:endParaRPr lang="ru-RU" sz="1000" b="1" dirty="0" smtClean="0">
              <a:ln w="19050"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000" b="1" dirty="0" smtClean="0">
              <a:ln w="19050"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719089"/>
            <a:r>
              <a:rPr lang="ru-RU" sz="2400" b="1" dirty="0" smtClean="0">
                <a:solidFill>
                  <a:srgbClr val="0033CC"/>
                </a:solidFill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</a:rPr>
              <a:t>Современные концепции развития личности ребенка, а также региональные подходы к образовательному процессу в дошкольных учреждениях предполагают включение отдельных элементов народной культуры в процессе развития ребенка.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33CC"/>
                </a:solidFill>
              </a:rPr>
              <a:t>Наследие каждого народа содержит ценные идеи и опыт воспитания. Сохранение и развитие культуры каждого этноса</a:t>
            </a: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актуально </a:t>
            </a:r>
            <a:r>
              <a:rPr lang="ru-RU" sz="2800" b="1" dirty="0" smtClean="0">
                <a:solidFill>
                  <a:srgbClr val="0033CC"/>
                </a:solidFill>
              </a:rPr>
              <a:t>для многонационального Башкортостана.</a:t>
            </a:r>
          </a:p>
          <a:p>
            <a:pPr indent="719089"/>
            <a:r>
              <a:rPr lang="ru-RU" sz="2800" b="1" dirty="0" smtClean="0">
                <a:solidFill>
                  <a:srgbClr val="0033CC"/>
                </a:solidFill>
              </a:rPr>
              <a:t> Приобщение к традициям башкирского народа особенно значимо в дошкольные годы, так как именно в этом возрасте закладываются основы социального поведения человека, формируются его ценностные ориентации.</a:t>
            </a:r>
            <a:endParaRPr lang="ru-RU" sz="24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354" y="565922"/>
            <a:ext cx="184716" cy="415492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6174" y="0"/>
            <a:ext cx="9188109" cy="7663630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marL="720675" indent="-720675"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</a:p>
          <a:p>
            <a:pPr marL="720675" indent="-720675" algn="ctr"/>
            <a:endParaRPr lang="ru-RU" b="1" dirty="0" smtClean="0">
              <a:solidFill>
                <a:srgbClr val="0033CC"/>
              </a:solidFill>
            </a:endParaRPr>
          </a:p>
          <a:p>
            <a:pPr marL="600470" indent="-600470"/>
            <a:r>
              <a:rPr lang="ru-RU" sz="2400" b="1" dirty="0" smtClean="0">
                <a:solidFill>
                  <a:srgbClr val="0033CC"/>
                </a:solidFill>
              </a:rPr>
              <a:t>         Познакомить детей с особенностями культуры, быта и         традициями   башкирского народа </a:t>
            </a:r>
          </a:p>
          <a:p>
            <a:pPr marL="720675" indent="-720675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</a:t>
            </a:r>
          </a:p>
          <a:p>
            <a:pPr marL="720675" indent="-720675"/>
            <a:r>
              <a:rPr lang="ru-RU" sz="3600" dirty="0" smtClean="0"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Задачи проекта</a:t>
            </a:r>
          </a:p>
          <a:p>
            <a:pPr marL="1076250" indent="-1076250" algn="ctr"/>
            <a:endParaRPr kumimoji="0" lang="ru-RU" b="1" i="0" u="none" strike="noStrike" cap="none" normalizeH="0" dirty="0" smtClean="0">
              <a:ln>
                <a:noFill/>
              </a:ln>
              <a:solidFill>
                <a:srgbClr val="0033CC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55575" indent="-355575">
              <a:buFont typeface="Wingdings" pitchFamily="2" charset="2"/>
              <a:buChar char="Ø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ознакомить детей с особенностями быта и традиций(жилища, народный костюм, национальная кухня, игры и народные праздники) башкирского народа</a:t>
            </a:r>
            <a:r>
              <a:rPr lang="ru-RU" sz="2400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355575" indent="-355575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CC"/>
                </a:solidFill>
                <a:ea typeface="Times New Roman" pitchFamily="18" charset="0"/>
                <a:cs typeface="Times New Roman" pitchFamily="18" charset="0"/>
              </a:rPr>
              <a:t>Обогатить духовный мир ребёнка, приобщив к традициям своего народа,          сформировать основы национальной культуры.</a:t>
            </a:r>
          </a:p>
          <a:p>
            <a:pPr marL="355575" indent="-35557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  <a:cs typeface="Times New Roman" pitchFamily="18" charset="0"/>
              </a:rPr>
              <a:t>Воспитывать патриотизм, уважение к культурному прошлому и настоящему Башкортостана средствами  познавательного развития, речевого развития, художественно-эстетического развития, социально-личностного и физического развития.</a:t>
            </a:r>
          </a:p>
          <a:p>
            <a:pPr marL="355575" indent="-35557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  <a:cs typeface="Times New Roman" pitchFamily="18" charset="0"/>
              </a:rPr>
              <a:t>Ориентировать родителей на патриотическое воспитание в семье.</a:t>
            </a:r>
            <a:endParaRPr lang="ru-RU" dirty="0" smtClean="0">
              <a:solidFill>
                <a:srgbClr val="0033CC"/>
              </a:solidFill>
            </a:endParaRPr>
          </a:p>
          <a:p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180" y="324247"/>
            <a:ext cx="9271638" cy="6755689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Руководители проекта: </a:t>
            </a:r>
          </a:p>
          <a:p>
            <a:pPr marL="3436120" indent="-23302"/>
            <a:r>
              <a:rPr lang="ru-RU" sz="2400" b="1" dirty="0" smtClean="0">
                <a:solidFill>
                  <a:srgbClr val="0033CC"/>
                </a:solidFill>
              </a:rPr>
              <a:t>Воспитатели, музыкальный      руководитель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</a:t>
            </a:r>
          </a:p>
          <a:p>
            <a:pPr indent="3412890"/>
            <a:r>
              <a:rPr lang="ru-RU" sz="2400" b="1" dirty="0" smtClean="0">
                <a:solidFill>
                  <a:srgbClr val="0033CC"/>
                </a:solidFill>
              </a:rPr>
              <a:t>Краткосрочный , творческий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Сроки проекта:</a:t>
            </a:r>
          </a:p>
          <a:p>
            <a:pPr indent="3412890"/>
            <a:r>
              <a:rPr lang="ru-RU" sz="2400" b="1" dirty="0" smtClean="0">
                <a:solidFill>
                  <a:srgbClr val="0033CC"/>
                </a:solidFill>
              </a:rPr>
              <a:t>29.09.2016 </a:t>
            </a:r>
            <a:r>
              <a:rPr lang="ru-RU" sz="2400" b="1" dirty="0" smtClean="0">
                <a:solidFill>
                  <a:srgbClr val="0033CC"/>
                </a:solidFill>
              </a:rPr>
              <a:t>– </a:t>
            </a:r>
            <a:r>
              <a:rPr lang="ru-RU" sz="2400" b="1" dirty="0" smtClean="0">
                <a:solidFill>
                  <a:srgbClr val="0033CC"/>
                </a:solidFill>
              </a:rPr>
              <a:t>10.10.2016 </a:t>
            </a:r>
            <a:r>
              <a:rPr lang="ru-RU" sz="2400" b="1" dirty="0" smtClean="0">
                <a:solidFill>
                  <a:srgbClr val="0033CC"/>
                </a:solidFill>
              </a:rPr>
              <a:t>г.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</a:t>
            </a:r>
          </a:p>
          <a:p>
            <a:pPr indent="3408127"/>
            <a:r>
              <a:rPr lang="ru-RU" sz="2400" b="1" dirty="0" smtClean="0">
                <a:solidFill>
                  <a:srgbClr val="0033CC"/>
                </a:solidFill>
              </a:rPr>
              <a:t>воспитанники, педагоги, родители.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проекта:</a:t>
            </a:r>
          </a:p>
          <a:p>
            <a:pPr marL="3408127"/>
            <a:r>
              <a:rPr lang="ru-RU" sz="2400" b="1" dirty="0" smtClean="0">
                <a:solidFill>
                  <a:srgbClr val="0033CC"/>
                </a:solidFill>
              </a:rPr>
              <a:t>воспитание нравственно-патриотических чувств детей через знакомство их с традициями и бытом башкирского народа.</a:t>
            </a:r>
          </a:p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детей, </a:t>
            </a:r>
          </a:p>
          <a:p>
            <a:pPr marL="3408127" indent="-3408127"/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участников проекта:           </a:t>
            </a:r>
            <a:r>
              <a:rPr lang="ru-RU" sz="2400" b="1" dirty="0">
                <a:solidFill>
                  <a:srgbClr val="0033CC"/>
                </a:solidFill>
              </a:rPr>
              <a:t>4</a:t>
            </a:r>
            <a:r>
              <a:rPr lang="ru-RU" sz="2400" b="1" dirty="0" smtClean="0">
                <a:solidFill>
                  <a:srgbClr val="0033CC"/>
                </a:solidFill>
              </a:rPr>
              <a:t> </a:t>
            </a:r>
            <a:r>
              <a:rPr lang="ru-RU" sz="2400" b="1" dirty="0" smtClean="0">
                <a:solidFill>
                  <a:srgbClr val="0033CC"/>
                </a:solidFill>
              </a:rPr>
              <a:t>– </a:t>
            </a:r>
            <a:r>
              <a:rPr lang="ru-RU" sz="2400" b="1" dirty="0" smtClean="0">
                <a:solidFill>
                  <a:srgbClr val="0033CC"/>
                </a:solidFill>
              </a:rPr>
              <a:t>5 </a:t>
            </a:r>
            <a:r>
              <a:rPr lang="ru-RU" sz="2400" b="1" dirty="0" smtClean="0">
                <a:solidFill>
                  <a:srgbClr val="0033CC"/>
                </a:solidFill>
              </a:rPr>
              <a:t>лет.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3229" y="208732"/>
            <a:ext cx="8915502" cy="6740301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</a:t>
            </a:r>
          </a:p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</a:rPr>
              <a:t>Изучение методической и теоретической литературы по подготовке к работе над проектом.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</a:rPr>
              <a:t>Создание предметно-развивающей среды.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</a:rPr>
              <a:t>Разработка плана реализации проекта.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</a:rPr>
              <a:t>Подбор материала (наглядного, дидактического, практического).</a:t>
            </a:r>
          </a:p>
          <a:p>
            <a:pPr marL="273031" indent="-27303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CC"/>
                </a:solidFill>
              </a:rPr>
              <a:t>Оформление информационного стенда для родителей. </a:t>
            </a:r>
          </a:p>
          <a:p>
            <a:pPr marL="273031" indent="-273031">
              <a:buFont typeface="Wingdings" pitchFamily="2" charset="2"/>
              <a:buChar char="Ø"/>
            </a:pPr>
            <a:endParaRPr lang="ru-RU" sz="2400" b="1" dirty="0" smtClean="0">
              <a:solidFill>
                <a:srgbClr val="0033CC"/>
              </a:solidFill>
            </a:endParaRPr>
          </a:p>
          <a:p>
            <a:pPr marL="273031" indent="-273031">
              <a:buFont typeface="Wingdings" pitchFamily="2" charset="2"/>
              <a:buChar char="Ø"/>
            </a:pPr>
            <a:endParaRPr lang="ru-RU" sz="2400" b="1" dirty="0" smtClean="0">
              <a:solidFill>
                <a:srgbClr val="0033CC"/>
              </a:solidFill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6106" y="280169"/>
            <a:ext cx="8884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Перспективный план реализации  проекта: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79784"/>
              </p:ext>
            </p:extLst>
          </p:nvPr>
        </p:nvGraphicFramePr>
        <p:xfrm>
          <a:off x="162124" y="1116335"/>
          <a:ext cx="10256674" cy="5200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901"/>
                <a:gridCol w="4451474"/>
                <a:gridCol w="4962299"/>
              </a:tblGrid>
              <a:tr h="3925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Дата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Вид и содержание</a:t>
                      </a:r>
                      <a:r>
                        <a:rPr lang="ru-RU" sz="1400" baseline="0" dirty="0" smtClean="0"/>
                        <a:t> деятельности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                       Цели и задачи</a:t>
                      </a:r>
                      <a:endParaRPr lang="ru-RU" sz="1400" dirty="0"/>
                    </a:p>
                  </a:txBody>
                  <a:tcPr/>
                </a:tc>
              </a:tr>
              <a:tr h="190374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29.09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Беседа на тему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  «День Республики Башкортостан»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-Наблюдение</a:t>
                      </a:r>
                      <a:r>
                        <a:rPr lang="ru-RU" sz="1400" baseline="0" dirty="0" smtClean="0"/>
                        <a:t> на прогулке за листопадом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Рассказать о государственном празднике РБ;</a:t>
                      </a:r>
                    </a:p>
                    <a:p>
                      <a:r>
                        <a:rPr lang="ru-RU" sz="1400" dirty="0" smtClean="0"/>
                        <a:t>Познакомить с гимном, гербом о флагом Башкортостана;</a:t>
                      </a:r>
                    </a:p>
                    <a:p>
                      <a:r>
                        <a:rPr lang="ru-RU" sz="1400" dirty="0" smtClean="0"/>
                        <a:t>уточнить представление о родной стране, республике</a:t>
                      </a:r>
                      <a:r>
                        <a:rPr lang="ru-RU" sz="1400" baseline="0" dirty="0" smtClean="0"/>
                        <a:t> , в которой они живут.</a:t>
                      </a:r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Расширение знаний о сезонных изменениях в природе Башкортостана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2129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30.09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Рассматривание кукол в башкирских национальных костюмах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Д/И</a:t>
                      </a:r>
                      <a:r>
                        <a:rPr lang="ru-RU" sz="1400" baseline="0" dirty="0" smtClean="0"/>
                        <a:t> «Укрась башкирский сапожок»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        «Укрась башкирский фартук»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П\И «Юрта»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Продолжать знакомить воспитанников с башкирской национальной одеждой и её назначении в жизни</a:t>
                      </a:r>
                      <a:r>
                        <a:rPr lang="ru-RU" sz="1400" baseline="0" dirty="0" smtClean="0"/>
                        <a:t> кочевого народа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dirty="0" smtClean="0"/>
                        <a:t>Закрепление</a:t>
                      </a:r>
                      <a:r>
                        <a:rPr lang="ru-RU" sz="1400" baseline="0" dirty="0" smtClean="0"/>
                        <a:t> знаний элементов башкирского орнаментов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Формирование интереса к башкирским народным играм</a:t>
                      </a:r>
                      <a:endParaRPr lang="ru-RU" sz="1400" dirty="0"/>
                    </a:p>
                  </a:txBody>
                  <a:tcPr/>
                </a:tc>
              </a:tr>
              <a:tr h="774405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03.10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- Рассказывание башкирской сказки </a:t>
                      </a:r>
                    </a:p>
                    <a:p>
                      <a:r>
                        <a:rPr lang="ru-RU" sz="1400" b="0" dirty="0" smtClean="0"/>
                        <a:t>   </a:t>
                      </a:r>
                      <a:r>
                        <a:rPr lang="ru-RU" sz="1400" b="0" baseline="0" dirty="0" smtClean="0"/>
                        <a:t> </a:t>
                      </a:r>
                      <a:r>
                        <a:rPr lang="ru-RU" sz="1400" b="0" dirty="0" smtClean="0"/>
                        <a:t>«Медведь и пчёлы»</a:t>
                      </a:r>
                    </a:p>
                    <a:p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Формирование интереса к башкирским народным сказкам;</a:t>
                      </a:r>
                    </a:p>
                    <a:p>
                      <a:r>
                        <a:rPr lang="ru-RU" sz="1400" b="0" baseline="0" dirty="0" smtClean="0"/>
                        <a:t>воспитывать чувство благодарности, заботы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387735"/>
              </p:ext>
            </p:extLst>
          </p:nvPr>
        </p:nvGraphicFramePr>
        <p:xfrm>
          <a:off x="477767" y="351607"/>
          <a:ext cx="9941031" cy="674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967"/>
                <a:gridCol w="4286280"/>
                <a:gridCol w="4857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Дата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Вид и содержание деятельности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Цели и задачи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429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04.10</a:t>
                      </a:r>
                      <a:r>
                        <a:rPr lang="ru-RU" sz="1400" dirty="0" smtClean="0"/>
                        <a:t>.</a:t>
                      </a:r>
                    </a:p>
                    <a:p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ООД</a:t>
                      </a:r>
                      <a:r>
                        <a:rPr lang="ru-RU" sz="1400" baseline="0" dirty="0" smtClean="0"/>
                        <a:t>    «Мой край -  Башкортостан» </a:t>
                      </a:r>
                    </a:p>
                    <a:p>
                      <a:r>
                        <a:rPr lang="ru-RU" sz="1400" baseline="0" dirty="0" smtClean="0"/>
                        <a:t>               (познавательное развитие)</a:t>
                      </a:r>
                    </a:p>
                    <a:p>
                      <a:endParaRPr lang="ru-RU" sz="1400" baseline="0" dirty="0" smtClean="0"/>
                    </a:p>
                    <a:p>
                      <a:endParaRPr lang="ru-RU" sz="1400" baseline="0" dirty="0" smtClean="0"/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dirty="0" smtClean="0"/>
                        <a:t>- ООД   «Башкирская пиала»</a:t>
                      </a:r>
                    </a:p>
                    <a:p>
                      <a:r>
                        <a:rPr lang="ru-RU" sz="1400" dirty="0" smtClean="0"/>
                        <a:t>(художественно-эстетическое развитие)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Рассматривание открыток «Уфа», «Октябрьский»;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 фотоальбома «Башкортостан»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Расширять представления воспитанников о родной стране, о труде ,природе и богатстве республики;</a:t>
                      </a:r>
                    </a:p>
                    <a:p>
                      <a:r>
                        <a:rPr lang="ru-RU" sz="1400" dirty="0" smtClean="0"/>
                        <a:t>воспитывать любовь , интерес и желание больше узнавать о родном крае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Продолжать формировать у детей умение лепить  посуду из целого куска пластилина;</a:t>
                      </a:r>
                    </a:p>
                    <a:p>
                      <a:r>
                        <a:rPr lang="ru-RU" sz="1400" dirty="0" smtClean="0"/>
                        <a:t>Барельефом</a:t>
                      </a:r>
                      <a:r>
                        <a:rPr lang="ru-RU" sz="1400" baseline="0" dirty="0" smtClean="0"/>
                        <a:t> украшать пиалу элементами башкирского орнамента;</a:t>
                      </a:r>
                    </a:p>
                    <a:p>
                      <a:r>
                        <a:rPr lang="ru-RU" sz="1400" baseline="0" dirty="0" smtClean="0"/>
                        <a:t>Способствовать развитию интереса к искусству башкирского народа;</a:t>
                      </a:r>
                    </a:p>
                    <a:p>
                      <a:r>
                        <a:rPr lang="ru-RU" sz="1400" baseline="0" dirty="0" smtClean="0"/>
                        <a:t>воспитывать  чувство гордости за свой народ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Расширение знаний  о республике, её столице, о родном городе;</a:t>
                      </a:r>
                    </a:p>
                    <a:p>
                      <a:r>
                        <a:rPr lang="ru-RU" sz="1400" baseline="0" dirty="0" smtClean="0"/>
                        <a:t>закреплять умение узнавать и называть достопримечательности родного города, памятник национальному герою Салавату Юлаеву;</a:t>
                      </a:r>
                    </a:p>
                    <a:p>
                      <a:r>
                        <a:rPr lang="ru-RU" sz="1400" baseline="0" dirty="0" smtClean="0"/>
                        <a:t>воспитывать патриотические качества.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05.10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ООД  Чтение башкирской сказки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           </a:t>
                      </a:r>
                      <a:r>
                        <a:rPr lang="ru-RU" sz="1400" dirty="0" smtClean="0"/>
                        <a:t>«Заяц и лев»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           (речевое</a:t>
                      </a:r>
                      <a:r>
                        <a:rPr lang="ru-RU" sz="1400" baseline="0" dirty="0" smtClean="0"/>
                        <a:t> развитие)</a:t>
                      </a: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- Д/И</a:t>
                      </a:r>
                      <a:r>
                        <a:rPr lang="ru-RU" sz="1400" baseline="0" dirty="0" smtClean="0"/>
                        <a:t> «Назови башкирские национальные блюда»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Формирование умения эмоционально воспринимать образное содержание сказки;</a:t>
                      </a:r>
                    </a:p>
                    <a:p>
                      <a:r>
                        <a:rPr lang="ru-RU" sz="1400" baseline="0" dirty="0" smtClean="0"/>
                        <a:t>закреплять  умение пересказывать сказку, используя сюжетные картинки по содержанию;</a:t>
                      </a:r>
                    </a:p>
                    <a:p>
                      <a:r>
                        <a:rPr lang="ru-RU" sz="1400" baseline="0" dirty="0" smtClean="0"/>
                        <a:t>развивать словесное творчество на основе ознакомления с национальной культурой башкирского народа;</a:t>
                      </a:r>
                    </a:p>
                    <a:p>
                      <a:r>
                        <a:rPr lang="ru-RU" sz="1400" baseline="0" dirty="0" smtClean="0"/>
                        <a:t>воспитывать чувство доброты, товарищества.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Расширение знаний о башкирской национальной кухне</a:t>
                      </a:r>
                    </a:p>
                    <a:p>
                      <a:endParaRPr lang="ru-RU" sz="14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134932"/>
              </p:ext>
            </p:extLst>
          </p:nvPr>
        </p:nvGraphicFramePr>
        <p:xfrm>
          <a:off x="477767" y="240968"/>
          <a:ext cx="9941031" cy="692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967"/>
                <a:gridCol w="4286280"/>
                <a:gridCol w="4857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Дата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Вид и содержание деятельности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                                 Цели и задачи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06.10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Музыкально – познавательная композиция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 «Дружба народов Башкортостана»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/>
                        <a:t>- Д/И</a:t>
                      </a:r>
                      <a:r>
                        <a:rPr lang="ru-RU" sz="1400" baseline="0" dirty="0" smtClean="0"/>
                        <a:t> «Башкирское лото»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знакомство с национальными</a:t>
                      </a:r>
                      <a:r>
                        <a:rPr lang="ru-RU" sz="1400" baseline="0" dirty="0" smtClean="0"/>
                        <a:t> инструментами башкирского народа и народов, проживающих в Республике Башкортостан;</a:t>
                      </a:r>
                    </a:p>
                    <a:p>
                      <a:r>
                        <a:rPr lang="ru-RU" sz="1400" baseline="0" dirty="0" smtClean="0"/>
                        <a:t>воспитывать  дружеские взаимоотношения.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Закреплять знания воспитанников о быте,  культуре и традициях башкирского народа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07.10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ООД</a:t>
                      </a:r>
                      <a:r>
                        <a:rPr lang="ru-RU" sz="1400" baseline="0" dirty="0" smtClean="0"/>
                        <a:t>  Раскрывание башкирской легенды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   «Легенда о курае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(познавательное развитие)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ООД «Укрась башкирский фартук»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   (художественно-эстетическое развитие)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Продолжать знакомить воспитанников с прекрасным краем – Республика  Башкортостан через народные прозаические произведения;</a:t>
                      </a:r>
                    </a:p>
                    <a:p>
                      <a:r>
                        <a:rPr lang="ru-RU" sz="1400" baseline="0" dirty="0" smtClean="0"/>
                        <a:t>помочь понять детям, что курай – символ духовной красоты башкирского народа.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Закреплять умение самостоятельно расписывать фартук элементами башкирского орнамента, используя раннее полученные знания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10.10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праздник «День Республики Башкортостан»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- Консультация для родителей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  «Вырастить патриотов»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Закрепить и обобщить  знания детей  о родной Республике Башкортостан;</a:t>
                      </a:r>
                    </a:p>
                    <a:p>
                      <a:r>
                        <a:rPr lang="ru-RU" sz="1400" baseline="0" dirty="0" smtClean="0"/>
                        <a:t>воспитывать патриотические чувства.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Расширение знаний родителей в вопросах  формирования у детей гражданской принадлежности и воспитании патриотических чувств к своей стране, республике, народу.</a:t>
                      </a:r>
                    </a:p>
                  </a:txBody>
                  <a:tcPr/>
                </a:tc>
              </a:tr>
              <a:tr h="104760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10 10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П/И </a:t>
                      </a:r>
                      <a:r>
                        <a:rPr lang="ru-RU" sz="1400" baseline="0" dirty="0" smtClean="0"/>
                        <a:t> «Жук  -рогач»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Памятка для родителей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«Юный Башкортостанец»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Формирование интереса к башкирским народным играм</a:t>
                      </a:r>
                    </a:p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Информирование родителей по вопросам воспитания патриотических  чувств.</a:t>
                      </a:r>
                    </a:p>
                    <a:p>
                      <a:r>
                        <a:rPr lang="ru-RU" sz="1400" baseline="0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16" y="0"/>
            <a:ext cx="10369151" cy="6555635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</a:t>
            </a:r>
          </a:p>
          <a:p>
            <a:pPr algn="ctr"/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</a:t>
            </a: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Посещение центра национальных культур</a:t>
            </a:r>
          </a:p>
          <a:p>
            <a:pPr algn="ctr"/>
            <a:endParaRPr lang="ru-RU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5" name="Picture 11" descr="D:\User\Documents\IMG_20171113_1108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7" y="1620391"/>
            <a:ext cx="36004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User\Documents\IMG_20171113_1107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177" y="2484487"/>
            <a:ext cx="3456384" cy="341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D:\User\Documents\IMG_20171113_1106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24" y="3024759"/>
            <a:ext cx="3150243" cy="399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908</Words>
  <Application>Microsoft Office PowerPoint</Application>
  <PresentationFormat>Произвольный</PresentationFormat>
  <Paragraphs>204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116</cp:revision>
  <cp:lastPrinted>2017-11-14T03:55:54Z</cp:lastPrinted>
  <dcterms:created xsi:type="dcterms:W3CDTF">2014-12-14T18:25:33Z</dcterms:created>
  <dcterms:modified xsi:type="dcterms:W3CDTF">2017-11-14T03:57:42Z</dcterms:modified>
</cp:coreProperties>
</file>