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47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24.04.2016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24.04.2016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24.04.2016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24.04.2016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24.04.2016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24.04.2016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images.forwallpaper.com/files/thumbs/preview/31/317925__sunrise-throught-the-forest_p.jpg"/>
          <p:cNvPicPr>
            <a:picLocks noChangeAspect="1" noChangeArrowheads="1"/>
          </p:cNvPicPr>
          <p:nvPr/>
        </p:nvPicPr>
        <p:blipFill>
          <a:blip r:embed="rId2" cstate="print"/>
          <a:srcRect/>
          <a:stretch>
            <a:fillRect/>
          </a:stretch>
        </p:blipFill>
        <p:spPr bwMode="auto">
          <a:xfrm>
            <a:off x="-85725" y="1085850"/>
            <a:ext cx="9229725" cy="5772150"/>
          </a:xfrm>
          <a:prstGeom prst="rect">
            <a:avLst/>
          </a:prstGeom>
          <a:noFill/>
        </p:spPr>
      </p:pic>
      <p:sp>
        <p:nvSpPr>
          <p:cNvPr id="6" name="Заголовок 5"/>
          <p:cNvSpPr>
            <a:spLocks noGrp="1"/>
          </p:cNvSpPr>
          <p:nvPr>
            <p:ph type="title" idx="4294967295"/>
          </p:nvPr>
        </p:nvSpPr>
        <p:spPr>
          <a:xfrm>
            <a:off x="0" y="0"/>
            <a:ext cx="8229600" cy="1196975"/>
          </a:xfrm>
        </p:spPr>
        <p:txBody>
          <a:bodyPr/>
          <a:lstStyle/>
          <a:p>
            <a:r>
              <a:rPr lang="ru-RU" dirty="0" smtClean="0"/>
              <a:t>Растительный мир земли</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www.eda-land.ru/images/article/orig/2015/06/krapiva-1.jpg"/>
          <p:cNvPicPr>
            <a:picLocks noChangeAspect="1" noChangeArrowheads="1"/>
          </p:cNvPicPr>
          <p:nvPr/>
        </p:nvPicPr>
        <p:blipFill>
          <a:blip r:embed="rId2" cstate="print"/>
          <a:srcRect/>
          <a:stretch>
            <a:fillRect/>
          </a:stretch>
        </p:blipFill>
        <p:spPr bwMode="auto">
          <a:xfrm>
            <a:off x="251520" y="2060848"/>
            <a:ext cx="5327915" cy="3995936"/>
          </a:xfrm>
          <a:prstGeom prst="rect">
            <a:avLst/>
          </a:prstGeom>
          <a:noFill/>
        </p:spPr>
      </p:pic>
      <p:sp>
        <p:nvSpPr>
          <p:cNvPr id="3" name="Заголовок 2"/>
          <p:cNvSpPr>
            <a:spLocks noGrp="1"/>
          </p:cNvSpPr>
          <p:nvPr>
            <p:ph type="title" idx="4294967295"/>
          </p:nvPr>
        </p:nvSpPr>
        <p:spPr>
          <a:xfrm>
            <a:off x="0" y="0"/>
            <a:ext cx="8229600" cy="765175"/>
          </a:xfrm>
        </p:spPr>
        <p:txBody>
          <a:bodyPr/>
          <a:lstStyle/>
          <a:p>
            <a:r>
              <a:rPr lang="ru-RU" dirty="0" smtClean="0"/>
              <a:t>Крапива</a:t>
            </a:r>
            <a:endParaRPr lang="ru-RU" dirty="0"/>
          </a:p>
        </p:txBody>
      </p:sp>
      <p:sp>
        <p:nvSpPr>
          <p:cNvPr id="5" name="Содержимое 4"/>
          <p:cNvSpPr>
            <a:spLocks noGrp="1"/>
          </p:cNvSpPr>
          <p:nvPr>
            <p:ph sz="half" idx="4294967295"/>
          </p:nvPr>
        </p:nvSpPr>
        <p:spPr>
          <a:xfrm>
            <a:off x="5508625" y="836613"/>
            <a:ext cx="3635375" cy="6021387"/>
          </a:xfrm>
        </p:spPr>
        <p:txBody>
          <a:bodyPr>
            <a:normAutofit fontScale="62500" lnSpcReduction="20000"/>
          </a:bodyPr>
          <a:lstStyle/>
          <a:p>
            <a:pPr>
              <a:buNone/>
            </a:pPr>
            <a:r>
              <a:rPr lang="ru-RU" dirty="0" smtClean="0"/>
              <a:t>       Растение </a:t>
            </a:r>
            <a:r>
              <a:rPr lang="ru-RU" dirty="0" smtClean="0"/>
              <a:t>оказывает кровоостанавливающее, мочегонное, ранозаживляющее действие. </a:t>
            </a:r>
            <a:r>
              <a:rPr lang="ru-RU" dirty="0" smtClean="0"/>
              <a:t>Благодаря </a:t>
            </a:r>
            <a:r>
              <a:rPr lang="ru-RU" dirty="0" smtClean="0"/>
              <a:t>современной науке доказано, что крапива способствует уменьшению припухлостей, оказывает эффективное действие при некоторых болезнях обмена веществ, например, подагре. Для лечения вышеупомянутых заболеваний, а также неинфекционных (незаразных) кожных заболеваний рекомендуется употребление чая из крапивы, крапивного сока или препаратов, в состав которых входит это растение.</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Мать-и-мачеха"/>
          <p:cNvPicPr>
            <a:picLocks noChangeAspect="1" noChangeArrowheads="1"/>
          </p:cNvPicPr>
          <p:nvPr/>
        </p:nvPicPr>
        <p:blipFill>
          <a:blip r:embed="rId2" cstate="print"/>
          <a:srcRect/>
          <a:stretch>
            <a:fillRect/>
          </a:stretch>
        </p:blipFill>
        <p:spPr bwMode="auto">
          <a:xfrm>
            <a:off x="251520" y="1700808"/>
            <a:ext cx="5505450" cy="4133850"/>
          </a:xfrm>
          <a:prstGeom prst="rect">
            <a:avLst/>
          </a:prstGeom>
          <a:noFill/>
        </p:spPr>
      </p:pic>
      <p:sp>
        <p:nvSpPr>
          <p:cNvPr id="3" name="Заголовок 2"/>
          <p:cNvSpPr>
            <a:spLocks noGrp="1"/>
          </p:cNvSpPr>
          <p:nvPr>
            <p:ph type="title" idx="4294967295"/>
          </p:nvPr>
        </p:nvSpPr>
        <p:spPr>
          <a:xfrm>
            <a:off x="0" y="0"/>
            <a:ext cx="8229600" cy="692150"/>
          </a:xfrm>
        </p:spPr>
        <p:txBody>
          <a:bodyPr>
            <a:normAutofit fontScale="90000"/>
          </a:bodyPr>
          <a:lstStyle/>
          <a:p>
            <a:r>
              <a:rPr lang="ru-RU" dirty="0" smtClean="0"/>
              <a:t>Мать-и-мачеха</a:t>
            </a:r>
            <a:endParaRPr lang="ru-RU" dirty="0"/>
          </a:p>
        </p:txBody>
      </p:sp>
      <p:sp>
        <p:nvSpPr>
          <p:cNvPr id="5" name="Содержимое 4"/>
          <p:cNvSpPr>
            <a:spLocks noGrp="1"/>
          </p:cNvSpPr>
          <p:nvPr>
            <p:ph sz="half" idx="4294967295"/>
          </p:nvPr>
        </p:nvSpPr>
        <p:spPr>
          <a:xfrm>
            <a:off x="5580063" y="692150"/>
            <a:ext cx="3563937" cy="6165850"/>
          </a:xfrm>
        </p:spPr>
        <p:txBody>
          <a:bodyPr>
            <a:normAutofit fontScale="62500" lnSpcReduction="20000"/>
          </a:bodyPr>
          <a:lstStyle/>
          <a:p>
            <a:pPr fontAlgn="base">
              <a:buNone/>
            </a:pPr>
            <a:r>
              <a:rPr lang="ru-RU" dirty="0" smtClean="0"/>
              <a:t>      Это </a:t>
            </a:r>
            <a:r>
              <a:rPr lang="ru-RU" dirty="0" smtClean="0"/>
              <a:t>растение всегда спасало от многих недугов. В древние времена знахари готовили целительный отвар, вылечивающий людей от удушливого кашля. Она и сейчас является очень популярной.</a:t>
            </a:r>
          </a:p>
          <a:p>
            <a:pPr fontAlgn="base"/>
            <a:r>
              <a:rPr lang="ru-RU" dirty="0" smtClean="0"/>
              <a:t>Помогает при простудных заболеваниях, бронхитах, бронхиальной астме. Капли из ее отвара вылечат самый сильный насморк</a:t>
            </a:r>
            <a:r>
              <a:rPr lang="ru-RU" dirty="0" smtClean="0"/>
              <a:t>.</a:t>
            </a:r>
            <a:endParaRPr lang="ru-RU" dirty="0" smtClean="0"/>
          </a:p>
          <a:p>
            <a:pPr fontAlgn="base"/>
            <a:r>
              <a:rPr lang="ru-RU" dirty="0" smtClean="0"/>
              <a:t>При раздражении желудка очень полезен теплый, несладкий чай, заваренный из листьев мать-и-мачехи.</a:t>
            </a:r>
          </a:p>
          <a:p>
            <a:pPr fontAlgn="base"/>
            <a:r>
              <a:rPr lang="ru-RU" dirty="0" smtClean="0"/>
              <a:t>При заболеваниях кожи ее прикладывают к фурункулам, нарывам и язвам.</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0"/>
            <a:ext cx="8229600" cy="692150"/>
          </a:xfrm>
        </p:spPr>
        <p:txBody>
          <a:bodyPr>
            <a:normAutofit fontScale="90000"/>
          </a:bodyPr>
          <a:lstStyle/>
          <a:p>
            <a:r>
              <a:rPr lang="ru-RU" dirty="0" smtClean="0">
                <a:solidFill>
                  <a:srgbClr val="FF0000"/>
                </a:solidFill>
              </a:rPr>
              <a:t>Необычные растения мира</a:t>
            </a:r>
            <a:endParaRPr lang="ru-RU" dirty="0">
              <a:solidFill>
                <a:srgbClr val="FF0000"/>
              </a:solidFill>
            </a:endParaRPr>
          </a:p>
        </p:txBody>
      </p:sp>
      <p:sp>
        <p:nvSpPr>
          <p:cNvPr id="7" name="Содержимое 6"/>
          <p:cNvSpPr>
            <a:spLocks noGrp="1"/>
          </p:cNvSpPr>
          <p:nvPr>
            <p:ph sz="half" idx="4294967295"/>
          </p:nvPr>
        </p:nvSpPr>
        <p:spPr>
          <a:xfrm>
            <a:off x="5219700" y="620713"/>
            <a:ext cx="3924300" cy="6237287"/>
          </a:xfrm>
        </p:spPr>
        <p:txBody>
          <a:bodyPr>
            <a:normAutofit fontScale="70000" lnSpcReduction="20000"/>
          </a:bodyPr>
          <a:lstStyle/>
          <a:p>
            <a:pPr>
              <a:buNone/>
            </a:pPr>
            <a:r>
              <a:rPr lang="ru-RU" dirty="0" smtClean="0"/>
              <a:t>     Венерина мухоловка – растение хищник.</a:t>
            </a:r>
          </a:p>
          <a:p>
            <a:pPr>
              <a:buNone/>
            </a:pPr>
            <a:r>
              <a:rPr lang="ru-RU" dirty="0" smtClean="0"/>
              <a:t>      </a:t>
            </a:r>
            <a:r>
              <a:rPr lang="ru-RU" dirty="0" smtClean="0"/>
              <a:t>Листья Венериной мухоловки – идеальная ловушка для мелких насекомых. Как только незадачливая жертва касается листа, он захлопывается. И чем активнее сопротивляется насекомое, тем сильнее стимулирует рост клеток растения. Края ловушки-листа срастаются и превращаются в «желудок», где в течение 10 дней происходит процесс переваривания. После этого ловушка вновь готова к поимке следующей жертвы.</a:t>
            </a:r>
            <a:br>
              <a:rPr lang="ru-RU" dirty="0" smtClean="0"/>
            </a:br>
            <a:r>
              <a:rPr lang="ru-RU" dirty="0" smtClean="0"/>
              <a:t/>
            </a:r>
            <a:br>
              <a:rPr lang="ru-RU" dirty="0" smtClean="0"/>
            </a:br>
            <a:endParaRPr lang="ru-RU" dirty="0"/>
          </a:p>
        </p:txBody>
      </p:sp>
      <p:pic>
        <p:nvPicPr>
          <p:cNvPr id="24578" name="Picture 2" descr="Венерина мухоловка, Dionaea muscipula"/>
          <p:cNvPicPr>
            <a:picLocks noChangeAspect="1" noChangeArrowheads="1"/>
          </p:cNvPicPr>
          <p:nvPr/>
        </p:nvPicPr>
        <p:blipFill>
          <a:blip r:embed="rId2" cstate="print"/>
          <a:srcRect/>
          <a:stretch>
            <a:fillRect/>
          </a:stretch>
        </p:blipFill>
        <p:spPr bwMode="auto">
          <a:xfrm>
            <a:off x="251520" y="764704"/>
            <a:ext cx="5112788" cy="3413769"/>
          </a:xfrm>
          <a:prstGeom prst="rect">
            <a:avLst/>
          </a:prstGeom>
          <a:noFill/>
        </p:spPr>
      </p:pic>
      <p:pic>
        <p:nvPicPr>
          <p:cNvPr id="24580" name="Picture 4" descr="http://mywishlist.ru/pic/i/wish/orig/004/104/389.jpeg"/>
          <p:cNvPicPr>
            <a:picLocks noChangeAspect="1" noChangeArrowheads="1"/>
          </p:cNvPicPr>
          <p:nvPr/>
        </p:nvPicPr>
        <p:blipFill>
          <a:blip r:embed="rId3" cstate="print"/>
          <a:srcRect/>
          <a:stretch>
            <a:fillRect/>
          </a:stretch>
        </p:blipFill>
        <p:spPr bwMode="auto">
          <a:xfrm>
            <a:off x="1547664" y="4197000"/>
            <a:ext cx="3542096" cy="2661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frutisad.ru/wp-content/uploads/2013/12/which30-8.jpg"/>
          <p:cNvPicPr>
            <a:picLocks noChangeAspect="1" noChangeArrowheads="1"/>
          </p:cNvPicPr>
          <p:nvPr/>
        </p:nvPicPr>
        <p:blipFill>
          <a:blip r:embed="rId2" cstate="print"/>
          <a:srcRect/>
          <a:stretch>
            <a:fillRect/>
          </a:stretch>
        </p:blipFill>
        <p:spPr bwMode="auto">
          <a:xfrm>
            <a:off x="179512" y="836712"/>
            <a:ext cx="3672408" cy="2325859"/>
          </a:xfrm>
          <a:prstGeom prst="rect">
            <a:avLst/>
          </a:prstGeom>
          <a:noFill/>
        </p:spPr>
      </p:pic>
      <p:sp>
        <p:nvSpPr>
          <p:cNvPr id="3" name="Заголовок 2"/>
          <p:cNvSpPr>
            <a:spLocks noGrp="1"/>
          </p:cNvSpPr>
          <p:nvPr>
            <p:ph type="title" idx="4294967295"/>
          </p:nvPr>
        </p:nvSpPr>
        <p:spPr>
          <a:xfrm>
            <a:off x="0" y="0"/>
            <a:ext cx="8229600" cy="765175"/>
          </a:xfrm>
        </p:spPr>
        <p:txBody>
          <a:bodyPr/>
          <a:lstStyle/>
          <a:p>
            <a:r>
              <a:rPr lang="ru-RU" dirty="0" smtClean="0"/>
              <a:t>Трупная лилия</a:t>
            </a:r>
            <a:endParaRPr lang="ru-RU" dirty="0"/>
          </a:p>
        </p:txBody>
      </p:sp>
      <p:sp>
        <p:nvSpPr>
          <p:cNvPr id="8" name="Содержимое 7"/>
          <p:cNvSpPr>
            <a:spLocks noGrp="1"/>
          </p:cNvSpPr>
          <p:nvPr>
            <p:ph sz="half" idx="4294967295"/>
          </p:nvPr>
        </p:nvSpPr>
        <p:spPr>
          <a:xfrm>
            <a:off x="5724525" y="836613"/>
            <a:ext cx="3419475" cy="6021387"/>
          </a:xfrm>
        </p:spPr>
        <p:txBody>
          <a:bodyPr>
            <a:normAutofit fontScale="62500" lnSpcReduction="20000"/>
          </a:bodyPr>
          <a:lstStyle/>
          <a:p>
            <a:pPr>
              <a:buNone/>
            </a:pPr>
            <a:r>
              <a:rPr lang="ru-RU" dirty="0" smtClean="0"/>
              <a:t>      Самым </a:t>
            </a:r>
            <a:r>
              <a:rPr lang="ru-RU" dirty="0" smtClean="0"/>
              <a:t>необычным растением в мире его делают не только гигантские размеры цветка, но и ужасный запах, который он источает. Хорошо, что обонять аромат тухлого мяса и рыбы приходится всего два дня – таков период цветения этого удивительного растения. Еще одна его особенность – редкое цветение. Живет «трупная лилия» долго, до 40 лет, и за это время цветы на ней появляются всего 3-4 раза. Достигать в высоту растение может до 3 метров, а вес крупного цветка составляет около 75 килограмм.</a:t>
            </a:r>
            <a:br>
              <a:rPr lang="ru-RU" dirty="0" smtClean="0"/>
            </a:br>
            <a:r>
              <a:rPr lang="ru-RU" dirty="0" smtClean="0"/>
              <a:t/>
            </a:r>
            <a:br>
              <a:rPr lang="ru-RU" dirty="0" smtClean="0"/>
            </a:br>
            <a:endParaRPr lang="ru-RU" dirty="0"/>
          </a:p>
        </p:txBody>
      </p:sp>
      <p:pic>
        <p:nvPicPr>
          <p:cNvPr id="25604" name="Picture 4" descr="http://club-3t.ru/uploads/posts/2010-02/1265467352_flower_3.jpg"/>
          <p:cNvPicPr>
            <a:picLocks noChangeAspect="1" noChangeArrowheads="1"/>
          </p:cNvPicPr>
          <p:nvPr/>
        </p:nvPicPr>
        <p:blipFill>
          <a:blip r:embed="rId3" cstate="print"/>
          <a:srcRect/>
          <a:stretch>
            <a:fillRect/>
          </a:stretch>
        </p:blipFill>
        <p:spPr bwMode="auto">
          <a:xfrm>
            <a:off x="3167844" y="2924944"/>
            <a:ext cx="2807804" cy="3743739"/>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Непентес, Nepenthes"/>
          <p:cNvPicPr>
            <a:picLocks noChangeAspect="1" noChangeArrowheads="1"/>
          </p:cNvPicPr>
          <p:nvPr/>
        </p:nvPicPr>
        <p:blipFill>
          <a:blip r:embed="rId2" cstate="print"/>
          <a:srcRect/>
          <a:stretch>
            <a:fillRect/>
          </a:stretch>
        </p:blipFill>
        <p:spPr bwMode="auto">
          <a:xfrm>
            <a:off x="251520" y="1280724"/>
            <a:ext cx="5832648" cy="3876469"/>
          </a:xfrm>
          <a:prstGeom prst="rect">
            <a:avLst/>
          </a:prstGeom>
          <a:noFill/>
        </p:spPr>
      </p:pic>
      <p:sp>
        <p:nvSpPr>
          <p:cNvPr id="3" name="Заголовок 2"/>
          <p:cNvSpPr>
            <a:spLocks noGrp="1"/>
          </p:cNvSpPr>
          <p:nvPr>
            <p:ph type="title" idx="4294967295"/>
          </p:nvPr>
        </p:nvSpPr>
        <p:spPr>
          <a:xfrm>
            <a:off x="0" y="0"/>
            <a:ext cx="8229600" cy="692150"/>
          </a:xfrm>
        </p:spPr>
        <p:txBody>
          <a:bodyPr>
            <a:normAutofit fontScale="90000"/>
          </a:bodyPr>
          <a:lstStyle/>
          <a:p>
            <a:r>
              <a:rPr lang="ru-RU" dirty="0" smtClean="0"/>
              <a:t>Непентес </a:t>
            </a:r>
            <a:endParaRPr lang="ru-RU" dirty="0"/>
          </a:p>
        </p:txBody>
      </p:sp>
      <p:sp>
        <p:nvSpPr>
          <p:cNvPr id="5" name="Содержимое 4"/>
          <p:cNvSpPr>
            <a:spLocks noGrp="1"/>
          </p:cNvSpPr>
          <p:nvPr>
            <p:ph sz="half" idx="4294967295"/>
          </p:nvPr>
        </p:nvSpPr>
        <p:spPr>
          <a:xfrm>
            <a:off x="5868144" y="620688"/>
            <a:ext cx="3275856" cy="6840760"/>
          </a:xfrm>
        </p:spPr>
        <p:txBody>
          <a:bodyPr>
            <a:normAutofit fontScale="47500" lnSpcReduction="20000"/>
          </a:bodyPr>
          <a:lstStyle/>
          <a:p>
            <a:pPr>
              <a:buNone/>
            </a:pPr>
            <a:r>
              <a:rPr lang="ru-RU" dirty="0" smtClean="0"/>
              <a:t>        Еще </a:t>
            </a:r>
            <a:r>
              <a:rPr lang="ru-RU" dirty="0" smtClean="0"/>
              <a:t>одно растение-хищник, удивляющее необычным внешним видом. Произрастает преимущественно в Азии. Забираясь высоко на соседние деревья, эта </a:t>
            </a:r>
            <a:r>
              <a:rPr lang="ru-RU" dirty="0" err="1" smtClean="0"/>
              <a:t>кустовидная</a:t>
            </a:r>
            <a:r>
              <a:rPr lang="ru-RU" dirty="0" smtClean="0"/>
              <a:t> лиана наряду с обычными листьями имеет особые ловчие, принимающие форму кувшина длиной до полуметра. Они окрашены в яркие цвета для привлечения внимания насекомых. Верхний край кувшинчика содержит душистый нектар. Насекомое, привлеченное запахом и расцветкой растения, заползает внутрь кувшинчика и скатывается по его гладкой поверхности вниз. На дне находится жидкость, состоящая из пищеварительных ферментов и кислот – настоящий желудочный сок. Внутренняя поверхность ловчего листа выстлана восковыми чешуйками, которые не позволяют жертве выбраться из ловушки. Как и Венерина мухоловка, непентес в течение нескольких дней переваривает насекомое. </a:t>
            </a:r>
            <a:br>
              <a:rPr lang="ru-RU" dirty="0" smtClean="0"/>
            </a:br>
            <a:r>
              <a:rPr lang="ru-RU" dirty="0" smtClean="0"/>
              <a:t/>
            </a:r>
            <a:br>
              <a:rPr lang="ru-RU" dirty="0" smtClean="0"/>
            </a:b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Литопсы или живые камни, Lithops"/>
          <p:cNvPicPr>
            <a:picLocks noChangeAspect="1" noChangeArrowheads="1"/>
          </p:cNvPicPr>
          <p:nvPr/>
        </p:nvPicPr>
        <p:blipFill>
          <a:blip r:embed="rId2" cstate="print"/>
          <a:srcRect/>
          <a:stretch>
            <a:fillRect/>
          </a:stretch>
        </p:blipFill>
        <p:spPr bwMode="auto">
          <a:xfrm>
            <a:off x="179512" y="1484784"/>
            <a:ext cx="5862408" cy="3851152"/>
          </a:xfrm>
          <a:prstGeom prst="rect">
            <a:avLst/>
          </a:prstGeom>
          <a:noFill/>
        </p:spPr>
      </p:pic>
      <p:sp>
        <p:nvSpPr>
          <p:cNvPr id="3" name="Заголовок 2"/>
          <p:cNvSpPr>
            <a:spLocks noGrp="1"/>
          </p:cNvSpPr>
          <p:nvPr>
            <p:ph type="title" idx="4294967295"/>
          </p:nvPr>
        </p:nvSpPr>
        <p:spPr>
          <a:xfrm>
            <a:off x="0" y="0"/>
            <a:ext cx="8229600" cy="765175"/>
          </a:xfrm>
        </p:spPr>
        <p:txBody>
          <a:bodyPr/>
          <a:lstStyle/>
          <a:p>
            <a:r>
              <a:rPr lang="ru-RU" dirty="0" err="1" smtClean="0"/>
              <a:t>Литопсы</a:t>
            </a:r>
            <a:r>
              <a:rPr lang="ru-RU" dirty="0" smtClean="0"/>
              <a:t> или живые камни</a:t>
            </a:r>
            <a:endParaRPr lang="ru-RU" dirty="0"/>
          </a:p>
        </p:txBody>
      </p:sp>
      <p:sp>
        <p:nvSpPr>
          <p:cNvPr id="5" name="Содержимое 4"/>
          <p:cNvSpPr>
            <a:spLocks noGrp="1"/>
          </p:cNvSpPr>
          <p:nvPr>
            <p:ph sz="half" idx="4294967295"/>
          </p:nvPr>
        </p:nvSpPr>
        <p:spPr>
          <a:xfrm>
            <a:off x="5868144" y="764704"/>
            <a:ext cx="3275856" cy="6552728"/>
          </a:xfrm>
        </p:spPr>
        <p:txBody>
          <a:bodyPr>
            <a:normAutofit fontScale="62500" lnSpcReduction="20000"/>
          </a:bodyPr>
          <a:lstStyle/>
          <a:p>
            <a:pPr>
              <a:buNone/>
            </a:pPr>
            <a:r>
              <a:rPr lang="ru-RU" dirty="0" smtClean="0"/>
              <a:t>      Среди </a:t>
            </a:r>
            <a:r>
              <a:rPr lang="ru-RU" dirty="0" smtClean="0"/>
              <a:t>комнатных растений можно найти самые удивительные и необычные экземпляры. Подтверждение этому – живые камни, которые украсят и разнообразят помещение. Относятся они к суккулентам и поэтому довольно неприхотливы. Главное – соблюдать правильный уход за ними, и однажды можно будет полюбоваться, как </a:t>
            </a:r>
            <a:r>
              <a:rPr lang="ru-RU" dirty="0" err="1" smtClean="0"/>
              <a:t>литопсы</a:t>
            </a:r>
            <a:r>
              <a:rPr lang="ru-RU" dirty="0" smtClean="0"/>
              <a:t>, которые выглядят как небольшие камни, зацветут. Это происходит обычно на третий год жизни растения.</a:t>
            </a:r>
            <a:br>
              <a:rPr lang="ru-RU" dirty="0" smtClean="0"/>
            </a:br>
            <a:r>
              <a:rPr lang="ru-RU" dirty="0" smtClean="0"/>
              <a:t/>
            </a:r>
            <a:br>
              <a:rPr lang="ru-RU" dirty="0" smtClean="0"/>
            </a:b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http://www.blgy.ru/images/biology6v/pic10.png"/>
          <p:cNvPicPr>
            <a:picLocks noChangeAspect="1" noChangeArrowheads="1"/>
          </p:cNvPicPr>
          <p:nvPr/>
        </p:nvPicPr>
        <p:blipFill>
          <a:blip r:embed="rId2" cstate="print"/>
          <a:srcRect/>
          <a:stretch>
            <a:fillRect/>
          </a:stretch>
        </p:blipFill>
        <p:spPr bwMode="auto">
          <a:xfrm>
            <a:off x="0" y="2417703"/>
            <a:ext cx="9144000" cy="3319399"/>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список растений красной книги россии"/>
          <p:cNvPicPr>
            <a:picLocks noChangeAspect="1" noChangeArrowheads="1"/>
          </p:cNvPicPr>
          <p:nvPr/>
        </p:nvPicPr>
        <p:blipFill>
          <a:blip r:embed="rId2" cstate="print"/>
          <a:srcRect/>
          <a:stretch>
            <a:fillRect/>
          </a:stretch>
        </p:blipFill>
        <p:spPr bwMode="auto">
          <a:xfrm>
            <a:off x="251520" y="2132856"/>
            <a:ext cx="5040560" cy="3780420"/>
          </a:xfrm>
          <a:prstGeom prst="rect">
            <a:avLst/>
          </a:prstGeom>
          <a:noFill/>
        </p:spPr>
      </p:pic>
      <p:sp>
        <p:nvSpPr>
          <p:cNvPr id="3" name="Заголовок 2"/>
          <p:cNvSpPr>
            <a:spLocks noGrp="1"/>
          </p:cNvSpPr>
          <p:nvPr>
            <p:ph type="title" idx="4294967295"/>
          </p:nvPr>
        </p:nvSpPr>
        <p:spPr>
          <a:xfrm>
            <a:off x="0" y="0"/>
            <a:ext cx="9144000" cy="908720"/>
          </a:xfrm>
        </p:spPr>
        <p:txBody>
          <a:bodyPr/>
          <a:lstStyle/>
          <a:p>
            <a:r>
              <a:rPr lang="ru-RU" dirty="0" smtClean="0">
                <a:solidFill>
                  <a:srgbClr val="FF0000"/>
                </a:solidFill>
              </a:rPr>
              <a:t>Растения Красной книги</a:t>
            </a:r>
            <a:endParaRPr lang="ru-RU" dirty="0">
              <a:solidFill>
                <a:srgbClr val="FF0000"/>
              </a:solidFill>
            </a:endParaRPr>
          </a:p>
        </p:txBody>
      </p:sp>
      <p:sp>
        <p:nvSpPr>
          <p:cNvPr id="6" name="Содержимое 5"/>
          <p:cNvSpPr>
            <a:spLocks noGrp="1"/>
          </p:cNvSpPr>
          <p:nvPr>
            <p:ph sz="half" idx="4294967295"/>
          </p:nvPr>
        </p:nvSpPr>
        <p:spPr>
          <a:xfrm>
            <a:off x="5219700" y="1052513"/>
            <a:ext cx="3924300" cy="5805487"/>
          </a:xfrm>
        </p:spPr>
        <p:txBody>
          <a:bodyPr>
            <a:normAutofit fontScale="70000" lnSpcReduction="20000"/>
          </a:bodyPr>
          <a:lstStyle/>
          <a:p>
            <a:pPr>
              <a:buNone/>
            </a:pPr>
            <a:r>
              <a:rPr lang="ru-RU" dirty="0" smtClean="0"/>
              <a:t>      Ландыш. </a:t>
            </a:r>
          </a:p>
          <a:p>
            <a:pPr>
              <a:buNone/>
            </a:pPr>
            <a:r>
              <a:rPr lang="ru-RU" dirty="0" smtClean="0"/>
              <a:t> </a:t>
            </a:r>
            <a:r>
              <a:rPr lang="ru-RU" dirty="0" smtClean="0"/>
              <a:t>    Удивительный </a:t>
            </a:r>
            <a:r>
              <a:rPr lang="ru-RU" dirty="0" smtClean="0"/>
              <a:t>цветок, настоящее чудо природы, оказался под охраной экологов из-за его массового уничтожения людьми. предпочитает растение тенистые места. В высоту достигает 20-25 сантиметров. После того как отцветают бутоны, на их местах образуются ягоды зелёного цвета, которые со временем краснеют. Ландыши ядовиты. Несмотря на это, их активно используют при лечении болезней сердца, офтальмологических недугах, неврозах и депрессиях. </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красная книга россии растений кувшинка"/>
          <p:cNvPicPr>
            <a:picLocks noChangeAspect="1" noChangeArrowheads="1"/>
          </p:cNvPicPr>
          <p:nvPr/>
        </p:nvPicPr>
        <p:blipFill>
          <a:blip r:embed="rId2" cstate="print"/>
          <a:srcRect/>
          <a:stretch>
            <a:fillRect/>
          </a:stretch>
        </p:blipFill>
        <p:spPr bwMode="auto">
          <a:xfrm>
            <a:off x="179512" y="1196752"/>
            <a:ext cx="5290880" cy="3600400"/>
          </a:xfrm>
          <a:prstGeom prst="rect">
            <a:avLst/>
          </a:prstGeom>
          <a:noFill/>
        </p:spPr>
      </p:pic>
      <p:sp>
        <p:nvSpPr>
          <p:cNvPr id="6" name="Заголовок 5"/>
          <p:cNvSpPr>
            <a:spLocks noGrp="1"/>
          </p:cNvSpPr>
          <p:nvPr>
            <p:ph type="title" idx="4294967295"/>
          </p:nvPr>
        </p:nvSpPr>
        <p:spPr>
          <a:xfrm>
            <a:off x="0" y="0"/>
            <a:ext cx="9144000" cy="836613"/>
          </a:xfrm>
        </p:spPr>
        <p:txBody>
          <a:bodyPr/>
          <a:lstStyle/>
          <a:p>
            <a:r>
              <a:rPr lang="ru-RU" dirty="0" smtClean="0"/>
              <a:t>Кувшинка</a:t>
            </a:r>
            <a:endParaRPr lang="ru-RU" dirty="0"/>
          </a:p>
        </p:txBody>
      </p:sp>
      <p:sp>
        <p:nvSpPr>
          <p:cNvPr id="8" name="Содержимое 7"/>
          <p:cNvSpPr>
            <a:spLocks noGrp="1"/>
          </p:cNvSpPr>
          <p:nvPr>
            <p:ph sz="half" idx="4294967295"/>
          </p:nvPr>
        </p:nvSpPr>
        <p:spPr>
          <a:xfrm>
            <a:off x="5364088" y="836711"/>
            <a:ext cx="3779912" cy="6021289"/>
          </a:xfrm>
        </p:spPr>
        <p:txBody>
          <a:bodyPr>
            <a:normAutofit fontScale="70000" lnSpcReduction="20000"/>
          </a:bodyPr>
          <a:lstStyle/>
          <a:p>
            <a:pPr>
              <a:buNone/>
            </a:pPr>
            <a:r>
              <a:rPr lang="ru-RU" dirty="0" smtClean="0"/>
              <a:t>    С </a:t>
            </a:r>
            <a:r>
              <a:rPr lang="ru-RU" dirty="0" smtClean="0"/>
              <a:t>каждым годом количество этого цветка уменьшается в геометрической прогрессии. Цветут они долго, практически всё тёплое время года – с мая до августа. Утром, с первыми лучами солнца, бутон раскрывается. Вечером он крепко смыкает лепестки. Потрясающее зрелище можно увидеть на рассвете: из глубин озера выныривают цветы на своих лодочках-листках и открываются навстречу новому дню. </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лесные растения красной книги россии"/>
          <p:cNvPicPr>
            <a:picLocks noChangeAspect="1" noChangeArrowheads="1"/>
          </p:cNvPicPr>
          <p:nvPr/>
        </p:nvPicPr>
        <p:blipFill>
          <a:blip r:embed="rId2" cstate="print"/>
          <a:srcRect/>
          <a:stretch>
            <a:fillRect/>
          </a:stretch>
        </p:blipFill>
        <p:spPr bwMode="auto">
          <a:xfrm>
            <a:off x="179511" y="1988841"/>
            <a:ext cx="4585691" cy="3057128"/>
          </a:xfrm>
          <a:prstGeom prst="rect">
            <a:avLst/>
          </a:prstGeom>
          <a:noFill/>
        </p:spPr>
      </p:pic>
      <p:sp>
        <p:nvSpPr>
          <p:cNvPr id="3" name="Заголовок 2"/>
          <p:cNvSpPr>
            <a:spLocks noGrp="1"/>
          </p:cNvSpPr>
          <p:nvPr>
            <p:ph type="title" idx="4294967295"/>
          </p:nvPr>
        </p:nvSpPr>
        <p:spPr>
          <a:xfrm>
            <a:off x="0" y="0"/>
            <a:ext cx="8229600" cy="765175"/>
          </a:xfrm>
        </p:spPr>
        <p:txBody>
          <a:bodyPr/>
          <a:lstStyle/>
          <a:p>
            <a:r>
              <a:rPr lang="ru-RU" dirty="0" smtClean="0"/>
              <a:t>Белладонна</a:t>
            </a:r>
            <a:endParaRPr lang="ru-RU" dirty="0"/>
          </a:p>
        </p:txBody>
      </p:sp>
      <p:sp>
        <p:nvSpPr>
          <p:cNvPr id="5" name="Содержимое 4"/>
          <p:cNvSpPr>
            <a:spLocks noGrp="1"/>
          </p:cNvSpPr>
          <p:nvPr>
            <p:ph sz="half" idx="4294967295"/>
          </p:nvPr>
        </p:nvSpPr>
        <p:spPr>
          <a:xfrm>
            <a:off x="4643438" y="765175"/>
            <a:ext cx="4500562" cy="6408738"/>
          </a:xfrm>
        </p:spPr>
        <p:txBody>
          <a:bodyPr>
            <a:normAutofit fontScale="62500" lnSpcReduction="20000"/>
          </a:bodyPr>
          <a:lstStyle/>
          <a:p>
            <a:pPr>
              <a:buNone/>
            </a:pPr>
            <a:r>
              <a:rPr lang="ru-RU" dirty="0" smtClean="0"/>
              <a:t>       </a:t>
            </a:r>
            <a:r>
              <a:rPr lang="ru-RU" sz="3200" dirty="0" smtClean="0"/>
              <a:t>Известна </a:t>
            </a:r>
            <a:r>
              <a:rPr lang="ru-RU" sz="3200" dirty="0" smtClean="0"/>
              <a:t>также как красавка. </a:t>
            </a:r>
            <a:r>
              <a:rPr lang="ru-RU" sz="3200" dirty="0" smtClean="0"/>
              <a:t>Имеет </a:t>
            </a:r>
            <a:r>
              <a:rPr lang="ru-RU" sz="3200" dirty="0" smtClean="0"/>
              <a:t>форму кустарника и расположена иногда даже в самой глуби лиственной чащи. Плод – тёмно-синяя ягода размером с вишню. Есть их нельзя, так как они очень ядовиты. Проглотив несколько ягод, даже взрослый человек получает тяжёлую форму отравления, не говоря уже о </a:t>
            </a:r>
            <a:r>
              <a:rPr lang="ru-RU" sz="3200" dirty="0" smtClean="0"/>
              <a:t>детях.</a:t>
            </a:r>
            <a:r>
              <a:rPr lang="ru-RU" sz="3200" dirty="0" smtClean="0"/>
              <a:t> Белладонна распространена в Южных и Центральных областях России. Её целебные свойства разгадали ещё наши предки. В давние времена женщины выдавливали из ягод сок и закапывали его в глаза. Это расширяло зрачки, взгляд становился ясным и блестящим. Если же сок втирали в кожу лица, то щёки от этого становились румяными, кожа выглядела здоровой. </a:t>
            </a:r>
            <a:r>
              <a:rPr lang="ru-RU" sz="3200" dirty="0" smtClean="0"/>
              <a:t>Дополнительно </a:t>
            </a:r>
            <a:r>
              <a:rPr lang="ru-RU" sz="3200" dirty="0" smtClean="0"/>
              <a:t>её выращивают в Краснодарском крае в специально созданных для этого хозяйствах. </a:t>
            </a:r>
            <a:endParaRPr lang="ru-RU" sz="3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редкие растения красной книги россии"/>
          <p:cNvPicPr>
            <a:picLocks noChangeAspect="1" noChangeArrowheads="1"/>
          </p:cNvPicPr>
          <p:nvPr/>
        </p:nvPicPr>
        <p:blipFill>
          <a:blip r:embed="rId2" cstate="print"/>
          <a:srcRect/>
          <a:stretch>
            <a:fillRect/>
          </a:stretch>
        </p:blipFill>
        <p:spPr bwMode="auto">
          <a:xfrm>
            <a:off x="179512" y="1412776"/>
            <a:ext cx="5256584" cy="3499384"/>
          </a:xfrm>
          <a:prstGeom prst="rect">
            <a:avLst/>
          </a:prstGeom>
          <a:noFill/>
        </p:spPr>
      </p:pic>
      <p:sp>
        <p:nvSpPr>
          <p:cNvPr id="3" name="Заголовок 2"/>
          <p:cNvSpPr>
            <a:spLocks noGrp="1"/>
          </p:cNvSpPr>
          <p:nvPr>
            <p:ph type="title" idx="4294967295"/>
          </p:nvPr>
        </p:nvSpPr>
        <p:spPr>
          <a:xfrm>
            <a:off x="0" y="0"/>
            <a:ext cx="8229600" cy="836613"/>
          </a:xfrm>
        </p:spPr>
        <p:txBody>
          <a:bodyPr/>
          <a:lstStyle/>
          <a:p>
            <a:r>
              <a:rPr lang="ru-RU" dirty="0" smtClean="0"/>
              <a:t>Женьшень</a:t>
            </a:r>
            <a:endParaRPr lang="ru-RU" dirty="0"/>
          </a:p>
        </p:txBody>
      </p:sp>
      <p:sp>
        <p:nvSpPr>
          <p:cNvPr id="5" name="Содержимое 4"/>
          <p:cNvSpPr>
            <a:spLocks noGrp="1"/>
          </p:cNvSpPr>
          <p:nvPr>
            <p:ph sz="half" idx="4294967295"/>
          </p:nvPr>
        </p:nvSpPr>
        <p:spPr>
          <a:xfrm>
            <a:off x="5148064" y="764705"/>
            <a:ext cx="3995936" cy="6093296"/>
          </a:xfrm>
        </p:spPr>
        <p:txBody>
          <a:bodyPr>
            <a:normAutofit fontScale="70000" lnSpcReduction="20000"/>
          </a:bodyPr>
          <a:lstStyle/>
          <a:p>
            <a:pPr>
              <a:buNone/>
            </a:pPr>
            <a:r>
              <a:rPr lang="ru-RU" dirty="0" smtClean="0"/>
              <a:t>      Во </a:t>
            </a:r>
            <a:r>
              <a:rPr lang="ru-RU" dirty="0" smtClean="0"/>
              <a:t>многих странах его считают лекарством от всех недугов, даже с латинского языка название растения переводится как "панацея". Самое ценное в женьшене – это его корень. В длину он часто достигает 15 сантиметров. От него отрастают многочисленные ответвления, принимая часто причудливую форму. Считается, что употребление корня женьшеня не только сумеет избавить от болезней, но и сохранит жизненные силы и молодость даже у представителей преклонного возраста. </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droplak.ru/wp-content/uploads/2015/04/25.jpg"/>
          <p:cNvPicPr>
            <a:picLocks noChangeAspect="1" noChangeArrowheads="1"/>
          </p:cNvPicPr>
          <p:nvPr/>
        </p:nvPicPr>
        <p:blipFill>
          <a:blip r:embed="rId2" cstate="print"/>
          <a:srcRect/>
          <a:stretch>
            <a:fillRect/>
          </a:stretch>
        </p:blipFill>
        <p:spPr bwMode="auto">
          <a:xfrm>
            <a:off x="899593" y="980728"/>
            <a:ext cx="7488832" cy="5616624"/>
          </a:xfrm>
          <a:prstGeom prst="rect">
            <a:avLst/>
          </a:prstGeom>
          <a:noFill/>
        </p:spPr>
      </p:pic>
      <p:sp>
        <p:nvSpPr>
          <p:cNvPr id="3" name="Заголовок 2"/>
          <p:cNvSpPr>
            <a:spLocks noGrp="1"/>
          </p:cNvSpPr>
          <p:nvPr>
            <p:ph type="title" idx="4294967295"/>
          </p:nvPr>
        </p:nvSpPr>
        <p:spPr>
          <a:xfrm>
            <a:off x="0" y="0"/>
            <a:ext cx="8229600" cy="692150"/>
          </a:xfrm>
        </p:spPr>
        <p:txBody>
          <a:bodyPr>
            <a:normAutofit fontScale="90000"/>
          </a:bodyPr>
          <a:lstStyle/>
          <a:p>
            <a:r>
              <a:rPr lang="ru-RU" dirty="0" smtClean="0"/>
              <a:t>Мухомор шишковидный</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sadovoda.ru/uploads/posts/2011-11/1320547896_cvetki-romashki-aptechnoy.jpeg"/>
          <p:cNvPicPr>
            <a:picLocks noChangeAspect="1" noChangeArrowheads="1"/>
          </p:cNvPicPr>
          <p:nvPr/>
        </p:nvPicPr>
        <p:blipFill>
          <a:blip r:embed="rId2" cstate="print"/>
          <a:srcRect/>
          <a:stretch>
            <a:fillRect/>
          </a:stretch>
        </p:blipFill>
        <p:spPr bwMode="auto">
          <a:xfrm>
            <a:off x="179512" y="1368172"/>
            <a:ext cx="4896544" cy="3415340"/>
          </a:xfrm>
          <a:prstGeom prst="rect">
            <a:avLst/>
          </a:prstGeom>
          <a:noFill/>
        </p:spPr>
      </p:pic>
      <p:sp>
        <p:nvSpPr>
          <p:cNvPr id="3" name="Заголовок 2"/>
          <p:cNvSpPr>
            <a:spLocks noGrp="1"/>
          </p:cNvSpPr>
          <p:nvPr>
            <p:ph type="title" idx="4294967295"/>
          </p:nvPr>
        </p:nvSpPr>
        <p:spPr>
          <a:xfrm>
            <a:off x="0" y="0"/>
            <a:ext cx="9144000" cy="692150"/>
          </a:xfrm>
        </p:spPr>
        <p:txBody>
          <a:bodyPr>
            <a:noAutofit/>
          </a:bodyPr>
          <a:lstStyle/>
          <a:p>
            <a:r>
              <a:rPr lang="ru-RU" sz="3600" dirty="0" smtClean="0">
                <a:solidFill>
                  <a:srgbClr val="FF0000"/>
                </a:solidFill>
              </a:rPr>
              <a:t>Лекарственные растения. </a:t>
            </a:r>
            <a:r>
              <a:rPr lang="ru-RU" sz="3600" dirty="0" smtClean="0"/>
              <a:t>  Ромашка аптечная</a:t>
            </a:r>
            <a:endParaRPr lang="ru-RU" sz="3600" dirty="0"/>
          </a:p>
        </p:txBody>
      </p:sp>
      <p:sp>
        <p:nvSpPr>
          <p:cNvPr id="5" name="Содержимое 4"/>
          <p:cNvSpPr>
            <a:spLocks noGrp="1"/>
          </p:cNvSpPr>
          <p:nvPr>
            <p:ph sz="half" idx="4294967295"/>
          </p:nvPr>
        </p:nvSpPr>
        <p:spPr>
          <a:xfrm>
            <a:off x="4932040" y="692150"/>
            <a:ext cx="4211960" cy="6481266"/>
          </a:xfrm>
        </p:spPr>
        <p:txBody>
          <a:bodyPr>
            <a:normAutofit fontScale="55000" lnSpcReduction="20000"/>
          </a:bodyPr>
          <a:lstStyle/>
          <a:p>
            <a:pPr>
              <a:buNone/>
            </a:pPr>
            <a:r>
              <a:rPr lang="ru-RU" dirty="0" smtClean="0"/>
              <a:t>        Ее </a:t>
            </a:r>
            <a:r>
              <a:rPr lang="ru-RU" dirty="0" smtClean="0"/>
              <a:t>желательно иметь в каждом </a:t>
            </a:r>
            <a:r>
              <a:rPr lang="ru-RU" dirty="0" smtClean="0"/>
              <a:t>доме. Ромашка </a:t>
            </a:r>
            <a:r>
              <a:rPr lang="ru-RU" dirty="0" smtClean="0"/>
              <a:t>уймет боль, успокоит, укрепит ваши силы</a:t>
            </a:r>
            <a:r>
              <a:rPr lang="ru-RU" dirty="0" smtClean="0"/>
              <a:t>.</a:t>
            </a:r>
            <a:r>
              <a:rPr lang="ru-RU" dirty="0" smtClean="0"/>
              <a:t> Лекарственную ромашку несложно вырастить у себя на участке. Семена можно посеять в любое время сезона.  Соцветия ромашки лекарственной применяют как внутренне, так и наружно; в виде компрессов и ванн, а также для полоскания полости рта и горла в виде примочек - при воспалительных заболеваниях </a:t>
            </a:r>
            <a:r>
              <a:rPr lang="ru-RU" dirty="0" smtClean="0"/>
              <a:t>кожи. </a:t>
            </a:r>
            <a:r>
              <a:rPr lang="ru-RU" dirty="0" smtClean="0"/>
              <a:t>Полоскание из ромашки или заваренная как чай, поможет при болях и хрипе в горле. При гриппе вдыхают горячие пары настоя ромашки. При ангинах настоем полощут горло. Чай из ромашки на ночь укрепляет сон, а с добавлением сахара и сливок, выпитый на ночь, вызывает крепкий и спокойный сон. При мигрени и судорогах помогает порошок из сухих соцветий ромашки - по 2-3 грамма через 2-3 часа после еды. Из трехпроцентного отвара делают ванны - они помогают при подагрических и ревматических болях.</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improvehealth.ru/sites/default/files/imagecache/originalwater/u185/2013/04/podorognik.jpg"/>
          <p:cNvPicPr>
            <a:picLocks noChangeAspect="1" noChangeArrowheads="1"/>
          </p:cNvPicPr>
          <p:nvPr/>
        </p:nvPicPr>
        <p:blipFill>
          <a:blip r:embed="rId2" cstate="print"/>
          <a:srcRect/>
          <a:stretch>
            <a:fillRect/>
          </a:stretch>
        </p:blipFill>
        <p:spPr bwMode="auto">
          <a:xfrm>
            <a:off x="251520" y="1751232"/>
            <a:ext cx="5256584" cy="3639174"/>
          </a:xfrm>
          <a:prstGeom prst="rect">
            <a:avLst/>
          </a:prstGeom>
          <a:noFill/>
        </p:spPr>
      </p:pic>
      <p:sp>
        <p:nvSpPr>
          <p:cNvPr id="3" name="Заголовок 2"/>
          <p:cNvSpPr>
            <a:spLocks noGrp="1"/>
          </p:cNvSpPr>
          <p:nvPr>
            <p:ph type="title" idx="4294967295"/>
          </p:nvPr>
        </p:nvSpPr>
        <p:spPr>
          <a:xfrm>
            <a:off x="0" y="0"/>
            <a:ext cx="8229600" cy="836613"/>
          </a:xfrm>
        </p:spPr>
        <p:txBody>
          <a:bodyPr/>
          <a:lstStyle/>
          <a:p>
            <a:r>
              <a:rPr lang="ru-RU" dirty="0" smtClean="0"/>
              <a:t>Подорожник</a:t>
            </a:r>
            <a:endParaRPr lang="ru-RU" dirty="0"/>
          </a:p>
        </p:txBody>
      </p:sp>
      <p:sp>
        <p:nvSpPr>
          <p:cNvPr id="5" name="Содержимое 4"/>
          <p:cNvSpPr>
            <a:spLocks noGrp="1"/>
          </p:cNvSpPr>
          <p:nvPr>
            <p:ph sz="half" idx="4294967295"/>
          </p:nvPr>
        </p:nvSpPr>
        <p:spPr>
          <a:xfrm>
            <a:off x="5435600" y="836613"/>
            <a:ext cx="3708400" cy="6021387"/>
          </a:xfrm>
        </p:spPr>
        <p:txBody>
          <a:bodyPr>
            <a:normAutofit fontScale="70000" lnSpcReduction="20000"/>
          </a:bodyPr>
          <a:lstStyle/>
          <a:p>
            <a:pPr>
              <a:buNone/>
            </a:pPr>
            <a:r>
              <a:rPr lang="ru-RU" dirty="0" smtClean="0"/>
              <a:t>      В </a:t>
            </a:r>
            <a:r>
              <a:rPr lang="ru-RU" dirty="0" smtClean="0"/>
              <a:t>народной медицине многих стран свежие листья подорожника употребляются в качестве ранозаживляющего и противовоспалительного средства при ранах, язвах, укусах насекомых, пчел, гадюк, как болеутоляющее и предупреждающее образование опухолей средство. В научной медицине высушенные листья подорожника большого применяют в виде водного настоя в качестве отхаркивающего средства.</a:t>
            </a: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TotalTime>
  <Words>948</Words>
  <Application>Microsoft Office PowerPoint</Application>
  <PresentationFormat>Экран (4:3)</PresentationFormat>
  <Paragraphs>31</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Растительный мир земли</vt:lpstr>
      <vt:lpstr>Слайд 2</vt:lpstr>
      <vt:lpstr>Растения Красной книги</vt:lpstr>
      <vt:lpstr>Кувшинка</vt:lpstr>
      <vt:lpstr>Белладонна</vt:lpstr>
      <vt:lpstr>Женьшень</vt:lpstr>
      <vt:lpstr>Мухомор шишковидный</vt:lpstr>
      <vt:lpstr>Лекарственные растения.   Ромашка аптечная</vt:lpstr>
      <vt:lpstr>Подорожник</vt:lpstr>
      <vt:lpstr>Крапива</vt:lpstr>
      <vt:lpstr>Мать-и-мачеха</vt:lpstr>
      <vt:lpstr>Необычные растения мира</vt:lpstr>
      <vt:lpstr>Трупная лилия</vt:lpstr>
      <vt:lpstr>Непентес </vt:lpstr>
      <vt:lpstr>Литопсы или живые камни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Ленчик</dc:creator>
  <cp:lastModifiedBy>Windows User</cp:lastModifiedBy>
  <cp:revision>16</cp:revision>
  <dcterms:created xsi:type="dcterms:W3CDTF">2016-04-24T13:57:45Z</dcterms:created>
  <dcterms:modified xsi:type="dcterms:W3CDTF">2016-04-24T16:38:47Z</dcterms:modified>
</cp:coreProperties>
</file>