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5" r:id="rId13"/>
    <p:sldId id="268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74" autoAdjust="0"/>
    <p:restoredTop sz="94660"/>
  </p:normalViewPr>
  <p:slideViewPr>
    <p:cSldViewPr snapToGrid="0">
      <p:cViewPr varScale="1">
        <p:scale>
          <a:sx n="70" d="100"/>
          <a:sy n="70" d="100"/>
        </p:scale>
        <p:origin x="73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D33C4-68E8-4D91-9662-C2C614EA1ADA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C5456-5EA5-42FA-9C4C-EE70CA81D3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60499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D33C4-68E8-4D91-9662-C2C614EA1ADA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C5456-5EA5-42FA-9C4C-EE70CA81D3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18872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D33C4-68E8-4D91-9662-C2C614EA1ADA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C5456-5EA5-42FA-9C4C-EE70CA81D3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38443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D33C4-68E8-4D91-9662-C2C614EA1ADA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C5456-5EA5-42FA-9C4C-EE70CA81D3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85855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D33C4-68E8-4D91-9662-C2C614EA1ADA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C5456-5EA5-42FA-9C4C-EE70CA81D3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2387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D33C4-68E8-4D91-9662-C2C614EA1ADA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C5456-5EA5-42FA-9C4C-EE70CA81D3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2647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D33C4-68E8-4D91-9662-C2C614EA1ADA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C5456-5EA5-42FA-9C4C-EE70CA81D3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281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D33C4-68E8-4D91-9662-C2C614EA1ADA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C5456-5EA5-42FA-9C4C-EE70CA81D3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4473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D33C4-68E8-4D91-9662-C2C614EA1ADA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C5456-5EA5-42FA-9C4C-EE70CA81D3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98940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D33C4-68E8-4D91-9662-C2C614EA1ADA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C5456-5EA5-42FA-9C4C-EE70CA81D3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8099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D33C4-68E8-4D91-9662-C2C614EA1ADA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C5456-5EA5-42FA-9C4C-EE70CA81D3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35898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0D33C4-68E8-4D91-9662-C2C614EA1ADA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7C5456-5EA5-42FA-9C4C-EE70CA81D3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75007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39504" y="729823"/>
            <a:ext cx="10112991" cy="2333768"/>
          </a:xfrm>
        </p:spPr>
        <p:txBody>
          <a:bodyPr>
            <a:noAutofit/>
          </a:bodyPr>
          <a:lstStyle/>
          <a:p>
            <a:r>
              <a:rPr lang="ru-RU" sz="4400" b="1" i="1" dirty="0" smtClean="0"/>
              <a:t>Родительский клуб «Домашний логопед».</a:t>
            </a:r>
            <a:br>
              <a:rPr lang="ru-RU" sz="4400" b="1" i="1" dirty="0" smtClean="0"/>
            </a:br>
            <a:r>
              <a:rPr lang="ru-RU" sz="4400" b="1" i="1" dirty="0" smtClean="0"/>
              <a:t>Консультация на тему: «Развитие речи ребенка в дошкольном возрасте».</a:t>
            </a:r>
            <a:endParaRPr lang="ru-RU" sz="4400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38400" y="3824620"/>
            <a:ext cx="7892955" cy="2241644"/>
          </a:xfrm>
        </p:spPr>
        <p:txBody>
          <a:bodyPr/>
          <a:lstStyle/>
          <a:p>
            <a:pPr algn="r"/>
            <a:r>
              <a:rPr lang="ru-RU" smtClean="0"/>
              <a:t>Учитель-логопед:</a:t>
            </a:r>
            <a:endParaRPr lang="ru-RU" dirty="0" smtClean="0"/>
          </a:p>
          <a:p>
            <a:pPr algn="r"/>
            <a:r>
              <a:rPr lang="ru-RU" dirty="0" smtClean="0"/>
              <a:t>Подлесных Ксения Евгеньевна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09130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912"/>
            <a:ext cx="12192000" cy="687591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4034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u="sng" dirty="0" smtClean="0"/>
              <a:t>Роль пальчиковой гимнастики в развитии речи</a:t>
            </a:r>
            <a:endParaRPr lang="ru-RU" b="1" i="1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615" y="1488508"/>
            <a:ext cx="10835185" cy="5363570"/>
          </a:xfrm>
        </p:spPr>
        <p:txBody>
          <a:bodyPr>
            <a:normAutofit/>
          </a:bodyPr>
          <a:lstStyle/>
          <a:p>
            <a:r>
              <a:rPr lang="ru-RU" sz="2400" dirty="0"/>
              <a:t>Выполнение упражнений и ритмических движений пальцами индуктивно приводит к возбуждению в речевых центрах головного мозга и резкому усилению согласованной деятельности речевых зон, что в конечном итоге, развивает мозг ребенка, стимулирует развитие речи</a:t>
            </a:r>
            <a:r>
              <a:rPr lang="ru-RU" sz="2400" dirty="0" smtClean="0"/>
              <a:t>.</a:t>
            </a:r>
          </a:p>
          <a:p>
            <a:r>
              <a:rPr lang="ru-RU" sz="2400" dirty="0"/>
              <a:t>Игры с пальчиками создают благоприятный эмоциональный фон, развивают умение подражать взрослому, учат вслушиваться и понимать смысл речи, повышают речевую активность ребенка</a:t>
            </a:r>
            <a:r>
              <a:rPr lang="ru-RU" sz="2400" dirty="0" smtClean="0"/>
              <a:t>.</a:t>
            </a:r>
          </a:p>
          <a:p>
            <a:r>
              <a:rPr lang="ru-RU" sz="2400" dirty="0"/>
              <a:t>Благодаря пальчиковым играм ребенок получает разнообразные сенсорные впечатления, он учится концентрировать свое внимание и правильно его распределять</a:t>
            </a:r>
            <a:r>
              <a:rPr lang="ru-RU" sz="2400" dirty="0" smtClean="0"/>
              <a:t>.</a:t>
            </a:r>
          </a:p>
          <a:p>
            <a:r>
              <a:rPr lang="ru-RU" sz="2400" dirty="0"/>
              <a:t>Если ребенок, выполняя упражнения, сопровождает их короткими стихотворными строчками, то его речь становится более четкой, ритмичной, яркой и усиливается контроль за выполнением движений.</a:t>
            </a:r>
          </a:p>
        </p:txBody>
      </p:sp>
    </p:spTree>
    <p:extLst>
      <p:ext uri="{BB962C8B-B14F-4D97-AF65-F5344CB8AC3E}">
        <p14:creationId xmlns:p14="http://schemas.microsoft.com/office/powerpoint/2010/main" val="11247910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460310"/>
            <a:ext cx="10515600" cy="5508223"/>
          </a:xfrm>
        </p:spPr>
        <p:txBody>
          <a:bodyPr>
            <a:normAutofit/>
          </a:bodyPr>
          <a:lstStyle/>
          <a:p>
            <a:r>
              <a:rPr lang="ru-RU" sz="2400" dirty="0"/>
              <a:t>Развивается память ребенка, так как он учится запоминать определенные положения рук и последовательность движений</a:t>
            </a:r>
            <a:r>
              <a:rPr lang="ru-RU" sz="2400" dirty="0" smtClean="0"/>
              <a:t>.</a:t>
            </a:r>
          </a:p>
          <a:p>
            <a:r>
              <a:rPr lang="ru-RU" sz="2400" dirty="0"/>
              <a:t>У малыша развиваются творческие способности, воображение, фантазия. Овладев всеми упражнениями, он сможет «рассказывать руками» целые истории</a:t>
            </a:r>
            <a:r>
              <a:rPr lang="ru-RU" sz="2400" dirty="0" smtClean="0"/>
              <a:t>.</a:t>
            </a:r>
          </a:p>
          <a:p>
            <a:r>
              <a:rPr lang="ru-RU" sz="2400" dirty="0"/>
              <a:t>Простые движения помогают убрать напряжение не только с самих рук, но и расслабить мышцы всего тела</a:t>
            </a:r>
            <a:r>
              <a:rPr lang="ru-RU" sz="2400" dirty="0" smtClean="0"/>
              <a:t>.</a:t>
            </a:r>
          </a:p>
          <a:p>
            <a:r>
              <a:rPr lang="ru-RU" sz="2400" dirty="0"/>
              <a:t>Пальчиковые игры способствуют улучшению произношения многих звуков</a:t>
            </a:r>
            <a:r>
              <a:rPr lang="ru-RU" sz="2400" dirty="0" smtClean="0"/>
              <a:t>.</a:t>
            </a:r>
          </a:p>
          <a:p>
            <a:r>
              <a:rPr lang="ru-RU" sz="2400" dirty="0"/>
              <a:t>В результате усвоения всех упражнений кисти рук и пальцы приобретут силу, хорошую подвижность и гибкость, а это в свою очередь развивает координацию, подготавливает руку ребенка к письму</a:t>
            </a:r>
            <a:r>
              <a:rPr lang="ru-RU" sz="2400" dirty="0" smtClean="0"/>
              <a:t>.</a:t>
            </a:r>
          </a:p>
          <a:p>
            <a:r>
              <a:rPr lang="ru-RU" sz="2400" dirty="0" smtClean="0"/>
              <a:t>Пальчиковые </a:t>
            </a:r>
            <a:r>
              <a:rPr lang="ru-RU" sz="2400" dirty="0"/>
              <a:t>игры формируют добрые взаимоотношения между ребенком и взрослым.</a:t>
            </a:r>
          </a:p>
        </p:txBody>
      </p:sp>
    </p:spTree>
    <p:extLst>
      <p:ext uri="{BB962C8B-B14F-4D97-AF65-F5344CB8AC3E}">
        <p14:creationId xmlns:p14="http://schemas.microsoft.com/office/powerpoint/2010/main" val="89940074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824"/>
            <a:ext cx="12182900" cy="685117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u="sng" dirty="0" smtClean="0"/>
              <a:t>Артикуляционная гимнастика</a:t>
            </a:r>
            <a:endParaRPr lang="ru-RU" b="1" i="1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433016"/>
            <a:ext cx="10515600" cy="5172500"/>
          </a:xfrm>
        </p:spPr>
        <p:txBody>
          <a:bodyPr/>
          <a:lstStyle/>
          <a:p>
            <a:r>
              <a:rPr lang="ru-RU" i="1" dirty="0" smtClean="0"/>
              <a:t>Артикуляционная гимнастика – так называются специальные упражнения для развития подвижности, ловкости языка, губ, щек, уздечки.</a:t>
            </a:r>
          </a:p>
          <a:p>
            <a:pPr marL="0" indent="0" algn="just">
              <a:buNone/>
            </a:pPr>
            <a:r>
              <a:rPr lang="ru-RU" i="1" dirty="0" smtClean="0"/>
              <a:t>Для детей двух, трех, четырех лет артикуляционная гимнастика поможет языку обрести целенаправленную ловкость движений. В этом возрасте это помогает малышу достичь правильного звукопроизношения.</a:t>
            </a:r>
          </a:p>
          <a:p>
            <a:pPr marL="0" indent="0" algn="just">
              <a:buNone/>
            </a:pPr>
            <a:r>
              <a:rPr lang="ru-RU" i="1" dirty="0" smtClean="0"/>
              <a:t>Для детей 5-6 лет и далее артикуляционная гимнастика поможет преодолеть уже сложившиеся нарушения звукопроизношения.</a:t>
            </a:r>
          </a:p>
          <a:p>
            <a:pPr marL="0" indent="0" algn="just">
              <a:buNone/>
            </a:pPr>
            <a:r>
              <a:rPr lang="ru-RU" i="1" dirty="0" smtClean="0"/>
              <a:t>Артикуляционная гимнастика проводится по 5-7 минут (сначала обязательно перед зеркалом).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26163818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574925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ru-RU" sz="7200" b="1" i="1" u="sng" dirty="0" smtClean="0"/>
              <a:t>СПАСИБО ЗА ВНИМАНИЕ!</a:t>
            </a:r>
            <a:endParaRPr lang="ru-RU" sz="7200" b="1" i="1" u="sng" dirty="0"/>
          </a:p>
        </p:txBody>
      </p:sp>
    </p:spTree>
    <p:extLst>
      <p:ext uri="{BB962C8B-B14F-4D97-AF65-F5344CB8AC3E}">
        <p14:creationId xmlns:p14="http://schemas.microsoft.com/office/powerpoint/2010/main" val="210274095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3412"/>
            <a:ext cx="12196548" cy="686141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7235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i="1" u="sng" dirty="0" smtClean="0"/>
              <a:t>Развитие речи ребенка в дошкольном возрасте. Средние нормы. </a:t>
            </a:r>
            <a:endParaRPr lang="ru-RU" sz="4000" b="1" i="1" u="sng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4268" y="3043451"/>
            <a:ext cx="5177051" cy="3480179"/>
          </a:xfrm>
          <a:prstGeom prst="rect">
            <a:avLst/>
          </a:prstGeom>
          <a:effectLst>
            <a:glow rad="215900">
              <a:schemeClr val="accent1">
                <a:alpha val="54000"/>
              </a:schemeClr>
            </a:glow>
            <a:softEdge rad="0"/>
          </a:effec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521726"/>
            <a:ext cx="6490647" cy="50019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  Почти каждый ребенок практически с первых дней и даже часов своей жизни способен к эмоциональному голосовому общению с матерью или другим лицом, осуществляющий повседневный уход за ним.</a:t>
            </a:r>
          </a:p>
          <a:p>
            <a:pPr marL="0" indent="0">
              <a:buNone/>
            </a:pPr>
            <a:r>
              <a:rPr lang="ru-RU" dirty="0" smtClean="0"/>
              <a:t>  С рождения ребенку присуща способность к имитации. Именно способность к имитации, подражанию является на первых порах важнейшим механизмом развития практически всех функций ребенка.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60840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747" y="0"/>
            <a:ext cx="12214747" cy="687506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473958"/>
          </a:xfrm>
        </p:spPr>
        <p:txBody>
          <a:bodyPr>
            <a:normAutofit fontScale="90000"/>
          </a:bodyPr>
          <a:lstStyle/>
          <a:p>
            <a:r>
              <a:rPr lang="ru-RU" sz="3600" b="1" i="1" u="sng" dirty="0" smtClean="0"/>
              <a:t>Родителям необходимо знать, как оценить развитие речи ребенка, потому что чем раньше замечено отставание в развитии, тем легче с ним справиться. </a:t>
            </a:r>
            <a:endParaRPr lang="ru-RU" sz="3600" b="1" i="1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возрасте </a:t>
            </a:r>
            <a:r>
              <a:rPr lang="ru-RU" i="1" u="sng" dirty="0" smtClean="0"/>
              <a:t>одного месяца</a:t>
            </a:r>
            <a:r>
              <a:rPr lang="ru-RU" dirty="0" smtClean="0"/>
              <a:t> ребенок внимательно смотрит в лицо, наклонившегося над ним человека.</a:t>
            </a:r>
          </a:p>
          <a:p>
            <a:r>
              <a:rPr lang="ru-RU" dirty="0" smtClean="0"/>
              <a:t>В возрасте </a:t>
            </a:r>
            <a:r>
              <a:rPr lang="ru-RU" i="1" u="sng" dirty="0" smtClean="0"/>
              <a:t>двух месяцев</a:t>
            </a:r>
            <a:r>
              <a:rPr lang="ru-RU" dirty="0" smtClean="0"/>
              <a:t> ребенок улыбается в ответ на ласковое обращение к нему.</a:t>
            </a:r>
          </a:p>
          <a:p>
            <a:r>
              <a:rPr lang="ru-RU" i="1" u="sng" dirty="0" smtClean="0"/>
              <a:t>В три месяца</a:t>
            </a:r>
            <a:r>
              <a:rPr lang="ru-RU" dirty="0" smtClean="0"/>
              <a:t> – «комплекс оживления».</a:t>
            </a:r>
          </a:p>
          <a:p>
            <a:r>
              <a:rPr lang="ru-RU" i="1" u="sng" dirty="0" smtClean="0"/>
              <a:t>В четыре месяца </a:t>
            </a:r>
            <a:r>
              <a:rPr lang="ru-RU" dirty="0"/>
              <a:t> </a:t>
            </a:r>
            <a:r>
              <a:rPr lang="ru-RU" dirty="0" smtClean="0"/>
              <a:t>появляется гуление.</a:t>
            </a:r>
          </a:p>
          <a:p>
            <a:r>
              <a:rPr lang="ru-RU" i="1" u="sng" dirty="0" smtClean="0"/>
              <a:t>В пять месяцев </a:t>
            </a:r>
            <a:r>
              <a:rPr lang="ru-RU" dirty="0" smtClean="0"/>
              <a:t> - начинает петь – длительно тянет звуки, поворачивает голову в сторону звука.</a:t>
            </a:r>
          </a:p>
          <a:p>
            <a:r>
              <a:rPr lang="ru-RU" i="1" u="sng" dirty="0" smtClean="0"/>
              <a:t>В шесть – восемь</a:t>
            </a:r>
            <a:r>
              <a:rPr lang="ru-RU" dirty="0" smtClean="0"/>
              <a:t> – появляется лепет.</a:t>
            </a:r>
            <a:endParaRPr lang="ru-RU" i="1" u="sng" dirty="0"/>
          </a:p>
        </p:txBody>
      </p:sp>
    </p:spTree>
    <p:extLst>
      <p:ext uri="{BB962C8B-B14F-4D97-AF65-F5344CB8AC3E}">
        <p14:creationId xmlns:p14="http://schemas.microsoft.com/office/powerpoint/2010/main" val="33117131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0"/>
                            </p:stCondLst>
                            <p:childTnLst>
                              <p:par>
                                <p:cTn id="3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000"/>
                            </p:stCondLst>
                            <p:childTnLst>
                              <p:par>
                                <p:cTn id="3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6824"/>
            <a:ext cx="12191999" cy="6858000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00250"/>
            <a:ext cx="10515600" cy="6332561"/>
          </a:xfrm>
        </p:spPr>
        <p:txBody>
          <a:bodyPr/>
          <a:lstStyle/>
          <a:p>
            <a:r>
              <a:rPr lang="ru-RU" i="1" u="sng" dirty="0" smtClean="0"/>
              <a:t>В десять месяцев</a:t>
            </a:r>
            <a:r>
              <a:rPr lang="ru-RU" dirty="0" smtClean="0"/>
              <a:t> – ребенок начинает подражать звукам речи, отзывается на свое имя.</a:t>
            </a:r>
          </a:p>
          <a:p>
            <a:r>
              <a:rPr lang="ru-RU" i="1" u="sng" dirty="0" smtClean="0"/>
              <a:t>В двенадцать месяцев </a:t>
            </a:r>
            <a:r>
              <a:rPr lang="ru-RU" dirty="0" smtClean="0"/>
              <a:t>ребенок употребляет первые короткие слова («мама», «папа», «дядя», «дай» и т.д.)</a:t>
            </a:r>
          </a:p>
          <a:p>
            <a:r>
              <a:rPr lang="ru-RU" i="1" u="sng" dirty="0" smtClean="0"/>
              <a:t>Второй год </a:t>
            </a:r>
            <a:r>
              <a:rPr lang="ru-RU" dirty="0" smtClean="0"/>
              <a:t>жизни ребенка более всего характеризуется развитием речи. В 1,5 года ребенок использует 30 – 40 слов, к 2 годам уже 300 – 400. К 1,5 годам у девочек и к 2 годам у мальчиков появляется фразовая речи («дай пить», «папа идет»).</a:t>
            </a:r>
          </a:p>
          <a:p>
            <a:r>
              <a:rPr lang="ru-RU" dirty="0" smtClean="0"/>
              <a:t>На </a:t>
            </a:r>
            <a:r>
              <a:rPr lang="ru-RU" i="1" u="sng" dirty="0" smtClean="0"/>
              <a:t>третьем году </a:t>
            </a:r>
            <a:r>
              <a:rPr lang="ru-RU" dirty="0" smtClean="0"/>
              <a:t>жизни ребенок набирает по 100 слов в месяц и к трем годам его словарный запас составляет уже 1500 слов.</a:t>
            </a:r>
          </a:p>
          <a:p>
            <a:r>
              <a:rPr lang="ru-RU" i="1" u="sng" dirty="0" smtClean="0"/>
              <a:t>В четыре года </a:t>
            </a:r>
            <a:r>
              <a:rPr lang="ru-RU" dirty="0" smtClean="0"/>
              <a:t>могут быть ошибки в произнесении звуков, но ребенок может быть легко понят незнакомыми людьми.</a:t>
            </a:r>
          </a:p>
          <a:p>
            <a:r>
              <a:rPr lang="ru-RU" i="1" u="sng" dirty="0" smtClean="0"/>
              <a:t>К шести годам </a:t>
            </a:r>
            <a:r>
              <a:rPr lang="ru-RU" dirty="0" smtClean="0"/>
              <a:t>приобретается и правильно используется большинство речевых звуков.</a:t>
            </a:r>
            <a:endParaRPr lang="ru-RU" i="1" u="sng" dirty="0" smtClean="0"/>
          </a:p>
          <a:p>
            <a:endParaRPr lang="ru-RU" i="1" u="sng" dirty="0"/>
          </a:p>
        </p:txBody>
      </p:sp>
    </p:spTree>
    <p:extLst>
      <p:ext uri="{BB962C8B-B14F-4D97-AF65-F5344CB8AC3E}">
        <p14:creationId xmlns:p14="http://schemas.microsoft.com/office/powerpoint/2010/main" val="292385380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91600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58457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u="sng" dirty="0" smtClean="0"/>
              <a:t>Какие бывают нарушения развития речи?</a:t>
            </a:r>
            <a:endParaRPr lang="ru-RU" b="1" i="1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68740" y="1555844"/>
            <a:ext cx="10685060" cy="515338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Выделяют </a:t>
            </a:r>
            <a:r>
              <a:rPr lang="ru-RU" i="1" dirty="0" smtClean="0"/>
              <a:t>задержку развития речи и нарушения развития речи. </a:t>
            </a:r>
            <a:r>
              <a:rPr lang="ru-RU" dirty="0" smtClean="0"/>
              <a:t>Это разные вещи, но у одного и того же ребенка может встречаться и то и другое.</a:t>
            </a:r>
          </a:p>
          <a:p>
            <a:pPr marL="0" indent="0">
              <a:buNone/>
            </a:pPr>
            <a:r>
              <a:rPr lang="ru-RU" u="sng" dirty="0" smtClean="0"/>
              <a:t>Нарушения развития речи:</a:t>
            </a:r>
          </a:p>
          <a:p>
            <a:r>
              <a:rPr lang="ru-RU" i="1" dirty="0" err="1" smtClean="0"/>
              <a:t>Дислалия</a:t>
            </a:r>
            <a:r>
              <a:rPr lang="ru-RU" i="1" dirty="0" smtClean="0"/>
              <a:t> </a:t>
            </a:r>
            <a:r>
              <a:rPr lang="ru-RU" dirty="0" smtClean="0"/>
              <a:t>– нарушения звукопроизношения при нормальном слухе и нормальном речевом аппарате.</a:t>
            </a:r>
          </a:p>
          <a:p>
            <a:r>
              <a:rPr lang="ru-RU" i="1" dirty="0" err="1" smtClean="0"/>
              <a:t>Ринолалия</a:t>
            </a:r>
            <a:r>
              <a:rPr lang="ru-RU" i="1" dirty="0" smtClean="0"/>
              <a:t> </a:t>
            </a:r>
            <a:r>
              <a:rPr lang="ru-RU" dirty="0" smtClean="0"/>
              <a:t> - нарушение тембра голоса и звукопроизношения, обусловленное анатомо-физиологическими дефектами речевого аппарата.</a:t>
            </a:r>
          </a:p>
          <a:p>
            <a:r>
              <a:rPr lang="ru-RU" i="1" dirty="0" smtClean="0"/>
              <a:t>Дизартрия – </a:t>
            </a:r>
            <a:r>
              <a:rPr lang="ru-RU" dirty="0" smtClean="0"/>
              <a:t>нарушения произносительной стороны речи, обусловленные недостаточностью иннервации речевого аппарата («каша во рту»).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170697548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0"/>
                            </p:stCondLst>
                            <p:childTnLst>
                              <p:par>
                                <p:cTn id="2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61412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01722" y="1583141"/>
            <a:ext cx="10515600" cy="5535518"/>
          </a:xfrm>
        </p:spPr>
        <p:txBody>
          <a:bodyPr/>
          <a:lstStyle/>
          <a:p>
            <a:r>
              <a:rPr lang="ru-RU" i="1" dirty="0" smtClean="0"/>
              <a:t>Нарушения голоса – </a:t>
            </a:r>
            <a:r>
              <a:rPr lang="ru-RU" dirty="0" smtClean="0"/>
              <a:t>это отсутствие или расстройство фонации вследствие патологических изменений голосового аппарата.</a:t>
            </a:r>
          </a:p>
          <a:p>
            <a:r>
              <a:rPr lang="ru-RU" i="1" dirty="0" err="1" smtClean="0"/>
              <a:t>Брадилалия</a:t>
            </a:r>
            <a:r>
              <a:rPr lang="ru-RU" i="1" dirty="0" smtClean="0"/>
              <a:t> </a:t>
            </a:r>
            <a:r>
              <a:rPr lang="ru-RU" dirty="0" smtClean="0"/>
              <a:t>(чрезмерно замедленная речь) и </a:t>
            </a:r>
            <a:r>
              <a:rPr lang="ru-RU" i="1" dirty="0" err="1" smtClean="0"/>
              <a:t>тахилалия</a:t>
            </a:r>
            <a:r>
              <a:rPr lang="ru-RU" i="1" dirty="0" smtClean="0"/>
              <a:t> </a:t>
            </a:r>
            <a:r>
              <a:rPr lang="ru-RU" dirty="0" smtClean="0"/>
              <a:t>(ускоренная речь) – нарушения темпа речи.</a:t>
            </a:r>
          </a:p>
          <a:p>
            <a:r>
              <a:rPr lang="ru-RU" i="1" dirty="0" smtClean="0"/>
              <a:t>Заикание – </a:t>
            </a:r>
            <a:r>
              <a:rPr lang="ru-RU" dirty="0" smtClean="0"/>
              <a:t>нарушение темпо-ритмической организации речи.</a:t>
            </a:r>
          </a:p>
          <a:p>
            <a:r>
              <a:rPr lang="ru-RU" i="1" dirty="0" smtClean="0"/>
              <a:t>Алалия – </a:t>
            </a:r>
            <a:r>
              <a:rPr lang="ru-RU" dirty="0" smtClean="0"/>
              <a:t>отсутствие или недоразвитие речи вследствие органического поражения речевых зон коры головного мозга во внутриутробном или раннем периоде развития ребенка.</a:t>
            </a:r>
          </a:p>
          <a:p>
            <a:r>
              <a:rPr lang="ru-RU" i="1" dirty="0" smtClean="0"/>
              <a:t>Афазия – </a:t>
            </a:r>
            <a:r>
              <a:rPr lang="ru-RU" dirty="0" smtClean="0"/>
              <a:t>полная или частичная утрата речи, обусловленная локальными поражениями головного мозга.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387653560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99400"/>
          </a:xfrm>
        </p:spPr>
        <p:txBody>
          <a:bodyPr>
            <a:normAutofit/>
          </a:bodyPr>
          <a:lstStyle/>
          <a:p>
            <a:pPr algn="ctr"/>
            <a:r>
              <a:rPr lang="ru-RU" b="1" i="1" u="sng" dirty="0" smtClean="0"/>
              <a:t>Виды задержек развития речи</a:t>
            </a:r>
            <a:endParaRPr lang="ru-RU" b="1" i="1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429649"/>
            <a:ext cx="10515600" cy="5486400"/>
          </a:xfrm>
        </p:spPr>
        <p:txBody>
          <a:bodyPr/>
          <a:lstStyle/>
          <a:p>
            <a:r>
              <a:rPr lang="ru-RU" dirty="0" smtClean="0"/>
              <a:t>Задержка развития речи может выступать как часть другого, более общего расстройства развития.</a:t>
            </a:r>
          </a:p>
          <a:p>
            <a:r>
              <a:rPr lang="ru-RU" dirty="0" smtClean="0"/>
              <a:t>Поражение слуха ребенка.</a:t>
            </a:r>
          </a:p>
          <a:p>
            <a:r>
              <a:rPr lang="ru-RU" dirty="0" smtClean="0"/>
              <a:t>Может являться частью общей задержки развития, связанной с особенностями биологического созревания нервной системы.</a:t>
            </a:r>
          </a:p>
          <a:p>
            <a:r>
              <a:rPr lang="ru-RU" dirty="0" smtClean="0"/>
              <a:t>Незначительная задержка развития речи может наблюдаться у здорового ребенка, как вариант нормы.</a:t>
            </a:r>
          </a:p>
          <a:p>
            <a:r>
              <a:rPr lang="ru-RU" dirty="0" smtClean="0"/>
              <a:t>«Синдром </a:t>
            </a:r>
            <a:r>
              <a:rPr lang="ru-RU" dirty="0" err="1" smtClean="0"/>
              <a:t>Маугли</a:t>
            </a:r>
            <a:r>
              <a:rPr lang="ru-RU" dirty="0" smtClean="0"/>
              <a:t>» или педагогическая запущенность (</a:t>
            </a:r>
            <a:r>
              <a:rPr lang="ru-RU" dirty="0" err="1" smtClean="0"/>
              <a:t>гипоопека</a:t>
            </a:r>
            <a:r>
              <a:rPr lang="ru-RU" dirty="0" smtClean="0"/>
              <a:t>).</a:t>
            </a:r>
          </a:p>
          <a:p>
            <a:r>
              <a:rPr lang="ru-RU" dirty="0" smtClean="0"/>
              <a:t>Задержка развития речи при </a:t>
            </a:r>
            <a:r>
              <a:rPr lang="ru-RU" dirty="0" err="1" smtClean="0"/>
              <a:t>гиперопеке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pPr marL="0" indent="0">
              <a:buNone/>
            </a:pPr>
            <a:endParaRPr lang="ru-RU" b="1" i="1" dirty="0" smtClean="0"/>
          </a:p>
          <a:p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358389743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0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3884"/>
            <a:ext cx="12378519" cy="699789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35878"/>
          </a:xfrm>
        </p:spPr>
        <p:txBody>
          <a:bodyPr/>
          <a:lstStyle/>
          <a:p>
            <a:pPr algn="ctr"/>
            <a:r>
              <a:rPr lang="ru-RU" b="1" i="1" u="sng" dirty="0" smtClean="0"/>
              <a:t>Основные причины нарушений речи</a:t>
            </a:r>
            <a:endParaRPr lang="ru-RU" b="1" i="1" u="sng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838200" y="1521776"/>
            <a:ext cx="10515600" cy="4866778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Различная внутриутробная патология, которая приводит к нарушению развития плода.</a:t>
            </a:r>
          </a:p>
          <a:p>
            <a:r>
              <a:rPr lang="ru-RU" dirty="0" smtClean="0"/>
              <a:t>Родовая травма и асфиксия во время родов, которые приводят к внутричерепным кровоизлияниям.</a:t>
            </a:r>
          </a:p>
          <a:p>
            <a:r>
              <a:rPr lang="ru-RU" dirty="0" smtClean="0"/>
              <a:t>Различные заболевания в первые годы жизни  ребенка.</a:t>
            </a:r>
          </a:p>
          <a:p>
            <a:r>
              <a:rPr lang="ru-RU" dirty="0" smtClean="0"/>
              <a:t>Травмы черепа, сопровождающиеся сотрясением мозга.</a:t>
            </a:r>
          </a:p>
          <a:p>
            <a:r>
              <a:rPr lang="ru-RU" dirty="0" smtClean="0"/>
              <a:t>Наследственные факторы.</a:t>
            </a:r>
          </a:p>
          <a:p>
            <a:r>
              <a:rPr lang="ru-RU" dirty="0" smtClean="0"/>
              <a:t>Неблагоприятные социально-бытовые условия, приводящие к микросоциальной педагогической запущенности, вегетативной дисфункции, нарушениям эмоционально-волевой сферы и дефициту в развитии речи.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5407169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000"/>
                            </p:stCondLst>
                            <p:childTnLst>
                              <p:par>
                                <p:cTn id="3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0236"/>
            <a:ext cx="12192000" cy="685800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40594"/>
          </a:xfrm>
        </p:spPr>
        <p:txBody>
          <a:bodyPr/>
          <a:lstStyle/>
          <a:p>
            <a:pPr algn="ctr"/>
            <a:r>
              <a:rPr lang="ru-RU" b="1" i="1" u="sng" dirty="0" smtClean="0"/>
              <a:t>Что могут сделать родители?</a:t>
            </a:r>
            <a:endParaRPr lang="ru-RU" b="1" i="1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719618"/>
            <a:ext cx="10515600" cy="4457345"/>
          </a:xfrm>
        </p:spPr>
        <p:txBody>
          <a:bodyPr/>
          <a:lstStyle/>
          <a:p>
            <a:r>
              <a:rPr lang="ru-RU" dirty="0" smtClean="0"/>
              <a:t>С первых дней жизни мать должна много разговаривать с ребенком, вызывать его на «разговор».</a:t>
            </a:r>
          </a:p>
          <a:p>
            <a:r>
              <a:rPr lang="ru-RU" dirty="0" smtClean="0"/>
              <a:t>Эмоциональное укрепление контакта матери </a:t>
            </a:r>
            <a:r>
              <a:rPr lang="ru-RU" dirty="0"/>
              <a:t>с</a:t>
            </a:r>
            <a:r>
              <a:rPr lang="ru-RU" dirty="0" smtClean="0"/>
              <a:t> ребенком, вызвать интерес к занятиям.</a:t>
            </a:r>
          </a:p>
          <a:p>
            <a:r>
              <a:rPr lang="ru-RU" dirty="0" smtClean="0"/>
              <a:t>Речь взрослых должна быть чёткой и правильной (без «сюсюканья»), так как она является образцом для подражания.</a:t>
            </a:r>
          </a:p>
          <a:p>
            <a:r>
              <a:rPr lang="ru-RU" dirty="0" smtClean="0"/>
              <a:t>Если имеются проблемы с речью необходимо посетить специалистов: лор-врача, невропатолога, логопеда, психолога.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6723057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Желтый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234</TotalTime>
  <Words>974</Words>
  <Application>Microsoft Office PowerPoint</Application>
  <PresentationFormat>Широкоэкранный</PresentationFormat>
  <Paragraphs>67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Тема Office</vt:lpstr>
      <vt:lpstr>Родительский клуб «Домашний логопед». Консультация на тему: «Развитие речи ребенка в дошкольном возрасте».</vt:lpstr>
      <vt:lpstr>Развитие речи ребенка в дошкольном возрасте. Средние нормы. </vt:lpstr>
      <vt:lpstr>Родителям необходимо знать, как оценить развитие речи ребенка, потому что чем раньше замечено отставание в развитии, тем легче с ним справиться. </vt:lpstr>
      <vt:lpstr>Презентация PowerPoint</vt:lpstr>
      <vt:lpstr>Какие бывают нарушения развития речи?</vt:lpstr>
      <vt:lpstr>Презентация PowerPoint</vt:lpstr>
      <vt:lpstr>Виды задержек развития речи</vt:lpstr>
      <vt:lpstr>Основные причины нарушений речи</vt:lpstr>
      <vt:lpstr>Что могут сделать родители?</vt:lpstr>
      <vt:lpstr>Роль пальчиковой гимнастики в развитии речи</vt:lpstr>
      <vt:lpstr>Презентация PowerPoint</vt:lpstr>
      <vt:lpstr>Артикуляционная гимнастика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Родительский клуб «Домашний логопед». Консультация на тему: «Развитие речи ребенка в дошкольном возрасте»</dc:title>
  <dc:creator>Екатерина Майборода</dc:creator>
  <cp:lastModifiedBy>Acer</cp:lastModifiedBy>
  <cp:revision>24</cp:revision>
  <dcterms:created xsi:type="dcterms:W3CDTF">2015-12-10T13:44:24Z</dcterms:created>
  <dcterms:modified xsi:type="dcterms:W3CDTF">2019-11-27T13:13:42Z</dcterms:modified>
</cp:coreProperties>
</file>