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7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detki.guru/wp-content/uploads/2016/06/chtenie-knigi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detki.guru/wp-content/uploads/2016/06/obuchenie-chteniju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692696"/>
            <a:ext cx="8276456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«Клуб любящих родителей»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780928"/>
            <a:ext cx="7200800" cy="324036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Тема: «Обучение детей чтению»</a:t>
            </a:r>
          </a:p>
          <a:p>
            <a:r>
              <a:rPr lang="ru-RU" sz="2400" dirty="0" smtClean="0"/>
              <a:t>Проводит учитель-логопед: </a:t>
            </a:r>
            <a:endParaRPr lang="ru-RU" sz="2400" dirty="0" smtClean="0"/>
          </a:p>
          <a:p>
            <a:r>
              <a:rPr lang="ru-RU" sz="2400" smtClean="0"/>
              <a:t>Подлесных </a:t>
            </a:r>
            <a:r>
              <a:rPr lang="ru-RU" sz="2400" dirty="0" smtClean="0"/>
              <a:t>К.Е.</a:t>
            </a:r>
          </a:p>
          <a:p>
            <a:endParaRPr lang="ru-RU"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ети читаю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908720"/>
            <a:ext cx="8352163" cy="577532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Трудности при обучении чтению: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44824"/>
            <a:ext cx="3528392" cy="439248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Нарушения звукопроизношения</a:t>
            </a:r>
          </a:p>
          <a:p>
            <a:r>
              <a:rPr lang="ru-RU" dirty="0" err="1" smtClean="0"/>
              <a:t>Леворукость</a:t>
            </a:r>
            <a:endParaRPr lang="ru-RU" dirty="0" smtClean="0"/>
          </a:p>
          <a:p>
            <a:r>
              <a:rPr lang="ru-RU" dirty="0" err="1" smtClean="0"/>
              <a:t>Дислексия</a:t>
            </a:r>
            <a:r>
              <a:rPr lang="ru-RU" dirty="0" smtClean="0"/>
              <a:t> – нарушение чтения, связанное с нарушением или недоразвитием некоторых участков коры г.м.</a:t>
            </a:r>
            <a:endParaRPr lang="ru-RU" dirty="0"/>
          </a:p>
        </p:txBody>
      </p:sp>
      <p:pic>
        <p:nvPicPr>
          <p:cNvPr id="4" name="Рисунок 3" descr="лог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2132856"/>
            <a:ext cx="5189766" cy="345638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ис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Интерактивные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16832"/>
            <a:ext cx="4320480" cy="4389120"/>
          </a:xfrm>
        </p:spPr>
        <p:txBody>
          <a:bodyPr/>
          <a:lstStyle/>
          <a:p>
            <a:r>
              <a:rPr lang="ru-RU" b="1" dirty="0" smtClean="0"/>
              <a:t>Звуковой анализ слов</a:t>
            </a:r>
          </a:p>
          <a:p>
            <a:r>
              <a:rPr lang="ru-RU" b="1" dirty="0" smtClean="0"/>
              <a:t>«Наборщик»</a:t>
            </a:r>
          </a:p>
          <a:p>
            <a:r>
              <a:rPr lang="ru-RU" b="1" dirty="0" smtClean="0"/>
              <a:t>«4-й лишний»</a:t>
            </a:r>
          </a:p>
          <a:p>
            <a:r>
              <a:rPr lang="ru-RU" b="1" dirty="0" smtClean="0"/>
              <a:t>Составление слов из разных по величине букв</a:t>
            </a:r>
          </a:p>
          <a:p>
            <a:r>
              <a:rPr lang="ru-RU" b="1" dirty="0" smtClean="0"/>
              <a:t>Составь слово по первым звукам в названии картинок</a:t>
            </a:r>
            <a:endParaRPr lang="ru-RU" b="1" dirty="0"/>
          </a:p>
        </p:txBody>
      </p:sp>
      <p:pic>
        <p:nvPicPr>
          <p:cNvPr id="4" name="Рисунок 3" descr="С первых дней надо заниматься с малышом над развитием речи">
            <a:hlinkClick r:id="rId2" tooltip="&quot;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204864"/>
            <a:ext cx="4320902" cy="31756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Игры для более успешного обучения детей чтению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развития фонематического слуха на неречевых звуках: «Что это за звуки?», «Что звучит?», «Повтори ритм»</a:t>
            </a:r>
          </a:p>
          <a:p>
            <a:r>
              <a:rPr lang="ru-RU" dirty="0" smtClean="0"/>
              <a:t>Для развития фонематического слуха на речевых звуках: «Испорченный телефон», «Кто позвал?», «Эхо», «Хлопни, если услышишь»</a:t>
            </a:r>
          </a:p>
          <a:p>
            <a:r>
              <a:rPr lang="ru-RU" dirty="0" smtClean="0"/>
              <a:t>Учим буквы (звуки), играя: «Зачеркни нужную букву», «Найди букву», «Слепи букву», «Выложи букву» (из палочек, скрепок, конфет, крупы, т.д.), «На что похожа буква?»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3600400" cy="548788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Чтение слогов: «Кто больше прочитает», «Назови первый звук, последний звук», «Поменяй звуки местами»</a:t>
            </a:r>
          </a:p>
          <a:p>
            <a:r>
              <a:rPr lang="ru-RU" dirty="0" smtClean="0"/>
              <a:t>Чтение слов: «Какое новое слово получится?», «Замени букву в слове на заданную», «Замени слог», «Собери слово по цифрам», «Наборщик»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посл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1340768"/>
            <a:ext cx="4681977" cy="374441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7979224" cy="2304256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80728"/>
            <a:ext cx="4139952" cy="44644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Как хорошо уметь читать!</a:t>
            </a:r>
            <a:br>
              <a:rPr lang="ru-RU" sz="2400" dirty="0" smtClean="0"/>
            </a:br>
            <a:r>
              <a:rPr lang="ru-RU" sz="2400" dirty="0" smtClean="0"/>
              <a:t>Не надо к маме приставать,</a:t>
            </a:r>
            <a:br>
              <a:rPr lang="ru-RU" sz="2400" dirty="0" smtClean="0"/>
            </a:br>
            <a:r>
              <a:rPr lang="ru-RU" sz="2400" dirty="0" smtClean="0"/>
              <a:t>Не надо бабушку трясти:</a:t>
            </a:r>
            <a:br>
              <a:rPr lang="ru-RU" sz="2400" dirty="0" smtClean="0"/>
            </a:br>
            <a:r>
              <a:rPr lang="ru-RU" sz="2400" dirty="0" smtClean="0"/>
              <a:t>«Прочти, пожалуйста! Прочти!»</a:t>
            </a:r>
            <a:br>
              <a:rPr lang="ru-RU" sz="2400" dirty="0" smtClean="0"/>
            </a:br>
            <a:r>
              <a:rPr lang="ru-RU" sz="2400" dirty="0" smtClean="0"/>
              <a:t>Не надо умолять сестрицу:</a:t>
            </a:r>
            <a:br>
              <a:rPr lang="ru-RU" sz="2400" dirty="0" smtClean="0"/>
            </a:br>
            <a:r>
              <a:rPr lang="ru-RU" sz="2400" dirty="0" smtClean="0"/>
              <a:t>«Ну, почитай, еще страницу.»</a:t>
            </a:r>
            <a:br>
              <a:rPr lang="ru-RU" sz="2400" dirty="0" smtClean="0"/>
            </a:br>
            <a:r>
              <a:rPr lang="ru-RU" sz="2400" dirty="0" smtClean="0"/>
              <a:t>Не надо звать </a:t>
            </a:r>
            <a:br>
              <a:rPr lang="ru-RU" sz="2400" dirty="0" smtClean="0"/>
            </a:br>
            <a:r>
              <a:rPr lang="ru-RU" sz="2400" dirty="0" smtClean="0"/>
              <a:t>Не надо ждать,</a:t>
            </a:r>
            <a:br>
              <a:rPr lang="ru-RU" sz="2400" dirty="0" smtClean="0"/>
            </a:br>
            <a:r>
              <a:rPr lang="ru-RU" sz="2400" dirty="0" smtClean="0"/>
              <a:t>А можно взять</a:t>
            </a:r>
            <a:br>
              <a:rPr lang="ru-RU" sz="2400" dirty="0" smtClean="0"/>
            </a:br>
            <a:r>
              <a:rPr lang="ru-RU" sz="2400" dirty="0" smtClean="0"/>
              <a:t> И прочитать.</a:t>
            </a:r>
            <a:br>
              <a:rPr lang="ru-RU" sz="2400" dirty="0" smtClean="0"/>
            </a:br>
            <a:r>
              <a:rPr lang="ru-RU" sz="2400" dirty="0" smtClean="0"/>
              <a:t>                               </a:t>
            </a:r>
            <a:r>
              <a:rPr lang="ru-RU" sz="2200" dirty="0" smtClean="0"/>
              <a:t>(В. Берестов)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6" name="Содержимое 5" descr="Дети гордятся умением читать">
            <a:hlinkClick r:id="rId2" tooltip="&quot;&quot;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92896"/>
            <a:ext cx="4933950" cy="403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548680"/>
            <a:ext cx="6912768" cy="1368152"/>
          </a:xfrm>
        </p:spPr>
      </p:pic>
      <p:pic>
        <p:nvPicPr>
          <p:cNvPr id="5" name="Рисунок 4" descr="1944_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988840"/>
            <a:ext cx="5254828" cy="1224136"/>
          </a:xfrm>
          <a:prstGeom prst="rect">
            <a:avLst/>
          </a:prstGeom>
        </p:spPr>
      </p:pic>
      <p:pic>
        <p:nvPicPr>
          <p:cNvPr id="8" name="Рисунок 7" descr="Vyivesk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3335048"/>
            <a:ext cx="3096344" cy="3522952"/>
          </a:xfrm>
          <a:prstGeom prst="rect">
            <a:avLst/>
          </a:prstGeom>
        </p:spPr>
      </p:pic>
      <p:pic>
        <p:nvPicPr>
          <p:cNvPr id="9" name="Рисунок 8" descr="winni.pooh.0-00-4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95936" y="3810000"/>
            <a:ext cx="4064000" cy="3048000"/>
          </a:xfrm>
          <a:prstGeom prst="rect">
            <a:avLst/>
          </a:prstGeom>
        </p:spPr>
      </p:pic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36096" y="1916832"/>
            <a:ext cx="3562350" cy="20478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229600" cy="63668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Существуют разные методики обучения чтению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200" b="1" i="1" dirty="0" smtClean="0"/>
              <a:t>Традиционная</a:t>
            </a:r>
            <a:r>
              <a:rPr lang="ru-RU" b="1" i="1" dirty="0" smtClean="0"/>
              <a:t> </a:t>
            </a:r>
            <a:r>
              <a:rPr lang="ru-RU" sz="3200" b="1" i="1" dirty="0" smtClean="0"/>
              <a:t>методика</a:t>
            </a:r>
            <a:endParaRPr lang="ru-RU" b="1" i="1" dirty="0" smtClean="0"/>
          </a:p>
          <a:p>
            <a:pPr>
              <a:buNone/>
            </a:pPr>
            <a:endParaRPr lang="ru-RU" b="1" i="1" dirty="0"/>
          </a:p>
        </p:txBody>
      </p:sp>
      <p:pic>
        <p:nvPicPr>
          <p:cNvPr id="5" name="Рисунок 4" descr="data-smt-interaktivnye-knigi-magnitnaya-azbuka-eksmo-zhukova-n-s-0-2-600x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564904"/>
            <a:ext cx="3240360" cy="3240360"/>
          </a:xfrm>
          <a:prstGeom prst="rect">
            <a:avLst/>
          </a:prstGeom>
        </p:spPr>
      </p:pic>
      <p:pic>
        <p:nvPicPr>
          <p:cNvPr id="7" name="Рисунок 6" descr="бу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2708920"/>
            <a:ext cx="4248472" cy="285444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435280" cy="5271864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Кубики</a:t>
            </a:r>
            <a:r>
              <a:rPr lang="ru-RU" sz="3600" b="1" i="1" dirty="0" smtClean="0"/>
              <a:t> Зайцева</a:t>
            </a:r>
            <a:endParaRPr lang="ru-RU" sz="3600" b="1" i="1" dirty="0"/>
          </a:p>
        </p:txBody>
      </p:sp>
      <p:pic>
        <p:nvPicPr>
          <p:cNvPr id="4" name="Рисунок 3" descr="з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492896"/>
            <a:ext cx="4043969" cy="3744416"/>
          </a:xfrm>
          <a:prstGeom prst="rect">
            <a:avLst/>
          </a:prstGeom>
        </p:spPr>
      </p:pic>
      <p:pic>
        <p:nvPicPr>
          <p:cNvPr id="5" name="Рисунок 4" descr="за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3486" y="764704"/>
            <a:ext cx="5140514" cy="403244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08720"/>
            <a:ext cx="8363272" cy="541588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/>
              <a:t>Методика </a:t>
            </a:r>
            <a:r>
              <a:rPr lang="ru-RU" sz="3200" b="1" i="1" dirty="0" err="1" smtClean="0"/>
              <a:t>Домана</a:t>
            </a:r>
            <a:endParaRPr lang="ru-RU" sz="3200" b="1" i="1" dirty="0" smtClean="0"/>
          </a:p>
          <a:p>
            <a:pPr>
              <a:buNone/>
            </a:pPr>
            <a:endParaRPr lang="ru-RU" sz="3200" b="1" i="1" dirty="0"/>
          </a:p>
        </p:txBody>
      </p:sp>
      <p:pic>
        <p:nvPicPr>
          <p:cNvPr id="4" name="Рисунок 3" descr="Д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484784"/>
            <a:ext cx="3952575" cy="2624510"/>
          </a:xfrm>
          <a:prstGeom prst="rect">
            <a:avLst/>
          </a:prstGeom>
        </p:spPr>
      </p:pic>
      <p:pic>
        <p:nvPicPr>
          <p:cNvPr id="5" name="Рисунок 4" descr="кар Д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077072"/>
            <a:ext cx="3888432" cy="2592291"/>
          </a:xfrm>
          <a:prstGeom prst="rect">
            <a:avLst/>
          </a:prstGeom>
        </p:spPr>
      </p:pic>
      <p:pic>
        <p:nvPicPr>
          <p:cNvPr id="6" name="Рисунок 5" descr="sut-metodiki-rannego-razvitija-rebenka-glena-domana-mammypage.-ru-00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2348880"/>
            <a:ext cx="4395350" cy="338437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Традиционный метод - звуковой</a:t>
            </a:r>
            <a:endParaRPr lang="ru-RU" dirty="0"/>
          </a:p>
        </p:txBody>
      </p:sp>
      <p:pic>
        <p:nvPicPr>
          <p:cNvPr id="4" name="Содержимое 3" descr="alfavi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204864"/>
            <a:ext cx="4608511" cy="3456383"/>
          </a:xfrm>
        </p:spPr>
      </p:pic>
      <p:pic>
        <p:nvPicPr>
          <p:cNvPr id="7" name="Рисунок 6" descr="бу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2348880"/>
            <a:ext cx="4286988" cy="302433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Этапы обучения чтению: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968552"/>
          </a:xfrm>
        </p:spPr>
        <p:txBody>
          <a:bodyPr/>
          <a:lstStyle/>
          <a:p>
            <a:r>
              <a:rPr lang="ru-RU" sz="2000" dirty="0" smtClean="0"/>
              <a:t>Слоги вида </a:t>
            </a:r>
            <a:r>
              <a:rPr lang="ru-RU" sz="2000" i="1" dirty="0" smtClean="0"/>
              <a:t>гласная + согласная </a:t>
            </a:r>
            <a:r>
              <a:rPr lang="ru-RU" sz="2000" dirty="0" smtClean="0"/>
              <a:t>(закрытые слоги)</a:t>
            </a:r>
          </a:p>
          <a:p>
            <a:r>
              <a:rPr lang="ru-RU" sz="2000" dirty="0" smtClean="0"/>
              <a:t>Прежде чем читать слоги на бумаге, надо научиться читать их «в уме»</a:t>
            </a:r>
          </a:p>
          <a:p>
            <a:r>
              <a:rPr lang="ru-RU" sz="2000" dirty="0" smtClean="0"/>
              <a:t>Стремится к тому, чтобы ребенок читал слоги сразу, а не по буквам</a:t>
            </a:r>
          </a:p>
          <a:p>
            <a:r>
              <a:rPr lang="ru-RU" sz="2000" dirty="0" smtClean="0"/>
              <a:t>Чтение открытых слогов, т.е. </a:t>
            </a:r>
            <a:r>
              <a:rPr lang="ru-RU" sz="2000" i="1" dirty="0" smtClean="0"/>
              <a:t>согласная + гласная</a:t>
            </a:r>
          </a:p>
          <a:p>
            <a:r>
              <a:rPr lang="ru-RU" sz="2000" dirty="0" smtClean="0"/>
              <a:t>Продолжительность занятий</a:t>
            </a:r>
            <a:br>
              <a:rPr lang="ru-RU" sz="2000" dirty="0" smtClean="0"/>
            </a:br>
            <a:r>
              <a:rPr lang="ru-RU" sz="2000" dirty="0" smtClean="0"/>
              <a:t>с детьми 3 – 4 лет – 10 минут</a:t>
            </a:r>
            <a:br>
              <a:rPr lang="ru-RU" sz="2000" dirty="0" smtClean="0"/>
            </a:br>
            <a:r>
              <a:rPr lang="ru-RU" sz="2000" dirty="0" smtClean="0"/>
              <a:t>с детьми 5 - 6 лет – 15-20 минут</a:t>
            </a:r>
          </a:p>
          <a:p>
            <a:r>
              <a:rPr lang="ru-RU" sz="2000" dirty="0" smtClean="0"/>
              <a:t>Чтение односложных слов </a:t>
            </a:r>
            <a:r>
              <a:rPr lang="ru-RU" sz="2000" i="1" dirty="0" smtClean="0"/>
              <a:t>(дом, кот)</a:t>
            </a:r>
            <a:r>
              <a:rPr lang="ru-RU" sz="2000" dirty="0" smtClean="0"/>
              <a:t> </a:t>
            </a:r>
          </a:p>
          <a:p>
            <a:r>
              <a:rPr lang="ru-RU" sz="2000" dirty="0" smtClean="0"/>
              <a:t>Чтение двусложных слов </a:t>
            </a:r>
            <a:r>
              <a:rPr lang="ru-RU" sz="2000" i="1" dirty="0" smtClean="0"/>
              <a:t>(мама, папа)</a:t>
            </a:r>
          </a:p>
          <a:p>
            <a:r>
              <a:rPr lang="ru-RU" sz="2000" dirty="0" smtClean="0"/>
              <a:t>Чтение сложных слов со стечением согласных </a:t>
            </a:r>
            <a:r>
              <a:rPr lang="ru-RU" sz="2000" i="1" dirty="0" smtClean="0"/>
              <a:t>(кошка, друг)</a:t>
            </a:r>
          </a:p>
          <a:p>
            <a:r>
              <a:rPr lang="ru-RU" sz="2000" dirty="0" smtClean="0"/>
              <a:t>Чтение коротких предложений </a:t>
            </a:r>
            <a:r>
              <a:rPr lang="ru-RU" sz="2000" i="1" dirty="0" smtClean="0"/>
              <a:t>(У Тани кот)</a:t>
            </a:r>
          </a:p>
          <a:p>
            <a:r>
              <a:rPr lang="ru-RU" sz="2000" dirty="0" smtClean="0"/>
              <a:t>Чтение простых текстов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/>
          </a:bodyPr>
          <a:lstStyle/>
          <a:p>
            <a:r>
              <a:rPr lang="ru-RU" dirty="0" smtClean="0"/>
              <a:t>Позитивный настрой занятия</a:t>
            </a:r>
            <a:endParaRPr lang="ru-RU" dirty="0"/>
          </a:p>
        </p:txBody>
      </p:sp>
      <p:pic>
        <p:nvPicPr>
          <p:cNvPr id="4" name="Содержимое 3" descr="весе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72816"/>
            <a:ext cx="4724446" cy="3888432"/>
          </a:xfrm>
        </p:spPr>
      </p:pic>
      <p:pic>
        <p:nvPicPr>
          <p:cNvPr id="5" name="Рисунок 4" descr="настро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1988840"/>
            <a:ext cx="3744416" cy="374441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225</TotalTime>
  <Words>295</Words>
  <Application>Microsoft Office PowerPoint</Application>
  <PresentationFormat>Экран (4:3)</PresentationFormat>
  <Paragraphs>39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Calibri</vt:lpstr>
      <vt:lpstr>Constantia</vt:lpstr>
      <vt:lpstr>Wingdings 2</vt:lpstr>
      <vt:lpstr>Поток</vt:lpstr>
      <vt:lpstr>«Клуб любящих родителей»</vt:lpstr>
      <vt:lpstr>Как хорошо уметь читать! Не надо к маме приставать, Не надо бабушку трясти: «Прочти, пожалуйста! Прочти!» Не надо умолять сестрицу: «Ну, почитай, еще страницу.» Не надо звать  Не надо ждать, А можно взять  И прочитать.                                (В. Берестов)  </vt:lpstr>
      <vt:lpstr>Презентация PowerPoint</vt:lpstr>
      <vt:lpstr>Существуют разные методики обучения чтению</vt:lpstr>
      <vt:lpstr>Презентация PowerPoint</vt:lpstr>
      <vt:lpstr>Презентация PowerPoint</vt:lpstr>
      <vt:lpstr>Традиционный метод - звуковой</vt:lpstr>
      <vt:lpstr>Этапы обучения чтению:</vt:lpstr>
      <vt:lpstr>Позитивный настрой занятия</vt:lpstr>
      <vt:lpstr>Презентация PowerPoint</vt:lpstr>
      <vt:lpstr>Трудности при обучении чтению:</vt:lpstr>
      <vt:lpstr>Презентация PowerPoint</vt:lpstr>
      <vt:lpstr>Интерактивные игры</vt:lpstr>
      <vt:lpstr>Игры для более успешного обучения детей чтению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Арина</dc:creator>
  <cp:lastModifiedBy>Acer</cp:lastModifiedBy>
  <cp:revision>16</cp:revision>
  <dcterms:created xsi:type="dcterms:W3CDTF">2017-03-21T14:08:42Z</dcterms:created>
  <dcterms:modified xsi:type="dcterms:W3CDTF">2019-11-27T13:18:29Z</dcterms:modified>
</cp:coreProperties>
</file>