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85" r:id="rId3"/>
    <p:sldId id="265" r:id="rId4"/>
    <p:sldId id="311" r:id="rId5"/>
    <p:sldId id="267" r:id="rId6"/>
    <p:sldId id="279" r:id="rId7"/>
    <p:sldId id="266" r:id="rId8"/>
    <p:sldId id="286" r:id="rId9"/>
    <p:sldId id="307" r:id="rId10"/>
    <p:sldId id="306" r:id="rId11"/>
    <p:sldId id="264" r:id="rId12"/>
    <p:sldId id="288" r:id="rId13"/>
    <p:sldId id="308" r:id="rId14"/>
    <p:sldId id="258" r:id="rId15"/>
    <p:sldId id="259" r:id="rId16"/>
    <p:sldId id="292" r:id="rId17"/>
    <p:sldId id="298" r:id="rId18"/>
    <p:sldId id="299" r:id="rId19"/>
    <p:sldId id="301" r:id="rId20"/>
    <p:sldId id="293" r:id="rId21"/>
    <p:sldId id="294" r:id="rId22"/>
    <p:sldId id="295" r:id="rId23"/>
    <p:sldId id="271" r:id="rId24"/>
    <p:sldId id="277" r:id="rId25"/>
    <p:sldId id="309" r:id="rId26"/>
    <p:sldId id="302" r:id="rId27"/>
    <p:sldId id="310" r:id="rId2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3CCFF"/>
    <a:srgbClr val="CC99FF"/>
    <a:srgbClr val="FFFF66"/>
    <a:srgbClr val="0000FF"/>
    <a:srgbClr val="FFFFFF"/>
    <a:srgbClr val="FF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99" autoAdjust="0"/>
    <p:restoredTop sz="94713" autoAdjust="0"/>
  </p:normalViewPr>
  <p:slideViewPr>
    <p:cSldViewPr>
      <p:cViewPr varScale="1">
        <p:scale>
          <a:sx n="69" d="100"/>
          <a:sy n="69" d="100"/>
        </p:scale>
        <p:origin x="175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832EDB0-B2C5-40FB-BDAE-3C7CB87BD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303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8D12-CBDB-4E68-AAA9-521266D37E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437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B9BC-C3A2-43CD-A529-70ECF0F6B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526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2E94-C685-4AE5-BC7A-1DD8EB444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0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801BACB9-719A-44D9-B7EA-2C83960A6D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897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180A-5AD3-4E1F-A8FC-3D988F341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363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028D-8CA0-4F75-8A13-2CC09C1F25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57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697C0-2311-4313-9FAC-A04E36B8FF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218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FB9-CDD7-4586-B844-903DBD9B34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880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0E071E5-D4CB-429E-AF05-71C5FA4F13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9483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D2EACD-4BBB-4C03-9337-098BBB103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579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F0B2094-8F0B-4759-8733-FA0813DC4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58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7092" y="8458"/>
            <a:ext cx="7128272" cy="4032523"/>
          </a:xfrm>
        </p:spPr>
        <p:txBody>
          <a:bodyPr/>
          <a:lstStyle/>
          <a:p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бюджетная дошкольная </a:t>
            </a:r>
            <a:b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 «Детский сад №17 «Ягодка»</a:t>
            </a:r>
            <a:b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общеразвивающего вида»</a:t>
            </a:r>
            <a:b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48039" y="4797425"/>
            <a:ext cx="4895850" cy="1944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272A0"/>
                </a:solidFill>
              </a14:hiddenFill>
            </a:ext>
          </a:extLst>
        </p:spPr>
        <p:txBody>
          <a:bodyPr>
            <a:normAutofit/>
          </a:bodyPr>
          <a:lstStyle/>
          <a:p>
            <a:pPr algn="r">
              <a:lnSpc>
                <a:spcPct val="80000"/>
              </a:lnSpc>
            </a:pPr>
            <a:r>
              <a:rPr lang="ru-RU" sz="1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                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Провели: </a:t>
            </a:r>
          </a:p>
          <a:p>
            <a:pPr algn="r">
              <a:lnSpc>
                <a:spcPct val="80000"/>
              </a:lnSpc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дети подготовительной группы   </a:t>
            </a:r>
          </a:p>
          <a:p>
            <a:pPr algn="r">
              <a:lnSpc>
                <a:spcPct val="80000"/>
              </a:lnSpc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</a:p>
          <a:p>
            <a:pPr algn="r">
              <a:lnSpc>
                <a:spcPct val="80000"/>
              </a:lnSpc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Руководитель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Катаева            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Лариса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</a:t>
            </a:r>
          </a:p>
          <a:p>
            <a:pPr>
              <a:lnSpc>
                <a:spcPct val="80000"/>
              </a:lnSpc>
            </a:pPr>
            <a:r>
              <a:rPr lang="ru-RU" sz="1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</a:t>
            </a:r>
            <a:endParaRPr lang="ru-RU" sz="1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1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</a:t>
            </a:r>
            <a:r>
              <a:rPr lang="ru-RU" sz="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</a:t>
            </a:r>
          </a:p>
          <a:p>
            <a:pPr>
              <a:lnSpc>
                <a:spcPct val="80000"/>
              </a:lnSpc>
            </a:pPr>
            <a:r>
              <a:rPr lang="ru-RU" sz="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77831" name="WordArt 7"/>
          <p:cNvSpPr>
            <a:spLocks noChangeArrowheads="1" noChangeShapeType="1" noTextEdit="1"/>
          </p:cNvSpPr>
          <p:nvPr/>
        </p:nvSpPr>
        <p:spPr bwMode="auto">
          <a:xfrm>
            <a:off x="2051050" y="2492375"/>
            <a:ext cx="49688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Сказка на подоконнике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4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824697" y="4799402"/>
            <a:ext cx="784208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4697" y="-7404"/>
            <a:ext cx="7680960" cy="1371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7680960" cy="376944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3 ноября посадили луковицы.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99" y="262713"/>
            <a:ext cx="4281501" cy="3211126"/>
          </a:xfr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15" y="517216"/>
            <a:ext cx="6575809" cy="493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6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15888"/>
            <a:ext cx="8229600" cy="65516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	</a:t>
            </a:r>
            <a:br>
              <a:rPr lang="ru-RU"/>
            </a:b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	</a:t>
            </a:r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755650" y="836613"/>
            <a:ext cx="77771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ru-RU" sz="2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ru-RU" sz="2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ru-RU" sz="2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14" name="Rectangle 14"/>
          <p:cNvSpPr>
            <a:spLocks noChangeArrowheads="1"/>
          </p:cNvSpPr>
          <p:nvPr/>
        </p:nvSpPr>
        <p:spPr bwMode="auto">
          <a:xfrm>
            <a:off x="0" y="5867401"/>
            <a:ext cx="91439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У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брали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 прохладный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подвал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для укоренения (роста корешков).  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090" y="476048"/>
            <a:ext cx="6587818" cy="4940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1116013" y="1268413"/>
            <a:ext cx="6985000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20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период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покоя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рост растений прекращается,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растение накапливает питательные вещества необходимые для роста луковицы, цветка тюльпана</a:t>
            </a:r>
            <a:r>
              <a:rPr lang="ru-RU" sz="2400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188422" name="Picture 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0863" y="3710316"/>
            <a:ext cx="12001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3" y="3326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899592" y="0"/>
            <a:ext cx="7695768" cy="198884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Мы не волшебники, мы только учимся!»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400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56" y="1162101"/>
            <a:ext cx="3907103" cy="2929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sz="quarter" idx="4"/>
          </p:nvPr>
        </p:nvSpPr>
        <p:spPr>
          <a:xfrm>
            <a:off x="731520" y="3352334"/>
            <a:ext cx="8088952" cy="350566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февраля достали ящики.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Посмотрите, как укоренились луковицы.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1116013" y="1268413"/>
            <a:ext cx="6985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20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  <a:p>
            <a:pPr algn="l"/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endParaRPr lang="ru-RU" b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5541" y="1968001"/>
            <a:ext cx="3881861" cy="3137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697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36613"/>
            <a:ext cx="8229600" cy="2736850"/>
          </a:xfrm>
        </p:spPr>
        <p:txBody>
          <a:bodyPr/>
          <a:lstStyle/>
          <a:p>
            <a:pPr algn="l"/>
            <a:r>
              <a:rPr lang="ru-RU" sz="2400" b="0">
                <a:solidFill>
                  <a:srgbClr val="33CCFF"/>
                </a:solidFill>
              </a:rPr>
              <a:t/>
            </a:r>
            <a:br>
              <a:rPr lang="ru-RU" sz="2400" b="0">
                <a:solidFill>
                  <a:srgbClr val="33CCFF"/>
                </a:solidFill>
              </a:rPr>
            </a:br>
            <a:r>
              <a:rPr lang="ru-RU" sz="1800"/>
              <a:t/>
            </a:r>
            <a:br>
              <a:rPr lang="ru-RU" sz="1800"/>
            </a:br>
            <a:r>
              <a:rPr lang="ru-RU" sz="1800"/>
              <a:t/>
            </a:r>
            <a:br>
              <a:rPr lang="ru-RU" sz="1800"/>
            </a:br>
            <a:r>
              <a:rPr lang="ru-RU" sz="1800"/>
              <a:t/>
            </a:r>
            <a:br>
              <a:rPr lang="ru-RU" sz="1800"/>
            </a:br>
            <a:endParaRPr lang="ru-RU" sz="1800"/>
          </a:p>
        </p:txBody>
      </p:sp>
      <p:sp>
        <p:nvSpPr>
          <p:cNvPr id="147469" name="Rectangle 13"/>
          <p:cNvSpPr>
            <a:spLocks noChangeArrowheads="1"/>
          </p:cNvSpPr>
          <p:nvPr/>
        </p:nvSpPr>
        <p:spPr bwMode="auto">
          <a:xfrm>
            <a:off x="505749" y="5160575"/>
            <a:ext cx="78914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Итак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мы выяснили, что при хранении луковиц важнейшее значение имеет температурный режим.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548680"/>
            <a:ext cx="5986574" cy="4489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2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91" name="Rectangle 11"/>
          <p:cNvSpPr>
            <a:spLocks noChangeArrowheads="1"/>
          </p:cNvSpPr>
          <p:nvPr/>
        </p:nvSpPr>
        <p:spPr bwMode="auto">
          <a:xfrm>
            <a:off x="1043645" y="5436596"/>
            <a:ext cx="70567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ля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быстрого прорастания тюльпанов из луковиц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нужны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свет, тепло, вода. </a:t>
            </a:r>
          </a:p>
        </p:txBody>
      </p:sp>
      <p:pic>
        <p:nvPicPr>
          <p:cNvPr id="148493" name="Picture 1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942832">
            <a:off x="6691313" y="2317750"/>
            <a:ext cx="14668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151404"/>
            <a:ext cx="7680960" cy="102122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 «Дети и цветы»</a:t>
            </a:r>
            <a:r>
              <a:rPr lang="ru-RU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4823" y="852007"/>
            <a:ext cx="4754651" cy="3533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57" y="2618631"/>
            <a:ext cx="3553303" cy="2629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4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157192"/>
            <a:ext cx="7680960" cy="1371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Полив и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ыхление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4450894" cy="3338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618" y="2243131"/>
            <a:ext cx="4339066" cy="325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477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4  «Мы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растем, 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растем, растем… Ох, стараемся!»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росточки позеленели.</a:t>
            </a:r>
            <a:endParaRPr lang="ru-RU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6977" y="1521216"/>
            <a:ext cx="511256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783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5085184"/>
            <a:ext cx="7680960" cy="1371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листочки начали раскрываться.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692696"/>
            <a:ext cx="5381451" cy="4139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921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9923"/>
            <a:ext cx="7680960" cy="1371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Показался  бутон.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476672"/>
            <a:ext cx="5256584" cy="4883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622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4702" y="90964"/>
            <a:ext cx="7680960" cy="1371600"/>
          </a:xfrm>
        </p:spPr>
        <p:txBody>
          <a:bodyPr/>
          <a:lstStyle/>
          <a:p>
            <a:r>
              <a:rPr lang="ru-RU" dirty="0" smtClean="0"/>
              <a:t>          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5410" y="908720"/>
            <a:ext cx="6519543" cy="4593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2277" name="Rectangle 5"/>
          <p:cNvSpPr>
            <a:spLocks noChangeArrowheads="1"/>
          </p:cNvSpPr>
          <p:nvPr/>
        </p:nvSpPr>
        <p:spPr bwMode="auto">
          <a:xfrm>
            <a:off x="395536" y="5394483"/>
            <a:ext cx="79216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С.Я. Маршак «Двенадцать месяцев»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301208"/>
            <a:ext cx="7680960" cy="1371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и цветы.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333" y="411432"/>
            <a:ext cx="6249287" cy="4688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34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308" y="5661248"/>
            <a:ext cx="7685439" cy="139647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Тюльпаны в подарок мамам.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260648"/>
            <a:ext cx="3024337" cy="2736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883" y="1850257"/>
            <a:ext cx="2880320" cy="2448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133644"/>
            <a:ext cx="2520280" cy="294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611" y="3184762"/>
            <a:ext cx="2448272" cy="2592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958010" y="3555429"/>
            <a:ext cx="3036870" cy="2290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903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235848"/>
            <a:ext cx="7680960" cy="1211602"/>
          </a:xfrm>
        </p:spPr>
        <p:txBody>
          <a:bodyPr>
            <a:normAutofit fontScale="90000"/>
          </a:bodyPr>
          <a:lstStyle/>
          <a:p>
            <a:pPr defTabSz="942975">
              <a:tabLst>
                <a:tab pos="1700213" algn="l"/>
              </a:tabLst>
            </a:pPr>
            <a:r>
              <a:rPr lang="ru-RU" dirty="0" smtClean="0"/>
              <a:t>            </a:t>
            </a:r>
            <a: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b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b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b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Заключение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Вот  </a:t>
            </a:r>
            <a:r>
              <a:rPr lang="ru-RU" sz="2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и достигли желаемого </a:t>
            </a: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 Посмотрите </a:t>
            </a:r>
            <a:r>
              <a:rPr lang="ru-RU" sz="27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ведь, правда, в конце зимы, это настоящее чудо!</a:t>
            </a:r>
            <a:r>
              <a:rPr lang="ru-RU" sz="31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3854" y="1201573"/>
            <a:ext cx="6430532" cy="4189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851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2829" name="Rectangle 13"/>
          <p:cNvSpPr>
            <a:spLocks noChangeArrowheads="1"/>
          </p:cNvSpPr>
          <p:nvPr/>
        </p:nvSpPr>
        <p:spPr bwMode="auto">
          <a:xfrm>
            <a:off x="611188" y="5445125"/>
            <a:ext cx="7848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2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611188" y="394909"/>
            <a:ext cx="7704137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ВЫВОД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	</a:t>
            </a:r>
          </a:p>
        </p:txBody>
      </p:sp>
      <p:sp>
        <p:nvSpPr>
          <p:cNvPr id="162833" name="Rectangle 17"/>
          <p:cNvSpPr>
            <a:spLocks noChangeArrowheads="1"/>
          </p:cNvSpPr>
          <p:nvPr/>
        </p:nvSpPr>
        <p:spPr bwMode="auto">
          <a:xfrm>
            <a:off x="684213" y="2997200"/>
            <a:ext cx="77755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2000" dirty="0"/>
              <a:t> 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6940" y="1340768"/>
            <a:ext cx="763284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В результате проведенного исследования мы узнали, 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</a:rPr>
              <a:t>что луковичные растения можно заставить зацвести в любое время года, если создать для этого необходимые условия.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</a:rPr>
              <a:t> Тем </a:t>
            </a:r>
            <a:r>
              <a:rPr lang="ru-RU" sz="2400" dirty="0" smtClean="0"/>
              <a:t>самым мы подтвердили </a:t>
            </a:r>
            <a:r>
              <a:rPr lang="ru-RU" sz="2400" dirty="0"/>
              <a:t>гипотезу о возможности получения цветущих тюльпанов в зимнее время.</a:t>
            </a:r>
          </a:p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      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ea typeface="Times New Roman" panose="02020603050405020304" pitchFamily="18" charset="0"/>
              </a:rPr>
              <a:t> 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884" y="6381116"/>
            <a:ext cx="7680960" cy="39319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5556" y="5229200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b="1" dirty="0">
                <a:solidFill>
                  <a:srgbClr val="000000"/>
                </a:solidFill>
                <a:ea typeface="Times New Roman" panose="02020603050405020304" pitchFamily="18" charset="0"/>
              </a:rPr>
              <a:t>         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Теперь мы знаем, что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чудо можно сотворить своими руками. </a:t>
            </a:r>
          </a:p>
          <a:p>
            <a:pPr algn="l"/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Только для этого необходимы:  тепло и свет, трудолюбие и терпение, знания и желание, и обязательно много,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много</a:t>
            </a:r>
          </a:p>
          <a:p>
            <a:pPr algn="l"/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любви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!...</a:t>
            </a: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a typeface="Times New Roman" panose="02020603050405020304" pitchFamily="18" charset="0"/>
              </a:rPr>
              <a:t>                                                          </a:t>
            </a:r>
            <a:r>
              <a:rPr lang="ru-RU" sz="2000" b="1" dirty="0">
                <a:solidFill>
                  <a:srgbClr val="000000"/>
                </a:solidFill>
                <a:ea typeface="Times New Roman" panose="02020603050405020304" pitchFamily="18" charset="0"/>
              </a:rPr>
              <a:t>         </a:t>
            </a:r>
            <a:endParaRPr lang="ru-RU" sz="2000" dirty="0">
              <a:ea typeface="Times New Roman" panose="02020603050405020304" pitchFamily="18" charset="0"/>
            </a:endParaRPr>
          </a:p>
        </p:txBody>
      </p:sp>
      <p:pic>
        <p:nvPicPr>
          <p:cNvPr id="6" name="Picture 6" descr="DSC0335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361E80"/>
              </a:clrFrom>
              <a:clrTo>
                <a:srgbClr val="361E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4407"/>
            <a:ext cx="3903104" cy="4905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5556" y="522920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b="1" dirty="0">
                <a:solidFill>
                  <a:srgbClr val="000000"/>
                </a:solidFill>
                <a:ea typeface="Times New Roman" panose="02020603050405020304" pitchFamily="18" charset="0"/>
              </a:rPr>
              <a:t>  </a:t>
            </a:r>
            <a:r>
              <a:rPr lang="ru-RU" sz="2000" b="1" dirty="0" smtClean="0"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ea typeface="Times New Roman" panose="02020603050405020304" pitchFamily="18" charset="0"/>
              </a:rPr>
              <a:t>Если любовь подобна цветам зацвела в вас, делитесь ею и мир станет ещё краше.</a:t>
            </a:r>
            <a:r>
              <a:rPr lang="ru-RU" sz="2400" dirty="0">
                <a:ea typeface="Times New Roman" panose="02020603050405020304" pitchFamily="18" charset="0"/>
              </a:rPr>
              <a:t> </a:t>
            </a:r>
            <a:r>
              <a:rPr lang="ru-RU" sz="2000" b="1" dirty="0">
                <a:ea typeface="Times New Roman" panose="02020603050405020304" pitchFamily="18" charset="0"/>
              </a:rPr>
              <a:t>                                                         </a:t>
            </a:r>
            <a:r>
              <a:rPr lang="ru-RU" sz="2000" b="1" dirty="0">
                <a:solidFill>
                  <a:srgbClr val="000000"/>
                </a:solidFill>
                <a:ea typeface="Times New Roman" panose="02020603050405020304" pitchFamily="18" charset="0"/>
              </a:rPr>
              <a:t>         </a:t>
            </a:r>
            <a:endParaRPr lang="ru-RU" sz="2000" dirty="0"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32656"/>
            <a:ext cx="5639147" cy="4443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152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6215406"/>
          </a:xfrm>
        </p:spPr>
        <p:txBody>
          <a:bodyPr>
            <a:noAutofit/>
          </a:bodyPr>
          <a:lstStyle/>
          <a:p>
            <a:r>
              <a:rPr lang="ru-RU" sz="1800" i="1" dirty="0"/>
              <a:t>   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2348880"/>
            <a:ext cx="7680960" cy="393192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0" y="613293"/>
            <a:ext cx="88569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Литература</a:t>
            </a:r>
          </a:p>
          <a:p>
            <a:pPr algn="l"/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cs typeface="Times New Roman" panose="02020603050405020304" pitchFamily="18" charset="0"/>
              </a:rPr>
              <a:t>1.Детская </a:t>
            </a:r>
            <a:r>
              <a:rPr lang="ru-RU" sz="2400" dirty="0">
                <a:cs typeface="Times New Roman" panose="02020603050405020304" pitchFamily="18" charset="0"/>
              </a:rPr>
              <a:t>энциклопедия «Я познаю мир», Москва , 1997г, стр.350.</a:t>
            </a:r>
            <a:br>
              <a:rPr lang="ru-RU" sz="2400" dirty="0">
                <a:cs typeface="Times New Roman" panose="02020603050405020304" pitchFamily="18" charset="0"/>
              </a:rPr>
            </a:br>
            <a:r>
              <a:rPr lang="ru-RU" sz="2400" dirty="0" smtClean="0">
                <a:cs typeface="Times New Roman" panose="02020603050405020304" pitchFamily="18" charset="0"/>
              </a:rPr>
              <a:t>  2.И.Левданская</a:t>
            </a:r>
            <a:r>
              <a:rPr lang="ru-RU" sz="2400" dirty="0">
                <a:cs typeface="Times New Roman" panose="02020603050405020304" pitchFamily="18" charset="0"/>
              </a:rPr>
              <a:t>, А.С. Мерло Комнатные цветочные растения, Минск «</a:t>
            </a:r>
            <a:r>
              <a:rPr lang="ru-RU" sz="2400" dirty="0" err="1">
                <a:cs typeface="Times New Roman" panose="02020603050405020304" pitchFamily="18" charset="0"/>
              </a:rPr>
              <a:t>Ураджай</a:t>
            </a:r>
            <a:r>
              <a:rPr lang="ru-RU" sz="2400" dirty="0">
                <a:cs typeface="Times New Roman" panose="02020603050405020304" pitchFamily="18" charset="0"/>
              </a:rPr>
              <a:t>» </a:t>
            </a:r>
            <a:r>
              <a:rPr lang="ru-RU" sz="2400" dirty="0" smtClean="0">
                <a:cs typeface="Times New Roman" panose="02020603050405020304" pitchFamily="18" charset="0"/>
              </a:rPr>
              <a:t>1978</a:t>
            </a:r>
          </a:p>
          <a:p>
            <a:pPr algn="l"/>
            <a:r>
              <a:rPr lang="ru-RU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3</a:t>
            </a:r>
            <a:r>
              <a:rPr lang="ru-RU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. Я. Марголина «Где у растения дом</a:t>
            </a:r>
            <a:r>
              <a:rPr lang="ru-RU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?», </a:t>
            </a:r>
            <a:r>
              <a:rPr lang="ru-RU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Москва, «Детская</a:t>
            </a:r>
            <a:r>
              <a:rPr lang="ru-RU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литература» 1981</a:t>
            </a:r>
            <a:endParaRPr lang="ru-RU" sz="2400" dirty="0">
              <a:cs typeface="Times New Roman" panose="02020603050405020304" pitchFamily="18" charset="0"/>
            </a:endParaRPr>
          </a:p>
          <a:p>
            <a:pPr algn="l"/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dirty="0" smtClean="0"/>
              <a:t> 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dirty="0" smtClean="0"/>
              <a:t> 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98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6215406"/>
          </a:xfrm>
        </p:spPr>
        <p:txBody>
          <a:bodyPr>
            <a:noAutofit/>
          </a:bodyPr>
          <a:lstStyle/>
          <a:p>
            <a:r>
              <a:rPr lang="ru-RU" sz="1800" i="1" dirty="0"/>
              <a:t>   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2348880"/>
            <a:ext cx="7680960" cy="393192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0" y="613293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57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568" y="116632"/>
            <a:ext cx="7680960" cy="1371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ипотеза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688" name="Rectangle 16"/>
          <p:cNvSpPr>
            <a:spLocks noChangeArrowheads="1"/>
          </p:cNvSpPr>
          <p:nvPr/>
        </p:nvSpPr>
        <p:spPr bwMode="auto">
          <a:xfrm>
            <a:off x="1331640" y="1245202"/>
            <a:ext cx="6984776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ожно ли сказку сделать былью и  вырастить тюльпаны зимой в комнатных условиях?</a:t>
            </a: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6690" name="Picture 2" descr="Картинка 348 из 2294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5375775" cy="40750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2507086"/>
            <a:ext cx="4416544" cy="352795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568" y="116632"/>
            <a:ext cx="7680960" cy="1371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688" name="Rectangle 16"/>
          <p:cNvSpPr>
            <a:spLocks noChangeArrowheads="1"/>
          </p:cNvSpPr>
          <p:nvPr/>
        </p:nvSpPr>
        <p:spPr bwMode="auto">
          <a:xfrm>
            <a:off x="1331640" y="1245202"/>
            <a:ext cx="698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497" y="2926080"/>
            <a:ext cx="7680960" cy="393192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окне, когда за стёклами бушует зима, не это ли настоящее волшебство? И как приятно преподнести в подарок цветок, растущий в горшке.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54178" y="543831"/>
            <a:ext cx="3138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cs typeface="Times New Roman" panose="02020603050405020304" pitchFamily="18" charset="0"/>
              </a:rPr>
              <a:t>Актуальность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128" y="1331174"/>
            <a:ext cx="5111849" cy="4246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919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3" y="-1654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1331913" y="692150"/>
            <a:ext cx="6911975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Цель:</a:t>
            </a:r>
            <a:r>
              <a:rPr lang="ru-RU" sz="2400" b="1" dirty="0">
                <a:solidFill>
                  <a:srgbClr val="FF0000"/>
                </a:solidFill>
              </a:rPr>
              <a:t> </a:t>
            </a:r>
            <a:r>
              <a:rPr lang="ru-RU" sz="2400" dirty="0"/>
              <a:t> </a:t>
            </a:r>
            <a:r>
              <a:rPr lang="ru-RU" sz="2400" dirty="0" smtClean="0"/>
              <a:t> </a:t>
            </a:r>
            <a:r>
              <a:rPr lang="ru-RU" sz="2400" i="1" dirty="0"/>
              <a:t> </a:t>
            </a:r>
          </a:p>
          <a:p>
            <a:endParaRPr lang="ru-RU" sz="2400" i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i="1" dirty="0"/>
              <a:t> </a:t>
            </a:r>
            <a:r>
              <a:rPr lang="ru-RU" sz="2400" dirty="0"/>
              <a:t>получить цветы  </a:t>
            </a:r>
            <a:r>
              <a:rPr lang="ru-RU" sz="2400" dirty="0" smtClean="0"/>
              <a:t>тюльпанов  </a:t>
            </a:r>
            <a:r>
              <a:rPr lang="ru-RU" sz="2400" dirty="0"/>
              <a:t>в комнатных </a:t>
            </a:r>
            <a:r>
              <a:rPr lang="ru-RU" sz="2400" dirty="0" smtClean="0"/>
              <a:t>условиях в подарок мамам.</a:t>
            </a:r>
            <a:r>
              <a:rPr lang="ru-RU" sz="2400" b="1" dirty="0" smtClean="0"/>
              <a:t> </a:t>
            </a:r>
          </a:p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</a:t>
            </a:r>
            <a:r>
              <a:rPr lang="ru-RU" sz="3600" i="1" dirty="0">
                <a:solidFill>
                  <a:srgbClr val="FF0000"/>
                </a:solidFill>
              </a:rPr>
              <a:t>:</a:t>
            </a:r>
            <a:r>
              <a:rPr lang="ru-RU" sz="2400" i="1" dirty="0"/>
              <a:t>     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dirty="0"/>
              <a:t>изучить литературу о тюльпанах;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400" dirty="0" smtClean="0"/>
              <a:t>создать  </a:t>
            </a:r>
            <a:r>
              <a:rPr lang="ru-RU" sz="2400" dirty="0"/>
              <a:t>условия для выгонки тюльпанов;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400" dirty="0" smtClean="0"/>
              <a:t>получить </a:t>
            </a:r>
            <a:r>
              <a:rPr lang="ru-RU" sz="2400" dirty="0"/>
              <a:t>цветущее растение и подарить мамам.</a:t>
            </a:r>
          </a:p>
          <a:p>
            <a:pPr algn="l"/>
            <a:endParaRPr lang="ru-RU" sz="2400" b="1" dirty="0"/>
          </a:p>
          <a:p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19671" y="4581128"/>
            <a:ext cx="6802011" cy="10516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323850" y="825500"/>
            <a:ext cx="8569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089" name="Rectangle 9"/>
          <p:cNvSpPr>
            <a:spLocks noChangeArrowheads="1"/>
          </p:cNvSpPr>
          <p:nvPr/>
        </p:nvSpPr>
        <p:spPr bwMode="auto">
          <a:xfrm>
            <a:off x="683568" y="5659598"/>
            <a:ext cx="698525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Вначале мы почитали специальную литературу, даже поискали информацию в интернете.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75" y="1412954"/>
            <a:ext cx="4476236" cy="3357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483768" y="188641"/>
            <a:ext cx="43742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 чего же зависит успех выгонки?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711" y="2933245"/>
            <a:ext cx="4022257" cy="3016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7" y="255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1001077" y="1730106"/>
            <a:ext cx="7777163" cy="320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20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  <a:p>
            <a:pPr algn="l"/>
            <a:r>
              <a:rPr lang="ru-RU" sz="2000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Выгонка – это создание благоприятных условий для цветения луковичных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растений</a:t>
            </a:r>
          </a:p>
          <a:p>
            <a:pPr algn="l"/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это посадка здоровых, крепких луковиц в плодородную почву и обеспечение их  светом, теплом, водой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</a:p>
          <a:p>
            <a:pPr algn="l"/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000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7706" name="Rectangle 10"/>
          <p:cNvSpPr>
            <a:spLocks noChangeArrowheads="1"/>
          </p:cNvSpPr>
          <p:nvPr/>
        </p:nvSpPr>
        <p:spPr bwMode="auto">
          <a:xfrm>
            <a:off x="1979613" y="908050"/>
            <a:ext cx="554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7708" name="Picture 12" descr="f10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6041" y="3602990"/>
            <a:ext cx="1127125" cy="24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5558"/>
            <a:ext cx="8412480" cy="600948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4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824697" y="4799402"/>
            <a:ext cx="784208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4697" y="-7404"/>
            <a:ext cx="7680960" cy="1371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1.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7680960" cy="376944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выгонки из дома принесли луковицы тюльпанов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001" y="1145271"/>
            <a:ext cx="6031321" cy="4523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power - Рефераты по безопасности на п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0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824697" y="4799402"/>
            <a:ext cx="784208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4697" y="-7404"/>
            <a:ext cx="7680960" cy="1371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7680960" cy="376944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Приготовили землю и горшочки.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794" y="2240136"/>
            <a:ext cx="4459707" cy="3346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281501" cy="3211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26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Override1.xml><?xml version="1.0" encoding="utf-8"?>
<a:themeOverride xmlns:a="http://schemas.openxmlformats.org/drawingml/2006/main">
  <a:clrScheme name="Savon">
    <a:dk1>
      <a:sysClr val="windowText" lastClr="000000"/>
    </a:dk1>
    <a:lt1>
      <a:sysClr val="window" lastClr="FFFFFF"/>
    </a:lt1>
    <a:dk2>
      <a:srgbClr val="1485A4"/>
    </a:dk2>
    <a:lt2>
      <a:srgbClr val="E3DED1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F49100"/>
    </a:hlink>
    <a:folHlink>
      <a:srgbClr val="739D9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2242</TotalTime>
  <Words>264</Words>
  <Application>Microsoft Office PowerPoint</Application>
  <PresentationFormat>Экран (4:3)</PresentationFormat>
  <Paragraphs>168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Century Gothic</vt:lpstr>
      <vt:lpstr>Garamond</vt:lpstr>
      <vt:lpstr>Impact</vt:lpstr>
      <vt:lpstr>Times New Roman</vt:lpstr>
      <vt:lpstr>Wingdings</vt:lpstr>
      <vt:lpstr>Savon</vt:lpstr>
      <vt:lpstr>Муниципальная бюджетная дошкольная  образовательная организация «Детский сад №17 «Ягодка» общеразвивающего вида»   Исследовательская работа    </vt:lpstr>
      <vt:lpstr>          </vt:lpstr>
      <vt:lpstr>                Гипотеза</vt:lpstr>
      <vt:lpstr>                </vt:lpstr>
      <vt:lpstr>Презентация PowerPoint</vt:lpstr>
      <vt:lpstr>Презентация PowerPoint</vt:lpstr>
      <vt:lpstr>Презентация PowerPoint</vt:lpstr>
      <vt:lpstr>                                Опыт 1.</vt:lpstr>
      <vt:lpstr>                                </vt:lpstr>
      <vt:lpstr>                                </vt:lpstr>
      <vt:lpstr>Презентация PowerPoint</vt:lpstr>
      <vt:lpstr>Презентация PowerPoint</vt:lpstr>
      <vt:lpstr>Опыт 2. « Мы не волшебники, мы только учимся!»   </vt:lpstr>
      <vt:lpstr>    </vt:lpstr>
      <vt:lpstr>                            Опыт 3  «Дети и цветы» </vt:lpstr>
      <vt:lpstr>                  Полив и  рыхление</vt:lpstr>
      <vt:lpstr>                     Опыт 4  «Мы растем,  растем, растем… Ох, стараемся!»               Сначала росточки позеленели.</vt:lpstr>
      <vt:lpstr>     Затем листочки начали раскрываться.</vt:lpstr>
      <vt:lpstr>                       Показался  бутон.</vt:lpstr>
      <vt:lpstr>                              А вот и цветы.</vt:lpstr>
      <vt:lpstr>           Тюльпаны в подарок мамам.</vt:lpstr>
      <vt:lpstr>                                                                           Заключение           Вот  мы и достигли желаемого результата Посмотрите , ведь, правда, в конце зимы, это настоящее чудо! </vt:lpstr>
      <vt:lpstr>Презентация PowerPoint</vt:lpstr>
      <vt:lpstr>Презентация PowerPoint</vt:lpstr>
      <vt:lpstr>Презентация PowerPoint</vt:lpstr>
      <vt:lpstr>   </vt:lpstr>
      <vt:lpstr>   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«Ермаковский детский сад №1» комбинированного вида   Исследовательская работа  «Маме дорогой»</dc:title>
  <dc:creator>XTreme</dc:creator>
  <cp:lastModifiedBy>Пользователь</cp:lastModifiedBy>
  <cp:revision>147</cp:revision>
  <cp:lastPrinted>1601-01-01T00:00:00Z</cp:lastPrinted>
  <dcterms:created xsi:type="dcterms:W3CDTF">2011-01-26T13:35:49Z</dcterms:created>
  <dcterms:modified xsi:type="dcterms:W3CDTF">2019-11-27T09:50:15Z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