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779" r:id="rId2"/>
  </p:sldMasterIdLst>
  <p:notesMasterIdLst>
    <p:notesMasterId r:id="rId12"/>
  </p:notesMasterIdLst>
  <p:sldIdLst>
    <p:sldId id="335" r:id="rId3"/>
    <p:sldId id="256" r:id="rId4"/>
    <p:sldId id="298" r:id="rId5"/>
    <p:sldId id="301" r:id="rId6"/>
    <p:sldId id="299" r:id="rId7"/>
    <p:sldId id="302" r:id="rId8"/>
    <p:sldId id="303" r:id="rId9"/>
    <p:sldId id="306" r:id="rId10"/>
    <p:sldId id="30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CC0000"/>
    <a:srgbClr val="9900FF"/>
    <a:srgbClr val="CC99FF"/>
    <a:srgbClr val="990033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9875" autoAdjust="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F8856A-9C9D-427E-B718-B14BFA3616B8}" type="datetimeFigureOut">
              <a:rPr lang="ru-RU"/>
              <a:pPr>
                <a:defRPr/>
              </a:pPr>
              <a:t>27.11.2019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11DD6CF-BB59-4C49-88AD-D691B2C55E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D0FAF4-94A5-4504-895A-D333BAE0C8BD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B19FA-6515-4FF8-95E0-485A6A9E45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61E3E1-EF24-4261-94C4-94E033761A2E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4B8F9-F4D4-4B99-A1EC-FC1C9221FE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BDF05A-9509-4989-AC85-92476A439C9F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44A7C-FE01-490A-AC0D-5189C61D9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4A56D-F659-4289-8D7B-44657A6E8172}" type="datetimeFigureOut">
              <a:rPr lang="ru-RU"/>
              <a:pPr>
                <a:defRPr/>
              </a:pPr>
              <a:t>27.11.2019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4497-913E-4747-B469-DF642D1403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B8F11-61F6-4FE4-8404-FCEE6076BD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6836-540C-4423-B35A-FE137FBA2E6E}" type="datetimeFigureOut">
              <a:rPr lang="ru-RU"/>
              <a:pPr>
                <a:defRPr/>
              </a:pPr>
              <a:t>27.11.2019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1FEC6-9367-48B5-B285-11C6994B8E78}" type="datetimeFigureOut">
              <a:rPr lang="ru-RU"/>
              <a:pPr>
                <a:defRPr/>
              </a:pPr>
              <a:t>27.11.2019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D1318-7E02-4594-AF89-6EBD7B7714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29D30-D153-4855-9505-6200A512232D}" type="datetimeFigureOut">
              <a:rPr lang="ru-RU"/>
              <a:pPr>
                <a:defRPr/>
              </a:pPr>
              <a:t>27.11.2019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24745-8128-46F9-807E-97DCD65F1C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8A3C6A-C077-46DF-8DCE-1A7C2E65EA23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E372-14E9-4E3D-AF0E-586BA5EEAB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3166BF-CF36-47BD-9CC2-E7F6122DF262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3BB74-5A01-4384-A1F8-F9BB9ADFDD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FC4CEF-2526-4D9C-9E48-72DE70F40D51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A27EE-FF4B-44C3-8FE5-8125375958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39FAA0-CCC4-449C-A358-5E10064CA913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D1572-A025-4E40-9D42-3FE29270CF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08EA47-7998-4AA2-BC90-E7DC993FD49E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91F5C-2B87-4422-84D3-2F965E3F9E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A8F22-3D9C-44F4-B14F-8D1948936622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6AEB6-01C5-4C76-8C30-B487B6A700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E58677-2A74-4898-9D87-57FF4DF280A2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9DD7D-B223-4BDA-8129-74975259F5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53AFAB-6BC4-40D6-9CEF-8EE5D67B09AD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B032D-36F8-46F2-AC9A-A42B67205A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CC">
                <a:gamma/>
                <a:tint val="24314"/>
                <a:invGamma/>
              </a:srgbClr>
            </a:gs>
            <a:gs pos="100000">
              <a:srgbClr val="FF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4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225E8C7-0D6D-42FF-BC0B-0D6C49B7F713}" type="datetimeFigureOut">
              <a:rPr lang="ru-RU"/>
              <a:pPr/>
              <a:t>27.11.2019</a:t>
            </a:fld>
            <a:endParaRPr lang="ru-RU"/>
          </a:p>
        </p:txBody>
      </p:sp>
      <p:sp>
        <p:nvSpPr>
          <p:cNvPr id="454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54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DF6846-D2E7-462E-9106-92994894C7A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CC">
                <a:gamma/>
                <a:tint val="24314"/>
                <a:invGamma/>
              </a:srgbClr>
            </a:gs>
            <a:gs pos="100000">
              <a:srgbClr val="FF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7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EBEF51F-93A8-4DA5-8922-FD485F965B9B}" type="datetimeFigureOut">
              <a:rPr lang="ru-RU"/>
              <a:pPr>
                <a:defRPr/>
              </a:pPr>
              <a:t>27.11.2019</a:t>
            </a:fld>
            <a:endParaRPr lang="ru-RU" dirty="0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B1B7166-0C8B-42C2-BA67-6E08473FE4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0072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ChangeArrowheads="1"/>
          </p:cNvSpPr>
          <p:nvPr/>
        </p:nvSpPr>
        <p:spPr bwMode="auto">
          <a:xfrm>
            <a:off x="-142908" y="571480"/>
            <a:ext cx="91440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fundamentals of English grammar</a:t>
            </a:r>
            <a:r>
              <a:rPr lang="en-US" sz="2800" dirty="0">
                <a:solidFill>
                  <a:srgbClr val="990033"/>
                </a:solidFill>
                <a:latin typeface="Monotype Corsiva" pitchFamily="66" charset="0"/>
              </a:rPr>
              <a:t> </a:t>
            </a:r>
            <a:endParaRPr lang="ru-RU" sz="2800" b="1" i="1" dirty="0">
              <a:solidFill>
                <a:srgbClr val="990033"/>
              </a:solidFill>
              <a:latin typeface="Monotype Corsiva" pitchFamily="66" charset="0"/>
            </a:endParaRPr>
          </a:p>
        </p:txBody>
      </p:sp>
      <p:pic>
        <p:nvPicPr>
          <p:cNvPr id="536595" name="Picture 19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714752"/>
            <a:ext cx="2420938" cy="3025775"/>
          </a:xfrm>
          <a:prstGeom prst="rect">
            <a:avLst/>
          </a:prstGeom>
          <a:noFill/>
        </p:spPr>
      </p:pic>
      <p:pic>
        <p:nvPicPr>
          <p:cNvPr id="536596" name="Picture 20" descr="9-18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2620962" cy="2879725"/>
          </a:xfrm>
          <a:prstGeom prst="rect">
            <a:avLst/>
          </a:prstGeom>
          <a:noFill/>
        </p:spPr>
      </p:pic>
      <p:sp>
        <p:nvSpPr>
          <p:cNvPr id="536597" name="Text Box 21"/>
          <p:cNvSpPr txBox="1">
            <a:spLocks noChangeArrowheads="1"/>
          </p:cNvSpPr>
          <p:nvPr/>
        </p:nvSpPr>
        <p:spPr bwMode="auto">
          <a:xfrm>
            <a:off x="3000364" y="2000240"/>
            <a:ext cx="52373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verb to be</a:t>
            </a:r>
            <a:endParaRPr lang="ru-RU" sz="8000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429264"/>
            <a:ext cx="3557606" cy="98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Выполнила: ученица 5 а класса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Романова </a:t>
            </a:r>
            <a:r>
              <a:rPr lang="ru-RU" dirty="0" err="1" smtClean="0">
                <a:solidFill>
                  <a:schemeClr val="tx1"/>
                </a:solidFill>
              </a:rPr>
              <a:t>Есения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6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4445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verb to be</a:t>
            </a:r>
            <a:endParaRPr lang="ru-RU" sz="4000" b="1" i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3708400" y="1341438"/>
            <a:ext cx="1614488" cy="1008062"/>
          </a:xfrm>
          <a:prstGeom prst="star8">
            <a:avLst>
              <a:gd name="adj" fmla="val 38250"/>
            </a:avLst>
          </a:prstGeom>
          <a:solidFill>
            <a:srgbClr val="00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00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TO BE</a:t>
            </a:r>
            <a:endParaRPr lang="ru-RU" sz="200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algn="ctr"/>
            <a:endParaRPr lang="ru-RU" sz="200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4500563" y="2060575"/>
            <a:ext cx="0" cy="720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5508625" y="2852738"/>
            <a:ext cx="1468438" cy="5762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2"/>
                </a:solidFill>
                <a:latin typeface="Garamond" pitchFamily="18" charset="0"/>
              </a:rPr>
              <a:t>Am</a:t>
            </a:r>
            <a:endParaRPr lang="ru-RU" sz="2000" b="1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3779838" y="3068638"/>
            <a:ext cx="1468437" cy="5762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2"/>
                </a:solidFill>
                <a:latin typeface="Garamond" pitchFamily="18" charset="0"/>
              </a:rPr>
              <a:t>Is</a:t>
            </a:r>
            <a:endParaRPr lang="ru-RU" sz="2000" b="1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2124075" y="2852738"/>
            <a:ext cx="1468438" cy="5762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2"/>
                </a:solidFill>
                <a:latin typeface="Garamond" pitchFamily="18" charset="0"/>
              </a:rPr>
              <a:t>Are</a:t>
            </a:r>
            <a:endParaRPr lang="ru-RU" sz="2000" b="1">
              <a:solidFill>
                <a:schemeClr val="bg2"/>
              </a:solidFill>
              <a:latin typeface="Garamond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95288" y="908050"/>
            <a:ext cx="661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I</a:t>
            </a:r>
            <a:endParaRPr lang="ru-RU" b="1">
              <a:solidFill>
                <a:srgbClr val="FF3300"/>
              </a:solidFill>
              <a:latin typeface="Garamond" pitchFamily="18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68313" y="1412875"/>
            <a:ext cx="6604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He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She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It</a:t>
            </a:r>
            <a:endParaRPr lang="ru-RU" b="1">
              <a:solidFill>
                <a:srgbClr val="FF3300"/>
              </a:solidFill>
              <a:latin typeface="Garamond" pitchFamily="18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95288" y="2781300"/>
            <a:ext cx="8080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You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We</a:t>
            </a: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  <a:latin typeface="Garamond" pitchFamily="18" charset="0"/>
              </a:rPr>
              <a:t>They</a:t>
            </a:r>
            <a:endParaRPr lang="ru-RU" b="1">
              <a:solidFill>
                <a:srgbClr val="FF3300"/>
              </a:solidFill>
              <a:latin typeface="Garamond" pitchFamily="18" charset="0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5003800" y="2060575"/>
            <a:ext cx="1223963" cy="720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H="1">
            <a:off x="2987675" y="2060575"/>
            <a:ext cx="1079500" cy="6477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757238" y="5045075"/>
            <a:ext cx="2735262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You are my friend.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We are happy at school.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They are from Moscow.</a:t>
            </a:r>
            <a:endParaRPr lang="ru-RU">
              <a:solidFill>
                <a:srgbClr val="CC0000"/>
              </a:solidFill>
            </a:endParaRP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3635375" y="5045075"/>
            <a:ext cx="2233613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He is a clever boy.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She is a kind girl.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It is a funny cat.</a:t>
            </a:r>
            <a:endParaRPr lang="ru-RU">
              <a:solidFill>
                <a:srgbClr val="CC0000"/>
              </a:solidFill>
            </a:endParaRP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5940425" y="5084763"/>
            <a:ext cx="2593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I am a pupil of the 5-th form.</a:t>
            </a:r>
            <a:endParaRPr lang="ru-RU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2205 0.41991 " pathEditMode="relative" ptsTypes="AA">
                                      <p:cBhvr>
                                        <p:cTn id="64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1736 0.36759 " pathEditMode="relative" ptsTypes="AA">
                                      <p:cBhvr>
                                        <p:cTn id="68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.15764 " pathEditMode="relative" ptsTypes="AA">
                                      <p:cBhvr>
                                        <p:cTn id="72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8" grpId="0" animBg="1"/>
      <p:bldP spid="7179" grpId="0" animBg="1"/>
      <p:bldP spid="7180" grpId="0" animBg="1"/>
      <p:bldP spid="7181" grpId="0"/>
      <p:bldP spid="7181" grpId="1"/>
      <p:bldP spid="7182" grpId="0"/>
      <p:bldP spid="7182" grpId="1"/>
      <p:bldP spid="7183" grpId="0"/>
      <p:bldP spid="7183" grpId="1"/>
      <p:bldP spid="7184" grpId="0" animBg="1"/>
      <p:bldP spid="7186" grpId="0" animBg="1"/>
      <p:bldP spid="7189" grpId="0"/>
      <p:bldP spid="7190" grpId="0"/>
      <p:bldP spid="71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143000"/>
          </a:xfrm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General questions with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Общие вопросы с глаголом </a:t>
            </a:r>
            <a:r>
              <a:rPr lang="en-US" sz="2800">
                <a:solidFill>
                  <a:srgbClr val="CC0000"/>
                </a:solidFill>
              </a:rPr>
              <a:t>TO BE</a:t>
            </a:r>
            <a:r>
              <a:rPr lang="en-US" sz="4000"/>
              <a:t/>
            </a:r>
            <a:br>
              <a:rPr lang="en-US" sz="4000"/>
            </a:br>
            <a:endParaRPr lang="ru-RU" sz="400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3168650" cy="2232025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>
                <a:solidFill>
                  <a:srgbClr val="CC0000"/>
                </a:solidFill>
              </a:rPr>
              <a:t>You are my friend.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r>
              <a:rPr lang="en-US" sz="1600" b="1">
                <a:solidFill>
                  <a:srgbClr val="CC0000"/>
                </a:solidFill>
              </a:rPr>
              <a:t>We are happy at school.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en-US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r>
              <a:rPr lang="en-US" sz="1600" b="1">
                <a:solidFill>
                  <a:srgbClr val="CC0000"/>
                </a:solidFill>
              </a:rPr>
              <a:t>They are from Moscow.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ru-RU" sz="2000" b="1">
              <a:solidFill>
                <a:srgbClr val="CC0000"/>
              </a:solidFill>
            </a:endParaRP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 rot="5400000">
            <a:off x="396876" y="1555750"/>
            <a:ext cx="430212" cy="865187"/>
          </a:xfrm>
          <a:prstGeom prst="curvedRightArrow">
            <a:avLst>
              <a:gd name="adj1" fmla="val 9106"/>
              <a:gd name="adj2" fmla="val 41413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3276600" y="2133600"/>
            <a:ext cx="3455988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CC0000"/>
                </a:solidFill>
              </a:rPr>
              <a:t>He is a clever boy.</a:t>
            </a:r>
            <a:endParaRPr lang="ru-RU" sz="1600" b="1">
              <a:solidFill>
                <a:srgbClr val="CC0000"/>
              </a:solidFill>
            </a:endParaRPr>
          </a:p>
          <a:p>
            <a:endParaRPr lang="ru-RU" sz="1600" b="1">
              <a:solidFill>
                <a:srgbClr val="CC0000"/>
              </a:solidFill>
            </a:endParaRPr>
          </a:p>
          <a:p>
            <a:endParaRPr lang="en-US" sz="1600" b="1">
              <a:solidFill>
                <a:srgbClr val="CC0000"/>
              </a:solidFill>
            </a:endParaRPr>
          </a:p>
          <a:p>
            <a:r>
              <a:rPr lang="en-US" sz="1600" b="1">
                <a:solidFill>
                  <a:srgbClr val="CC0000"/>
                </a:solidFill>
              </a:rPr>
              <a:t>She is a kind girl.</a:t>
            </a:r>
            <a:endParaRPr lang="ru-RU" sz="1600" b="1">
              <a:solidFill>
                <a:srgbClr val="CC0000"/>
              </a:solidFill>
            </a:endParaRPr>
          </a:p>
          <a:p>
            <a:endParaRPr lang="ru-RU" sz="1600" b="1">
              <a:solidFill>
                <a:srgbClr val="CC0000"/>
              </a:solidFill>
            </a:endParaRPr>
          </a:p>
          <a:p>
            <a:endParaRPr lang="en-US" sz="1600" b="1">
              <a:solidFill>
                <a:srgbClr val="CC0000"/>
              </a:solidFill>
            </a:endParaRPr>
          </a:p>
          <a:p>
            <a:r>
              <a:rPr lang="en-US" sz="1600" b="1">
                <a:solidFill>
                  <a:srgbClr val="CC0000"/>
                </a:solidFill>
              </a:rPr>
              <a:t>It is a funny cat.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sz="1600" b="1"/>
          </a:p>
        </p:txBody>
      </p:sp>
      <p:sp>
        <p:nvSpPr>
          <p:cNvPr id="79883" name="AutoShape 11"/>
          <p:cNvSpPr>
            <a:spLocks noChangeArrowheads="1"/>
          </p:cNvSpPr>
          <p:nvPr/>
        </p:nvSpPr>
        <p:spPr bwMode="auto">
          <a:xfrm rot="5400000">
            <a:off x="6012657" y="1772444"/>
            <a:ext cx="503237" cy="504825"/>
          </a:xfrm>
          <a:prstGeom prst="curvedRightArrow">
            <a:avLst>
              <a:gd name="adj1" fmla="val 3353"/>
              <a:gd name="adj2" fmla="val 20658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6" name="AutoShape 14"/>
          <p:cNvSpPr>
            <a:spLocks noChangeArrowheads="1"/>
          </p:cNvSpPr>
          <p:nvPr/>
        </p:nvSpPr>
        <p:spPr bwMode="auto">
          <a:xfrm rot="5400000">
            <a:off x="3240088" y="1665288"/>
            <a:ext cx="431800" cy="647700"/>
          </a:xfrm>
          <a:prstGeom prst="curvedRightArrow">
            <a:avLst>
              <a:gd name="adj1" fmla="val 5014"/>
              <a:gd name="adj2" fmla="val 30889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6156325" y="2133600"/>
            <a:ext cx="244792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CC0000"/>
                </a:solidFill>
              </a:rPr>
              <a:t>I am a pupil of the 5-th form.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sz="1600" b="1"/>
          </a:p>
        </p:txBody>
      </p:sp>
      <p:sp>
        <p:nvSpPr>
          <p:cNvPr id="79888" name="Line 16"/>
          <p:cNvSpPr>
            <a:spLocks noChangeShapeType="1"/>
          </p:cNvSpPr>
          <p:nvPr/>
        </p:nvSpPr>
        <p:spPr bwMode="auto">
          <a:xfrm>
            <a:off x="1403350" y="4076700"/>
            <a:ext cx="0" cy="5048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90" name="Line 18"/>
          <p:cNvSpPr>
            <a:spLocks noChangeShapeType="1"/>
          </p:cNvSpPr>
          <p:nvPr/>
        </p:nvSpPr>
        <p:spPr bwMode="auto">
          <a:xfrm>
            <a:off x="4067175" y="4005263"/>
            <a:ext cx="0" cy="5048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91" name="Line 19"/>
          <p:cNvSpPr>
            <a:spLocks noChangeShapeType="1"/>
          </p:cNvSpPr>
          <p:nvPr/>
        </p:nvSpPr>
        <p:spPr bwMode="auto">
          <a:xfrm>
            <a:off x="7235825" y="4005263"/>
            <a:ext cx="0" cy="5048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107950" y="4705350"/>
            <a:ext cx="316865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rgbClr val="CC0000"/>
                </a:solidFill>
              </a:rPr>
              <a:t>Are you</a:t>
            </a:r>
            <a:r>
              <a:rPr lang="en-US">
                <a:solidFill>
                  <a:srgbClr val="CC0000"/>
                </a:solidFill>
              </a:rPr>
              <a:t> my friend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I am./ No, I am not.</a:t>
            </a:r>
          </a:p>
          <a:p>
            <a:r>
              <a:rPr lang="en-US" u="sng">
                <a:solidFill>
                  <a:srgbClr val="CC0000"/>
                </a:solidFill>
              </a:rPr>
              <a:t>Are we</a:t>
            </a:r>
            <a:r>
              <a:rPr lang="en-US">
                <a:solidFill>
                  <a:srgbClr val="CC0000"/>
                </a:solidFill>
              </a:rPr>
              <a:t> happy at school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we are./ No, we are not.</a:t>
            </a:r>
          </a:p>
          <a:p>
            <a:r>
              <a:rPr lang="en-US" u="sng">
                <a:solidFill>
                  <a:srgbClr val="CC0000"/>
                </a:solidFill>
              </a:rPr>
              <a:t>Are they</a:t>
            </a:r>
            <a:r>
              <a:rPr lang="en-US">
                <a:solidFill>
                  <a:srgbClr val="CC0000"/>
                </a:solidFill>
              </a:rPr>
              <a:t> from Moscow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they are./ No, they are not.</a:t>
            </a:r>
            <a:endParaRPr lang="ru-RU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bg2"/>
              </a:solidFill>
            </a:endParaRP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6804025" y="4652963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3276600" y="4652963"/>
            <a:ext cx="3095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rgbClr val="CC0000"/>
                </a:solidFill>
              </a:rPr>
              <a:t>Is he</a:t>
            </a:r>
            <a:r>
              <a:rPr lang="en-US">
                <a:solidFill>
                  <a:srgbClr val="CC0000"/>
                </a:solidFill>
              </a:rPr>
              <a:t> a clever boy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he is./ No, he is not.</a:t>
            </a:r>
          </a:p>
          <a:p>
            <a:r>
              <a:rPr lang="en-US" u="sng">
                <a:solidFill>
                  <a:srgbClr val="CC0000"/>
                </a:solidFill>
              </a:rPr>
              <a:t>Is she</a:t>
            </a:r>
            <a:r>
              <a:rPr lang="en-US">
                <a:solidFill>
                  <a:srgbClr val="CC0000"/>
                </a:solidFill>
              </a:rPr>
              <a:t> a kind girl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she is./ No, she is not.</a:t>
            </a:r>
          </a:p>
          <a:p>
            <a:r>
              <a:rPr lang="en-US" u="sng">
                <a:solidFill>
                  <a:srgbClr val="CC0000"/>
                </a:solidFill>
              </a:rPr>
              <a:t>Is it</a:t>
            </a:r>
            <a:r>
              <a:rPr lang="en-US">
                <a:solidFill>
                  <a:srgbClr val="CC0000"/>
                </a:solidFill>
              </a:rPr>
              <a:t> a funny cat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r>
              <a:rPr lang="en-US">
                <a:solidFill>
                  <a:schemeClr val="bg2"/>
                </a:solidFill>
              </a:rPr>
              <a:t>Yes, it is./ No, it is not.</a:t>
            </a:r>
            <a:endParaRPr lang="ru-RU">
              <a:solidFill>
                <a:schemeClr val="bg2"/>
              </a:solidFill>
            </a:endParaRPr>
          </a:p>
        </p:txBody>
      </p:sp>
      <p:sp>
        <p:nvSpPr>
          <p:cNvPr id="79896" name="Text Box 24"/>
          <p:cNvSpPr txBox="1">
            <a:spLocks noChangeArrowheads="1"/>
          </p:cNvSpPr>
          <p:nvPr/>
        </p:nvSpPr>
        <p:spPr bwMode="auto">
          <a:xfrm>
            <a:off x="6443663" y="4724400"/>
            <a:ext cx="208915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solidFill>
                  <a:srgbClr val="CC0000"/>
                </a:solidFill>
              </a:rPr>
              <a:t>Am I</a:t>
            </a:r>
            <a:r>
              <a:rPr lang="en-US">
                <a:solidFill>
                  <a:srgbClr val="CC0000"/>
                </a:solidFill>
              </a:rPr>
              <a:t> a pupil of the 5-th form</a:t>
            </a:r>
            <a:r>
              <a:rPr lang="ru-RU">
                <a:solidFill>
                  <a:srgbClr val="CC0000"/>
                </a:solidFill>
              </a:rPr>
              <a:t>?</a:t>
            </a:r>
            <a:endParaRPr lang="en-US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</a:rPr>
              <a:t>Yes, I am./ No, I am not.</a:t>
            </a:r>
            <a:endParaRPr lang="ru-RU">
              <a:solidFill>
                <a:schemeClr val="bg2"/>
              </a:solidFill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bg2"/>
              </a:solidFill>
            </a:endParaRPr>
          </a:p>
        </p:txBody>
      </p:sp>
      <p:sp>
        <p:nvSpPr>
          <p:cNvPr id="79897" name="AutoShape 25"/>
          <p:cNvSpPr>
            <a:spLocks noChangeArrowheads="1"/>
          </p:cNvSpPr>
          <p:nvPr/>
        </p:nvSpPr>
        <p:spPr bwMode="auto">
          <a:xfrm>
            <a:off x="539750" y="981075"/>
            <a:ext cx="1728788" cy="76517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800000"/>
                </a:solidFill>
              </a:rPr>
              <a:t>Are</a:t>
            </a:r>
            <a:endParaRPr lang="ru-RU" b="1">
              <a:solidFill>
                <a:srgbClr val="800000"/>
              </a:solidFill>
            </a:endParaRPr>
          </a:p>
        </p:txBody>
      </p:sp>
      <p:sp>
        <p:nvSpPr>
          <p:cNvPr id="79898" name="AutoShape 26"/>
          <p:cNvSpPr>
            <a:spLocks noChangeArrowheads="1"/>
          </p:cNvSpPr>
          <p:nvPr/>
        </p:nvSpPr>
        <p:spPr bwMode="auto">
          <a:xfrm>
            <a:off x="3132138" y="981075"/>
            <a:ext cx="1728787" cy="76517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solidFill>
                <a:srgbClr val="800000"/>
              </a:solidFill>
            </a:endParaRPr>
          </a:p>
          <a:p>
            <a:pPr algn="ctr"/>
            <a:r>
              <a:rPr lang="en-US" b="1">
                <a:solidFill>
                  <a:srgbClr val="800000"/>
                </a:solidFill>
              </a:rPr>
              <a:t>Is</a:t>
            </a:r>
            <a:endParaRPr lang="ru-RU" b="1">
              <a:solidFill>
                <a:srgbClr val="800000"/>
              </a:solidFill>
            </a:endParaRPr>
          </a:p>
          <a:p>
            <a:pPr algn="ctr"/>
            <a:endParaRPr lang="ru-RU"/>
          </a:p>
        </p:txBody>
      </p:sp>
      <p:sp>
        <p:nvSpPr>
          <p:cNvPr id="79899" name="AutoShape 27"/>
          <p:cNvSpPr>
            <a:spLocks noChangeArrowheads="1"/>
          </p:cNvSpPr>
          <p:nvPr/>
        </p:nvSpPr>
        <p:spPr bwMode="auto">
          <a:xfrm>
            <a:off x="6300788" y="981075"/>
            <a:ext cx="1728787" cy="765175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>
              <a:solidFill>
                <a:srgbClr val="800000"/>
              </a:solidFill>
            </a:endParaRPr>
          </a:p>
          <a:p>
            <a:pPr algn="ctr"/>
            <a:r>
              <a:rPr lang="en-US" b="1">
                <a:solidFill>
                  <a:srgbClr val="800000"/>
                </a:solidFill>
              </a:rPr>
              <a:t>Am</a:t>
            </a:r>
            <a:endParaRPr lang="ru-RU" b="1">
              <a:solidFill>
                <a:srgbClr val="800000"/>
              </a:solidFill>
            </a:endParaRPr>
          </a:p>
          <a:p>
            <a:pPr algn="ctr"/>
            <a:endParaRPr lang="ru-RU"/>
          </a:p>
        </p:txBody>
      </p:sp>
      <p:sp>
        <p:nvSpPr>
          <p:cNvPr id="79900" name="AutoShape 28"/>
          <p:cNvSpPr>
            <a:spLocks noChangeArrowheads="1"/>
          </p:cNvSpPr>
          <p:nvPr/>
        </p:nvSpPr>
        <p:spPr bwMode="auto">
          <a:xfrm rot="5400000">
            <a:off x="3311525" y="2384425"/>
            <a:ext cx="431800" cy="647700"/>
          </a:xfrm>
          <a:prstGeom prst="curvedRightArrow">
            <a:avLst>
              <a:gd name="adj1" fmla="val 5014"/>
              <a:gd name="adj2" fmla="val 30889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1" name="AutoShape 29"/>
          <p:cNvSpPr>
            <a:spLocks noChangeArrowheads="1"/>
          </p:cNvSpPr>
          <p:nvPr/>
        </p:nvSpPr>
        <p:spPr bwMode="auto">
          <a:xfrm rot="5400000">
            <a:off x="3239294" y="3248819"/>
            <a:ext cx="431800" cy="503238"/>
          </a:xfrm>
          <a:prstGeom prst="curvedRightArrow">
            <a:avLst>
              <a:gd name="adj1" fmla="val 3896"/>
              <a:gd name="adj2" fmla="val 23999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902" name="Picture 30" descr="j0432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6838" y="2852738"/>
            <a:ext cx="1427162" cy="1427162"/>
          </a:xfrm>
          <a:prstGeom prst="rect">
            <a:avLst/>
          </a:prstGeom>
          <a:noFill/>
        </p:spPr>
      </p:pic>
      <p:sp>
        <p:nvSpPr>
          <p:cNvPr id="79903" name="AutoShape 31"/>
          <p:cNvSpPr>
            <a:spLocks noChangeArrowheads="1"/>
          </p:cNvSpPr>
          <p:nvPr/>
        </p:nvSpPr>
        <p:spPr bwMode="auto">
          <a:xfrm rot="5400000">
            <a:off x="325438" y="2203450"/>
            <a:ext cx="430212" cy="865188"/>
          </a:xfrm>
          <a:prstGeom prst="curvedRightArrow">
            <a:avLst>
              <a:gd name="adj1" fmla="val 9106"/>
              <a:gd name="adj2" fmla="val 41413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AutoShape 32"/>
          <p:cNvSpPr>
            <a:spLocks noChangeArrowheads="1"/>
          </p:cNvSpPr>
          <p:nvPr/>
        </p:nvSpPr>
        <p:spPr bwMode="auto">
          <a:xfrm rot="5400000">
            <a:off x="468312" y="2779713"/>
            <a:ext cx="430213" cy="865188"/>
          </a:xfrm>
          <a:prstGeom prst="curvedRightArrow">
            <a:avLst>
              <a:gd name="adj1" fmla="val 9106"/>
              <a:gd name="adj2" fmla="val 41413"/>
              <a:gd name="adj3" fmla="val 599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9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7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9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98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9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9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9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9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9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798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9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9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79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79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9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9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9" grpId="0" animBg="1"/>
      <p:bldP spid="79882" grpId="0"/>
      <p:bldP spid="79883" grpId="0" animBg="1"/>
      <p:bldP spid="79886" grpId="0" animBg="1"/>
      <p:bldP spid="79887" grpId="0"/>
      <p:bldP spid="79888" grpId="0" animBg="1"/>
      <p:bldP spid="79890" grpId="0" animBg="1"/>
      <p:bldP spid="79891" grpId="0" animBg="1"/>
      <p:bldP spid="79897" grpId="0" animBg="1"/>
      <p:bldP spid="79898" grpId="0" animBg="1"/>
      <p:bldP spid="79899" grpId="0" animBg="1"/>
      <p:bldP spid="79900" grpId="0" animBg="1"/>
      <p:bldP spid="79901" grpId="0" animBg="1"/>
      <p:bldP spid="79903" grpId="0" animBg="1"/>
      <p:bldP spid="799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Negative sentences with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Отрицательные предложения с глаголом </a:t>
            </a:r>
            <a:r>
              <a:rPr lang="en-US" sz="2800">
                <a:solidFill>
                  <a:srgbClr val="CC0000"/>
                </a:solidFill>
              </a:rPr>
              <a:t>TO BE</a:t>
            </a:r>
            <a:r>
              <a:rPr lang="en-US" sz="4000"/>
              <a:t/>
            </a:r>
            <a:br>
              <a:rPr lang="en-US" sz="4000"/>
            </a:br>
            <a:endParaRPr lang="ru-RU" sz="400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076700"/>
            <a:ext cx="3168650" cy="22320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CC0000"/>
                </a:solidFill>
              </a:rPr>
              <a:t>You </a:t>
            </a:r>
            <a:r>
              <a:rPr lang="en-US" sz="1800" b="1" u="sng">
                <a:solidFill>
                  <a:srgbClr val="CC0000"/>
                </a:solidFill>
              </a:rPr>
              <a:t>are not</a:t>
            </a:r>
            <a:r>
              <a:rPr lang="en-US" sz="1800" b="1">
                <a:solidFill>
                  <a:srgbClr val="CC0000"/>
                </a:solidFill>
              </a:rPr>
              <a:t> (aren’t) my friend.</a:t>
            </a:r>
            <a:endParaRPr lang="ru-RU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CC0000"/>
                </a:solidFill>
              </a:rPr>
              <a:t>We </a:t>
            </a:r>
            <a:r>
              <a:rPr lang="en-US" sz="1800" b="1" u="sng">
                <a:solidFill>
                  <a:srgbClr val="CC0000"/>
                </a:solidFill>
              </a:rPr>
              <a:t>are not</a:t>
            </a:r>
            <a:r>
              <a:rPr lang="en-US" sz="1800" b="1">
                <a:solidFill>
                  <a:srgbClr val="CC0000"/>
                </a:solidFill>
              </a:rPr>
              <a:t> (aren’t) happy at school.</a:t>
            </a:r>
            <a:endParaRPr lang="ru-RU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>
                <a:solidFill>
                  <a:srgbClr val="CC0000"/>
                </a:solidFill>
              </a:rPr>
              <a:t>They </a:t>
            </a:r>
            <a:r>
              <a:rPr lang="en-US" sz="1800" b="1" u="sng">
                <a:solidFill>
                  <a:srgbClr val="CC0000"/>
                </a:solidFill>
              </a:rPr>
              <a:t>are not</a:t>
            </a:r>
            <a:r>
              <a:rPr lang="en-US" sz="1800" b="1">
                <a:solidFill>
                  <a:srgbClr val="CC0000"/>
                </a:solidFill>
              </a:rPr>
              <a:t> (aren’t) from Moscow.</a:t>
            </a:r>
            <a:endParaRPr lang="ru-RU" sz="1800" b="1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b="1">
              <a:solidFill>
                <a:srgbClr val="CC0000"/>
              </a:solidFill>
            </a:endParaRPr>
          </a:p>
        </p:txBody>
      </p:sp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3276600" y="4025900"/>
            <a:ext cx="3455988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He </a:t>
            </a:r>
            <a:r>
              <a:rPr lang="en-US" b="1" u="sng">
                <a:solidFill>
                  <a:srgbClr val="CC0000"/>
                </a:solidFill>
              </a:rPr>
              <a:t>is not</a:t>
            </a:r>
            <a:r>
              <a:rPr lang="en-US" b="1">
                <a:solidFill>
                  <a:srgbClr val="CC0000"/>
                </a:solidFill>
              </a:rPr>
              <a:t> (isn’t) a clever boy.</a:t>
            </a:r>
            <a:endParaRPr lang="ru-RU" b="1">
              <a:solidFill>
                <a:srgbClr val="CC0000"/>
              </a:solidFill>
            </a:endParaRPr>
          </a:p>
          <a:p>
            <a:endParaRPr lang="ru-RU" b="1">
              <a:solidFill>
                <a:srgbClr val="CC0000"/>
              </a:solidFill>
            </a:endParaRPr>
          </a:p>
          <a:p>
            <a:endParaRPr lang="en-US" b="1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CC0000"/>
                </a:solidFill>
              </a:rPr>
              <a:t>She </a:t>
            </a:r>
            <a:r>
              <a:rPr lang="en-US" b="1" u="sng">
                <a:solidFill>
                  <a:srgbClr val="CC0000"/>
                </a:solidFill>
              </a:rPr>
              <a:t>is not</a:t>
            </a:r>
            <a:r>
              <a:rPr lang="en-US" b="1">
                <a:solidFill>
                  <a:srgbClr val="CC0000"/>
                </a:solidFill>
              </a:rPr>
              <a:t> (isn’t) a kind girl.</a:t>
            </a:r>
            <a:endParaRPr lang="ru-RU" b="1">
              <a:solidFill>
                <a:srgbClr val="CC0000"/>
              </a:solidFill>
            </a:endParaRPr>
          </a:p>
          <a:p>
            <a:endParaRPr lang="ru-RU" b="1">
              <a:solidFill>
                <a:srgbClr val="CC0000"/>
              </a:solidFill>
            </a:endParaRPr>
          </a:p>
          <a:p>
            <a:endParaRPr lang="en-US" b="1">
              <a:solidFill>
                <a:srgbClr val="CC0000"/>
              </a:solidFill>
            </a:endParaRPr>
          </a:p>
          <a:p>
            <a:r>
              <a:rPr lang="en-US" b="1">
                <a:solidFill>
                  <a:srgbClr val="CC0000"/>
                </a:solidFill>
              </a:rPr>
              <a:t>It </a:t>
            </a:r>
            <a:r>
              <a:rPr lang="en-US" b="1" u="sng">
                <a:solidFill>
                  <a:srgbClr val="CC0000"/>
                </a:solidFill>
              </a:rPr>
              <a:t>is not</a:t>
            </a:r>
            <a:r>
              <a:rPr lang="en-US" b="1">
                <a:solidFill>
                  <a:srgbClr val="CC0000"/>
                </a:solidFill>
              </a:rPr>
              <a:t> (isn’t) a funny cat.</a:t>
            </a:r>
            <a:endParaRPr lang="ru-RU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rgbClr val="CC0000"/>
              </a:solidFill>
            </a:endParaRPr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6588125" y="4641850"/>
            <a:ext cx="244792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CC0000"/>
                </a:solidFill>
              </a:rPr>
              <a:t>I </a:t>
            </a:r>
            <a:r>
              <a:rPr lang="en-US" sz="1600" b="1" u="sng">
                <a:solidFill>
                  <a:srgbClr val="CC0000"/>
                </a:solidFill>
              </a:rPr>
              <a:t>am not</a:t>
            </a:r>
            <a:r>
              <a:rPr lang="en-US" sz="1600" b="1">
                <a:solidFill>
                  <a:srgbClr val="CC0000"/>
                </a:solidFill>
              </a:rPr>
              <a:t> (I’m not) a pupil of the 5-th form.</a:t>
            </a:r>
            <a:endParaRPr lang="ru-RU" sz="1600" b="1">
              <a:solidFill>
                <a:srgbClr val="CC0000"/>
              </a:solidFill>
            </a:endParaRPr>
          </a:p>
          <a:p>
            <a:pPr>
              <a:spcBef>
                <a:spcPct val="50000"/>
              </a:spcBef>
            </a:pPr>
            <a:endParaRPr lang="ru-RU" sz="1600" b="1">
              <a:solidFill>
                <a:srgbClr val="CC0000"/>
              </a:solidFill>
            </a:endParaRPr>
          </a:p>
        </p:txBody>
      </p:sp>
      <p:sp>
        <p:nvSpPr>
          <p:cNvPr id="159767" name="Rectangle 23"/>
          <p:cNvSpPr>
            <a:spLocks noChangeArrowheads="1"/>
          </p:cNvSpPr>
          <p:nvPr/>
        </p:nvSpPr>
        <p:spPr bwMode="auto">
          <a:xfrm>
            <a:off x="755650" y="1125538"/>
            <a:ext cx="129698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You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 We 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They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68" name="Rectangle 24"/>
          <p:cNvSpPr>
            <a:spLocks noChangeArrowheads="1"/>
          </p:cNvSpPr>
          <p:nvPr/>
        </p:nvSpPr>
        <p:spPr bwMode="auto">
          <a:xfrm>
            <a:off x="3706813" y="1125538"/>
            <a:ext cx="1296987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He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She</a:t>
            </a:r>
          </a:p>
          <a:p>
            <a:pPr algn="ctr"/>
            <a:r>
              <a:rPr lang="en-US" b="1">
                <a:solidFill>
                  <a:schemeClr val="bg2"/>
                </a:solidFill>
              </a:rPr>
              <a:t>It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69" name="Rectangle 25"/>
          <p:cNvSpPr>
            <a:spLocks noChangeArrowheads="1"/>
          </p:cNvSpPr>
          <p:nvPr/>
        </p:nvSpPr>
        <p:spPr bwMode="auto">
          <a:xfrm>
            <a:off x="6588125" y="1125538"/>
            <a:ext cx="1296988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I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70" name="AutoShape 26"/>
          <p:cNvSpPr>
            <a:spLocks noChangeArrowheads="1"/>
          </p:cNvSpPr>
          <p:nvPr/>
        </p:nvSpPr>
        <p:spPr bwMode="auto">
          <a:xfrm>
            <a:off x="1208088" y="2133600"/>
            <a:ext cx="339725" cy="358775"/>
          </a:xfrm>
          <a:prstGeom prst="plus">
            <a:avLst>
              <a:gd name="adj" fmla="val 25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71" name="AutoShape 27"/>
          <p:cNvSpPr>
            <a:spLocks noChangeArrowheads="1"/>
          </p:cNvSpPr>
          <p:nvPr/>
        </p:nvSpPr>
        <p:spPr bwMode="auto">
          <a:xfrm>
            <a:off x="4232275" y="2133600"/>
            <a:ext cx="339725" cy="358775"/>
          </a:xfrm>
          <a:prstGeom prst="plus">
            <a:avLst>
              <a:gd name="adj" fmla="val 25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72" name="AutoShape 28"/>
          <p:cNvSpPr>
            <a:spLocks noChangeArrowheads="1"/>
          </p:cNvSpPr>
          <p:nvPr/>
        </p:nvSpPr>
        <p:spPr bwMode="auto">
          <a:xfrm>
            <a:off x="7112000" y="2133600"/>
            <a:ext cx="339725" cy="358775"/>
          </a:xfrm>
          <a:prstGeom prst="plus">
            <a:avLst>
              <a:gd name="adj" fmla="val 25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77" name="AutoShape 33"/>
          <p:cNvSpPr>
            <a:spLocks noChangeArrowheads="1"/>
          </p:cNvSpPr>
          <p:nvPr/>
        </p:nvSpPr>
        <p:spPr bwMode="auto">
          <a:xfrm>
            <a:off x="969963" y="2636838"/>
            <a:ext cx="792162" cy="720725"/>
          </a:xfrm>
          <a:prstGeom prst="downArrowCallout">
            <a:avLst>
              <a:gd name="adj1" fmla="val 27478"/>
              <a:gd name="adj2" fmla="val 27478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are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78" name="AutoShape 34"/>
          <p:cNvSpPr>
            <a:spLocks noChangeArrowheads="1"/>
          </p:cNvSpPr>
          <p:nvPr/>
        </p:nvSpPr>
        <p:spPr bwMode="auto">
          <a:xfrm>
            <a:off x="6875463" y="2636838"/>
            <a:ext cx="792162" cy="720725"/>
          </a:xfrm>
          <a:prstGeom prst="downArrowCallout">
            <a:avLst>
              <a:gd name="adj1" fmla="val 27478"/>
              <a:gd name="adj2" fmla="val 27478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am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79" name="AutoShape 35"/>
          <p:cNvSpPr>
            <a:spLocks noChangeArrowheads="1"/>
          </p:cNvSpPr>
          <p:nvPr/>
        </p:nvSpPr>
        <p:spPr bwMode="auto">
          <a:xfrm>
            <a:off x="3994150" y="2636838"/>
            <a:ext cx="792163" cy="720725"/>
          </a:xfrm>
          <a:prstGeom prst="downArrowCallout">
            <a:avLst>
              <a:gd name="adj1" fmla="val 27478"/>
              <a:gd name="adj2" fmla="val 27478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2"/>
                </a:solidFill>
              </a:rPr>
              <a:t>is</a:t>
            </a:r>
            <a:endParaRPr lang="ru-RU" b="1">
              <a:solidFill>
                <a:schemeClr val="bg2"/>
              </a:solidFill>
            </a:endParaRPr>
          </a:p>
        </p:txBody>
      </p:sp>
      <p:sp>
        <p:nvSpPr>
          <p:cNvPr id="159780" name="Text Box 36"/>
          <p:cNvSpPr txBox="1">
            <a:spLocks noChangeArrowheads="1"/>
          </p:cNvSpPr>
          <p:nvPr/>
        </p:nvSpPr>
        <p:spPr bwMode="auto">
          <a:xfrm>
            <a:off x="1101725" y="3429000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1" name="Text Box 37"/>
          <p:cNvSpPr txBox="1">
            <a:spLocks noChangeArrowheads="1"/>
          </p:cNvSpPr>
          <p:nvPr/>
        </p:nvSpPr>
        <p:spPr bwMode="auto">
          <a:xfrm>
            <a:off x="4125913" y="3422650"/>
            <a:ext cx="590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2" name="Text Box 38"/>
          <p:cNvSpPr txBox="1">
            <a:spLocks noChangeArrowheads="1"/>
          </p:cNvSpPr>
          <p:nvPr/>
        </p:nvSpPr>
        <p:spPr bwMode="auto">
          <a:xfrm>
            <a:off x="7019925" y="3357563"/>
            <a:ext cx="59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3" name="AutoShape 39"/>
          <p:cNvSpPr>
            <a:spLocks/>
          </p:cNvSpPr>
          <p:nvPr/>
        </p:nvSpPr>
        <p:spPr bwMode="auto">
          <a:xfrm>
            <a:off x="2051050" y="27813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84" name="Text Box 40"/>
          <p:cNvSpPr txBox="1">
            <a:spLocks noChangeArrowheads="1"/>
          </p:cNvSpPr>
          <p:nvPr/>
        </p:nvSpPr>
        <p:spPr bwMode="auto">
          <a:xfrm>
            <a:off x="2339975" y="3068638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aren’t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5" name="AutoShape 41"/>
          <p:cNvSpPr>
            <a:spLocks/>
          </p:cNvSpPr>
          <p:nvPr/>
        </p:nvSpPr>
        <p:spPr bwMode="auto">
          <a:xfrm>
            <a:off x="5003800" y="27305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86" name="AutoShape 42"/>
          <p:cNvSpPr>
            <a:spLocks/>
          </p:cNvSpPr>
          <p:nvPr/>
        </p:nvSpPr>
        <p:spPr bwMode="auto">
          <a:xfrm>
            <a:off x="7956550" y="1341438"/>
            <a:ext cx="287338" cy="2232025"/>
          </a:xfrm>
          <a:prstGeom prst="rightBrace">
            <a:avLst>
              <a:gd name="adj1" fmla="val 64733"/>
              <a:gd name="adj2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9787" name="Text Box 43"/>
          <p:cNvSpPr txBox="1">
            <a:spLocks noChangeArrowheads="1"/>
          </p:cNvSpPr>
          <p:nvPr/>
        </p:nvSpPr>
        <p:spPr bwMode="auto">
          <a:xfrm>
            <a:off x="5292725" y="3068638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isn’t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59788" name="Text Box 44"/>
          <p:cNvSpPr txBox="1">
            <a:spLocks noChangeArrowheads="1"/>
          </p:cNvSpPr>
          <p:nvPr/>
        </p:nvSpPr>
        <p:spPr bwMode="auto">
          <a:xfrm>
            <a:off x="8061325" y="2990850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  <a:latin typeface="Arial Black" pitchFamily="34" charset="0"/>
              </a:rPr>
              <a:t>I’m not</a:t>
            </a:r>
            <a:endParaRPr lang="ru-RU">
              <a:solidFill>
                <a:srgbClr val="FF3300"/>
              </a:solidFill>
              <a:latin typeface="Arial Black" pitchFamily="34" charset="0"/>
            </a:endParaRPr>
          </a:p>
        </p:txBody>
      </p:sp>
      <p:pic>
        <p:nvPicPr>
          <p:cNvPr id="159789" name="Picture 45" descr="j0432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300663"/>
            <a:ext cx="1403350" cy="1403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5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5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59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9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9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9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9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9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59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15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59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9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9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59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9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9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59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9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59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  <p:bldP spid="159751" grpId="0"/>
      <p:bldP spid="159754" grpId="0"/>
      <p:bldP spid="159767" grpId="0" animBg="1"/>
      <p:bldP spid="159768" grpId="0" animBg="1"/>
      <p:bldP spid="159769" grpId="0" animBg="1"/>
      <p:bldP spid="159770" grpId="0" animBg="1"/>
      <p:bldP spid="159771" grpId="0" animBg="1"/>
      <p:bldP spid="159772" grpId="0" animBg="1"/>
      <p:bldP spid="159777" grpId="0" animBg="1"/>
      <p:bldP spid="159778" grpId="0" animBg="1"/>
      <p:bldP spid="159779" grpId="0" animBg="1"/>
      <p:bldP spid="159780" grpId="0"/>
      <p:bldP spid="159781" grpId="0"/>
      <p:bldP spid="159782" grpId="0"/>
      <p:bldP spid="159783" grpId="0" animBg="1"/>
      <p:bldP spid="159784" grpId="0"/>
      <p:bldP spid="159785" grpId="0" animBg="1"/>
      <p:bldP spid="159786" grpId="0" animBg="1"/>
      <p:bldP spid="159787" grpId="0"/>
      <p:bldP spid="1597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lnSpc>
                <a:spcPct val="90000"/>
              </a:lnSpc>
            </a:pPr>
            <a:r>
              <a:rPr lang="en-US"/>
              <a:t>What is your name? </a:t>
            </a:r>
            <a:r>
              <a:rPr lang="en-US">
                <a:solidFill>
                  <a:srgbClr val="CC0000"/>
                </a:solidFill>
              </a:rPr>
              <a:t>My name is Kate.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How old are you? </a:t>
            </a:r>
            <a:r>
              <a:rPr lang="en-US">
                <a:solidFill>
                  <a:srgbClr val="CC0000"/>
                </a:solidFill>
              </a:rPr>
              <a:t>I’m eleven (years old).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How old is she? </a:t>
            </a:r>
            <a:r>
              <a:rPr lang="en-US">
                <a:solidFill>
                  <a:srgbClr val="CC0000"/>
                </a:solidFill>
              </a:rPr>
              <a:t>She is fifteen (years old).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Where are you from? </a:t>
            </a:r>
            <a:r>
              <a:rPr lang="en-US">
                <a:solidFill>
                  <a:srgbClr val="CC0000"/>
                </a:solidFill>
              </a:rPr>
              <a:t>I’m from Russia.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Where is she from? </a:t>
            </a:r>
            <a:r>
              <a:rPr lang="en-US">
                <a:solidFill>
                  <a:srgbClr val="CC0000"/>
                </a:solidFill>
              </a:rPr>
              <a:t>She is from Canada.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How are you? </a:t>
            </a:r>
            <a:r>
              <a:rPr lang="en-US">
                <a:solidFill>
                  <a:srgbClr val="CC0000"/>
                </a:solidFill>
              </a:rPr>
              <a:t>I’m fine.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What is your job? </a:t>
            </a:r>
            <a:r>
              <a:rPr lang="en-US">
                <a:solidFill>
                  <a:srgbClr val="CC0000"/>
                </a:solidFill>
              </a:rPr>
              <a:t>I’m a doctor.</a:t>
            </a:r>
          </a:p>
          <a:p>
            <a:pPr marL="0" indent="363538">
              <a:lnSpc>
                <a:spcPct val="90000"/>
              </a:lnSpc>
            </a:pPr>
            <a:r>
              <a:rPr lang="en-US"/>
              <a:t>What is her job? </a:t>
            </a:r>
            <a:r>
              <a:rPr lang="en-US">
                <a:solidFill>
                  <a:srgbClr val="CC0000"/>
                </a:solidFill>
              </a:rPr>
              <a:t>She is a teacher.</a:t>
            </a:r>
          </a:p>
          <a:p>
            <a:pPr marL="0" indent="363538">
              <a:lnSpc>
                <a:spcPct val="90000"/>
              </a:lnSpc>
            </a:pPr>
            <a:endParaRPr lang="en-US"/>
          </a:p>
          <a:p>
            <a:pPr marL="0" indent="363538">
              <a:lnSpc>
                <a:spcPct val="90000"/>
              </a:lnSpc>
            </a:pPr>
            <a:endParaRPr lang="ru-RU"/>
          </a:p>
        </p:txBody>
      </p:sp>
      <p:sp>
        <p:nvSpPr>
          <p:cNvPr id="809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850" y="404813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Examples with TO BE</a:t>
            </a:r>
            <a:r>
              <a:rPr lang="ru-RU" sz="2800">
                <a:solidFill>
                  <a:srgbClr val="CC0000"/>
                </a:solidFill>
              </a:rPr>
              <a:t/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Примеры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en-US" sz="2800">
                <a:solidFill>
                  <a:srgbClr val="FF3300"/>
                </a:solidFill>
              </a:rPr>
              <a:t/>
            </a: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pic>
        <p:nvPicPr>
          <p:cNvPr id="80901" name="Picture 5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084763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90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chemeClr val="hlink"/>
                </a:solidFill>
              </a:rPr>
              <a:t>Заполните пропуски, используя </a:t>
            </a:r>
            <a:r>
              <a:rPr lang="en-US" sz="2800" b="1">
                <a:solidFill>
                  <a:schemeClr val="hlink"/>
                </a:solidFill>
              </a:rPr>
              <a:t>AM</a:t>
            </a:r>
            <a:r>
              <a:rPr lang="ru-RU" sz="2800" b="1">
                <a:solidFill>
                  <a:schemeClr val="hlink"/>
                </a:solidFill>
              </a:rPr>
              <a:t>, </a:t>
            </a:r>
            <a:r>
              <a:rPr lang="en-US" sz="2800" b="1">
                <a:solidFill>
                  <a:schemeClr val="hlink"/>
                </a:solidFill>
              </a:rPr>
              <a:t>IS</a:t>
            </a:r>
            <a:r>
              <a:rPr lang="ru-RU" sz="2800" b="1">
                <a:solidFill>
                  <a:schemeClr val="hlink"/>
                </a:solidFill>
              </a:rPr>
              <a:t>, </a:t>
            </a:r>
            <a:r>
              <a:rPr lang="en-US" sz="2800" b="1">
                <a:solidFill>
                  <a:schemeClr val="hlink"/>
                </a:solidFill>
              </a:rPr>
              <a:t>ARE</a:t>
            </a:r>
            <a:r>
              <a:rPr lang="ru-RU" sz="2800" b="1">
                <a:solidFill>
                  <a:schemeClr val="hlink"/>
                </a:solidFill>
              </a:rPr>
              <a:t>:</a:t>
            </a:r>
            <a:endParaRPr lang="en-US" sz="2800">
              <a:solidFill>
                <a:schemeClr val="hlink"/>
              </a:solidFill>
            </a:endParaRPr>
          </a:p>
          <a:p>
            <a:pPr marL="0" indent="363538">
              <a:lnSpc>
                <a:spcPct val="90000"/>
              </a:lnSpc>
            </a:pPr>
            <a:r>
              <a:rPr lang="en-US" sz="2800"/>
              <a:t>We… pupils of Moscow school. 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I…twenty.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… Kate from the USA?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He… an actor of the theatre.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… Mark and John friends?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 How…you? – I…fine, thanks. And you?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Jane…not well now. She…ill.</a:t>
            </a:r>
          </a:p>
          <a:p>
            <a:pPr marL="0" indent="363538">
              <a:lnSpc>
                <a:spcPct val="90000"/>
              </a:lnSpc>
            </a:pPr>
            <a:r>
              <a:rPr lang="en-US" sz="2800"/>
              <a:t>What…his address? – It…10 Queen’s Road, London.</a:t>
            </a:r>
          </a:p>
          <a:p>
            <a:pPr marL="0" indent="363538">
              <a:lnSpc>
                <a:spcPct val="90000"/>
              </a:lnSpc>
            </a:pPr>
            <a:endParaRPr lang="ru-RU" sz="2800"/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Exercises with TO BE</a:t>
            </a:r>
            <a:r>
              <a:rPr lang="ru-RU" sz="2800">
                <a:solidFill>
                  <a:srgbClr val="CC0000"/>
                </a:solidFill>
              </a:rPr>
              <a:t/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Упражнения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en-US" sz="2800">
                <a:solidFill>
                  <a:srgbClr val="FF3300"/>
                </a:solidFill>
              </a:rPr>
              <a:t/>
            </a: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 rot="10800000" flipV="1">
            <a:off x="1619250" y="4797425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755650" y="4292600"/>
            <a:ext cx="608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1403350" y="38608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1692275" y="5229225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1403350" y="2492375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900113" y="2924175"/>
            <a:ext cx="550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am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900113" y="3357563"/>
            <a:ext cx="395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79" name="Text Box 11"/>
          <p:cNvSpPr txBox="1">
            <a:spLocks noChangeArrowheads="1"/>
          </p:cNvSpPr>
          <p:nvPr/>
        </p:nvSpPr>
        <p:spPr bwMode="auto">
          <a:xfrm>
            <a:off x="4787900" y="5229225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86380" name="Picture 12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115888"/>
            <a:ext cx="1866900" cy="1473200"/>
          </a:xfrm>
          <a:prstGeom prst="rect">
            <a:avLst/>
          </a:prstGeom>
          <a:noFill/>
        </p:spPr>
      </p:pic>
      <p:sp>
        <p:nvSpPr>
          <p:cNvPr id="186381" name="Text Box 13"/>
          <p:cNvSpPr txBox="1">
            <a:spLocks noChangeArrowheads="1"/>
          </p:cNvSpPr>
          <p:nvPr/>
        </p:nvSpPr>
        <p:spPr bwMode="auto">
          <a:xfrm>
            <a:off x="3276600" y="47974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am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86382" name="Text Box 14"/>
          <p:cNvSpPr txBox="1">
            <a:spLocks noChangeArrowheads="1"/>
          </p:cNvSpPr>
          <p:nvPr/>
        </p:nvSpPr>
        <p:spPr bwMode="auto">
          <a:xfrm>
            <a:off x="1692275" y="573405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6383" name="Text Box 15"/>
          <p:cNvSpPr txBox="1">
            <a:spLocks noChangeArrowheads="1"/>
          </p:cNvSpPr>
          <p:nvPr/>
        </p:nvSpPr>
        <p:spPr bwMode="auto">
          <a:xfrm>
            <a:off x="4716463" y="5734050"/>
            <a:ext cx="395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</a:t>
            </a:r>
            <a:endParaRPr lang="ru-RU" sz="20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86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863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6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86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86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86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6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6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6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8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6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8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/>
      <p:bldP spid="186375" grpId="0"/>
      <p:bldP spid="186376" grpId="0"/>
      <p:bldP spid="186378" grpId="0"/>
      <p:bldP spid="186379" grpId="0"/>
      <p:bldP spid="186381" grpId="0"/>
      <p:bldP spid="186382" grpId="0"/>
      <p:bldP spid="1863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Дайте краткий ответ:</a:t>
            </a:r>
            <a:endParaRPr lang="en-US">
              <a:solidFill>
                <a:schemeClr val="hlink"/>
              </a:solidFill>
            </a:endParaRPr>
          </a:p>
          <a:p>
            <a:pPr marL="1076325" lvl="1" indent="-533400"/>
            <a:r>
              <a:rPr lang="en-US"/>
              <a:t>Are you a pupil?</a:t>
            </a:r>
          </a:p>
          <a:p>
            <a:pPr marL="1076325" lvl="1" indent="-533400"/>
            <a:r>
              <a:rPr lang="en-US"/>
              <a:t>Is his telephone number 4638769?</a:t>
            </a:r>
          </a:p>
          <a:p>
            <a:pPr marL="1076325" lvl="1" indent="-533400"/>
            <a:r>
              <a:rPr lang="en-US"/>
              <a:t>Is it her name?</a:t>
            </a:r>
          </a:p>
          <a:p>
            <a:pPr marL="1076325" lvl="1" indent="-533400"/>
            <a:r>
              <a:rPr lang="en-US"/>
              <a:t>Is Mary happy?</a:t>
            </a:r>
          </a:p>
          <a:p>
            <a:pPr marL="1076325" lvl="1" indent="-533400"/>
            <a:r>
              <a:rPr lang="en-US"/>
              <a:t>Are they from Russia?</a:t>
            </a:r>
          </a:p>
          <a:p>
            <a:pPr marL="1076325" lvl="1" indent="-533400"/>
            <a:r>
              <a:rPr lang="en-US"/>
              <a:t>Is this book new?</a:t>
            </a:r>
          </a:p>
          <a:p>
            <a:pPr marL="1076325" lvl="1" indent="-533400"/>
            <a:r>
              <a:rPr lang="en-US"/>
              <a:t>Are we good friends?</a:t>
            </a:r>
            <a:endParaRPr lang="ru-RU"/>
          </a:p>
        </p:txBody>
      </p:sp>
      <p:sp>
        <p:nvSpPr>
          <p:cNvPr id="18739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Exercises with TO BE</a:t>
            </a:r>
            <a:r>
              <a:rPr lang="ru-RU" sz="2800">
                <a:solidFill>
                  <a:srgbClr val="CC0000"/>
                </a:solidFill>
              </a:rPr>
              <a:t/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Упражнения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en-US" sz="2800">
                <a:solidFill>
                  <a:srgbClr val="FF3300"/>
                </a:solidFill>
              </a:rPr>
              <a:t/>
            </a: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sp>
        <p:nvSpPr>
          <p:cNvPr id="187397" name="Text Box 5"/>
          <p:cNvSpPr txBox="1">
            <a:spLocks noChangeArrowheads="1"/>
          </p:cNvSpPr>
          <p:nvPr/>
        </p:nvSpPr>
        <p:spPr bwMode="auto">
          <a:xfrm>
            <a:off x="4140200" y="2205038"/>
            <a:ext cx="1211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I’m.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7164388" y="2708275"/>
            <a:ext cx="1477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No, it isn’t.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3995738" y="3284538"/>
            <a:ext cx="1281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it is.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4067175" y="3789363"/>
            <a:ext cx="156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she is.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5148263" y="4292600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No, they aren’t.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4356100" y="4797425"/>
            <a:ext cx="1477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No, it isn’t.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5003800" y="5300663"/>
            <a:ext cx="163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Yes, we are.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87404" name="Picture 12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476250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7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7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7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7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7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7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7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7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7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7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7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7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73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73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7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7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/>
      <p:bldP spid="187397" grpId="0"/>
      <p:bldP spid="187398" grpId="0"/>
      <p:bldP spid="187399" grpId="0"/>
      <p:bldP spid="187400" grpId="0"/>
      <p:bldP spid="187401" grpId="0"/>
      <p:bldP spid="187402" grpId="0"/>
      <p:bldP spid="1874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chemeClr val="hlink"/>
                </a:solidFill>
              </a:rPr>
              <a:t>Постройте</a:t>
            </a:r>
            <a:r>
              <a:rPr lang="en-US" sz="2800" b="1">
                <a:solidFill>
                  <a:schemeClr val="hlink"/>
                </a:solidFill>
              </a:rPr>
              <a:t> </a:t>
            </a:r>
            <a:r>
              <a:rPr lang="ru-RU" sz="2800" b="1">
                <a:solidFill>
                  <a:schemeClr val="hlink"/>
                </a:solidFill>
              </a:rPr>
              <a:t>вопросы</a:t>
            </a:r>
            <a:r>
              <a:rPr lang="en-US" sz="2800" b="1">
                <a:solidFill>
                  <a:schemeClr val="hlink"/>
                </a:solidFill>
              </a:rPr>
              <a:t>:</a:t>
            </a:r>
            <a:endParaRPr lang="ru-RU" sz="2800">
              <a:solidFill>
                <a:schemeClr val="hlink"/>
              </a:solidFill>
            </a:endParaRPr>
          </a:p>
          <a:p>
            <a:pPr marL="0" indent="363538">
              <a:lnSpc>
                <a:spcPct val="90000"/>
              </a:lnSpc>
            </a:pPr>
            <a:r>
              <a:rPr lang="en-US" sz="2800"/>
              <a:t>father/old/your/is/how?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are/how/you?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your/what/is/job?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from/you/are/where?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happy/you/are?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your/doctor/mother/is/a?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is/name/what/your?</a:t>
            </a:r>
            <a:endParaRPr lang="ru-RU" sz="2800"/>
          </a:p>
          <a:p>
            <a:pPr marL="0" indent="363538">
              <a:lnSpc>
                <a:spcPct val="90000"/>
              </a:lnSpc>
            </a:pPr>
            <a:r>
              <a:rPr lang="en-US" sz="2800"/>
              <a:t>telephone/is/what/your/number?</a:t>
            </a:r>
            <a:endParaRPr lang="ru-RU" sz="2800"/>
          </a:p>
          <a:p>
            <a:pPr marL="0" indent="363538">
              <a:lnSpc>
                <a:spcPct val="90000"/>
              </a:lnSpc>
              <a:buFontTx/>
              <a:buNone/>
            </a:pPr>
            <a:endParaRPr lang="ru-RU" sz="2800"/>
          </a:p>
        </p:txBody>
      </p:sp>
      <p:sp>
        <p:nvSpPr>
          <p:cNvPr id="191491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9875"/>
            <a:ext cx="82296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CC0000"/>
                </a:solidFill>
              </a:rPr>
              <a:t>Exercises with TO BE</a:t>
            </a:r>
            <a:r>
              <a:rPr lang="ru-RU" sz="2800">
                <a:solidFill>
                  <a:srgbClr val="CC0000"/>
                </a:solidFill>
              </a:rPr>
              <a:t/>
            </a:r>
            <a:br>
              <a:rPr lang="ru-RU" sz="2800">
                <a:solidFill>
                  <a:srgbClr val="CC0000"/>
                </a:solidFill>
              </a:rPr>
            </a:br>
            <a:r>
              <a:rPr lang="ru-RU" sz="2800">
                <a:solidFill>
                  <a:srgbClr val="CC0000"/>
                </a:solidFill>
              </a:rPr>
              <a:t>Упражнения с</a:t>
            </a:r>
            <a:r>
              <a:rPr lang="en-US" sz="2800">
                <a:solidFill>
                  <a:srgbClr val="CC0000"/>
                </a:solidFill>
              </a:rPr>
              <a:t> TO BE</a:t>
            </a:r>
            <a:br>
              <a:rPr lang="en-US" sz="2800">
                <a:solidFill>
                  <a:srgbClr val="CC0000"/>
                </a:solidFill>
              </a:rPr>
            </a:br>
            <a:r>
              <a:rPr lang="en-US" sz="2800">
                <a:solidFill>
                  <a:srgbClr val="FF3300"/>
                </a:solidFill>
              </a:rPr>
              <a:t/>
            </a:r>
            <a:br>
              <a:rPr lang="en-US" sz="2800">
                <a:solidFill>
                  <a:srgbClr val="FF3300"/>
                </a:solidFill>
              </a:rPr>
            </a:br>
            <a:endParaRPr lang="ru-RU" sz="2800">
              <a:solidFill>
                <a:srgbClr val="FF3300"/>
              </a:solidFill>
            </a:endParaRP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4500563" y="1989138"/>
            <a:ext cx="3003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How old is your father?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3132138" y="2565400"/>
            <a:ext cx="1849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How are you?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3708400" y="2997200"/>
            <a:ext cx="2312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is your job?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4211638" y="3500438"/>
            <a:ext cx="2722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Where are you from?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6" name="Text Box 8"/>
          <p:cNvSpPr txBox="1">
            <a:spLocks noChangeArrowheads="1"/>
          </p:cNvSpPr>
          <p:nvPr/>
        </p:nvSpPr>
        <p:spPr bwMode="auto">
          <a:xfrm>
            <a:off x="3492500" y="4005263"/>
            <a:ext cx="2105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 you happy?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7" name="Text Box 9"/>
          <p:cNvSpPr txBox="1">
            <a:spLocks noChangeArrowheads="1"/>
          </p:cNvSpPr>
          <p:nvPr/>
        </p:nvSpPr>
        <p:spPr bwMode="auto">
          <a:xfrm>
            <a:off x="4859338" y="4437063"/>
            <a:ext cx="3173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 your mother a doctor?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8" name="Text Box 10"/>
          <p:cNvSpPr txBox="1">
            <a:spLocks noChangeArrowheads="1"/>
          </p:cNvSpPr>
          <p:nvPr/>
        </p:nvSpPr>
        <p:spPr bwMode="auto">
          <a:xfrm>
            <a:off x="4067175" y="4941888"/>
            <a:ext cx="2595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is your name?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4067175" y="5876925"/>
            <a:ext cx="413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is your telephone number?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91500" name="Picture 12" descr="j0430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49275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1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1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91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1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1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1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1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1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1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1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1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1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1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1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14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1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1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9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/>
      <p:bldP spid="191492" grpId="0"/>
      <p:bldP spid="191493" grpId="0"/>
      <p:bldP spid="191494" grpId="0"/>
      <p:bldP spid="191495" grpId="0"/>
      <p:bldP spid="191496" grpId="0"/>
      <p:bldP spid="191497" grpId="0"/>
      <p:bldP spid="191498" grpId="0"/>
      <p:bldP spid="1914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194564" name="Picture 4" descr="j04323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88913"/>
            <a:ext cx="1819275" cy="1828800"/>
          </a:xfrm>
          <a:prstGeom prst="rect">
            <a:avLst/>
          </a:prstGeom>
          <a:noFill/>
        </p:spPr>
      </p:pic>
      <p:sp>
        <p:nvSpPr>
          <p:cNvPr id="194565" name="WordArt 5"/>
          <p:cNvSpPr>
            <a:spLocks noChangeArrowheads="1" noChangeShapeType="1" noTextEdit="1"/>
          </p:cNvSpPr>
          <p:nvPr/>
        </p:nvSpPr>
        <p:spPr bwMode="auto">
          <a:xfrm>
            <a:off x="1331913" y="2611438"/>
            <a:ext cx="6119812" cy="31940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60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THE END</a:t>
            </a:r>
            <a:endParaRPr lang="ru-RU" sz="6000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Comic Sans MS"/>
            </a:endParaRP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1331913" y="60213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6_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1362</TotalTime>
  <Words>648</Words>
  <Application>Microsoft Office PowerPoint</Application>
  <PresentationFormat>Экран (4:3)</PresentationFormat>
  <Paragraphs>151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Оформление по умолчанию</vt:lpstr>
      <vt:lpstr>6_Бумажная</vt:lpstr>
      <vt:lpstr>Слайд 1</vt:lpstr>
      <vt:lpstr>Слайд 2</vt:lpstr>
      <vt:lpstr>General questions with TO BE Общие вопросы с глаголом TO BE </vt:lpstr>
      <vt:lpstr>Negative sentences with TO BE Отрицательные предложения с глаголом TO BE </vt:lpstr>
      <vt:lpstr>Examples with TO BE Примеры с TO BE  </vt:lpstr>
      <vt:lpstr>Exercises with TO BE Упражнения с TO BE  </vt:lpstr>
      <vt:lpstr>Exercises with TO BE Упражнения с TO BE  </vt:lpstr>
      <vt:lpstr>Exercises with TO BE Упражнения с TO BE  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Пользователь Windows</cp:lastModifiedBy>
  <cp:revision>86</cp:revision>
  <dcterms:created xsi:type="dcterms:W3CDTF">2008-05-25T11:10:20Z</dcterms:created>
  <dcterms:modified xsi:type="dcterms:W3CDTF">2019-11-27T19:35:02Z</dcterms:modified>
</cp:coreProperties>
</file>