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6" r:id="rId2"/>
    <p:sldId id="274" r:id="rId3"/>
    <p:sldId id="256" r:id="rId4"/>
    <p:sldId id="276" r:id="rId5"/>
    <p:sldId id="257" r:id="rId6"/>
    <p:sldId id="277" r:id="rId7"/>
    <p:sldId id="278" r:id="rId8"/>
    <p:sldId id="279" r:id="rId9"/>
    <p:sldId id="281" r:id="rId10"/>
    <p:sldId id="267" r:id="rId11"/>
    <p:sldId id="282" r:id="rId12"/>
    <p:sldId id="283" r:id="rId13"/>
    <p:sldId id="268" r:id="rId14"/>
    <p:sldId id="284" r:id="rId15"/>
    <p:sldId id="288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435C5-F25C-4E51-8CD4-5C17824FA622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46FD7-D75C-46F7-85CB-9D004379E5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792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972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7B40B8-40B1-4378-A67A-592EC48EC3E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972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7B40B8-40B1-4378-A67A-592EC48EC3E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983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6B1699-57A5-4E72-8A4B-2BC1FF4AD43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03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595C2D-5A9C-452F-9FBC-57349C91533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i="1" smtClean="0"/>
              <a:t>Олень - _______, _______ животное с ________ рогами.</a:t>
            </a:r>
            <a:endParaRPr lang="ru-RU" smtClean="0"/>
          </a:p>
          <a:p>
            <a:pPr eaLnBrk="1" hangingPunct="1">
              <a:spcBef>
                <a:spcPct val="0"/>
              </a:spcBef>
            </a:pPr>
            <a:r>
              <a:rPr lang="ru-RU" i="1" smtClean="0"/>
              <a:t>Олень - красивое, стройное животное с ветвистыми рогами.</a:t>
            </a:r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240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1CDA5E-C362-4617-8A1E-C5C1F73B7DA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54;&#1083;&#1077;&#1075;\Desktop\&#1091;&#1088;&#1086;&#1082;%20-&#1103;&#1088;&#1084;&#1072;&#1088;&#1082;&#1072;\1586566972_by_allnokia.ru.mp3" TargetMode="External"/><Relationship Id="rId6" Type="http://schemas.openxmlformats.org/officeDocument/2006/relationships/image" Target="../media/image19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4;&#1083;&#1077;&#1075;\Desktop\&#1091;&#1088;&#1086;&#1082;%20-&#1103;&#1088;&#1084;&#1072;&#1088;&#1082;&#1072;\1586566972_by_allnokia.ru%20(2).mp3" TargetMode="External"/><Relationship Id="rId5" Type="http://schemas.openxmlformats.org/officeDocument/2006/relationships/image" Target="../media/image29.png"/><Relationship Id="rId4" Type="http://schemas.openxmlformats.org/officeDocument/2006/relationships/image" Target="../media/image28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C:\Users\&#1054;&#1083;&#1077;&#1075;\Desktop\&#1091;&#1088;&#1086;&#1082;%20-&#1103;&#1088;&#1084;&#1072;&#1088;&#1082;&#1072;\1586566972_by_allnokia.ru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54;&#1083;&#1077;&#1075;\Desktop\&#1077;&#1093;&#1072;&#1083;%20&#1085;&#1072;%20&#1103;&#1088;&#1084;&#1072;&#1088;&#1082;&#1091;.mp3" TargetMode="Externa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pn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14700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600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96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9600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96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9600" dirty="0" smtClean="0">
                <a:solidFill>
                  <a:srgbClr val="002060"/>
                </a:solidFill>
                <a:latin typeface="Monotype Corsiva" pitchFamily="66" charset="0"/>
              </a:rPr>
              <a:t>Урок  письма и развития речи</a:t>
            </a:r>
            <a:br>
              <a:rPr lang="ru-RU" sz="9600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sz="9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/>
          </p:cNvSpPr>
          <p:nvPr>
            <p:ph idx="1"/>
          </p:nvPr>
        </p:nvSpPr>
        <p:spPr>
          <a:xfrm>
            <a:off x="457200" y="1676399"/>
            <a:ext cx="8229600" cy="444976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5200" dirty="0" smtClean="0">
                <a:solidFill>
                  <a:srgbClr val="C00000"/>
                </a:solidFill>
                <a:latin typeface="Monotype Corsiva" pitchFamily="66" charset="0"/>
              </a:rPr>
              <a:t>    </a:t>
            </a:r>
            <a:r>
              <a:rPr lang="ru-RU" sz="6600" b="1" dirty="0" smtClean="0">
                <a:solidFill>
                  <a:srgbClr val="C00000"/>
                </a:solidFill>
                <a:latin typeface="Monotype Corsiva" pitchFamily="66" charset="0"/>
              </a:rPr>
              <a:t>Лавка Прилагательных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endParaRPr lang="ru-RU" sz="2800" b="1" dirty="0" smtClean="0">
              <a:latin typeface="Times New Roman" pitchFamily="18" charset="0"/>
            </a:endParaRPr>
          </a:p>
        </p:txBody>
      </p:sp>
      <p:pic>
        <p:nvPicPr>
          <p:cNvPr id="16389" name="Picture 5" descr="F:\Мои рисунки\дерево 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1600200"/>
            <a:ext cx="1358900" cy="168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42875"/>
            <a:ext cx="8858250" cy="714375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95400" y="304800"/>
            <a:ext cx="6286500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Monotype Corsiva" pitchFamily="66" charset="0"/>
              </a:rPr>
              <a:t>Кладовая знаний</a:t>
            </a:r>
            <a:endParaRPr lang="ru-RU" sz="4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1524000"/>
            <a:ext cx="8072437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2060"/>
                </a:solidFill>
                <a:latin typeface="Monotype Corsiva" pitchFamily="66" charset="0"/>
              </a:rPr>
              <a:t>Что вы знаете об </a:t>
            </a:r>
            <a:r>
              <a:rPr lang="ru-RU" sz="2800" b="1" i="1" dirty="0" smtClean="0">
                <a:solidFill>
                  <a:srgbClr val="002060"/>
                </a:solidFill>
                <a:latin typeface="Monotype Corsiva" pitchFamily="66" charset="0"/>
              </a:rPr>
              <a:t>имени прилагательном?</a:t>
            </a:r>
            <a:endParaRPr lang="ru-RU" sz="2800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81000" y="2209800"/>
            <a:ext cx="835818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Georgia" pitchFamily="18" charset="0"/>
              </a:rPr>
              <a:t>Имя прилагательное – это …</a:t>
            </a:r>
            <a:endParaRPr lang="ru-RU" sz="2400" i="1" dirty="0">
              <a:latin typeface="Georgia" pitchFamily="18" charset="0"/>
            </a:endParaRPr>
          </a:p>
          <a:p>
            <a:r>
              <a:rPr lang="ru-RU" sz="2400" dirty="0">
                <a:latin typeface="Georgia" pitchFamily="18" charset="0"/>
              </a:rPr>
              <a:t>Отвечает на вопросы …</a:t>
            </a:r>
            <a:endParaRPr lang="ru-RU" sz="2400" i="1" dirty="0">
              <a:latin typeface="Georgia" pitchFamily="18" charset="0"/>
            </a:endParaRPr>
          </a:p>
          <a:p>
            <a:r>
              <a:rPr lang="ru-RU" sz="2400" dirty="0">
                <a:latin typeface="Georgia" pitchFamily="18" charset="0"/>
              </a:rPr>
              <a:t>Обозначает …</a:t>
            </a:r>
            <a:endParaRPr lang="ru-RU" sz="2400" i="1" dirty="0">
              <a:latin typeface="Georgia" pitchFamily="18" charset="0"/>
            </a:endParaRPr>
          </a:p>
          <a:p>
            <a:r>
              <a:rPr lang="ru-RU" sz="2400" dirty="0">
                <a:latin typeface="Georgia" pitchFamily="18" charset="0"/>
              </a:rPr>
              <a:t>Изменяется по …</a:t>
            </a:r>
            <a:endParaRPr lang="ru-RU" sz="2400" i="1" dirty="0">
              <a:latin typeface="Georgia" pitchFamily="18" charset="0"/>
            </a:endParaRPr>
          </a:p>
          <a:p>
            <a:r>
              <a:rPr lang="ru-RU" sz="2400" dirty="0">
                <a:latin typeface="Georgia" pitchFamily="18" charset="0"/>
              </a:rPr>
              <a:t>Связано с </a:t>
            </a:r>
            <a:r>
              <a:rPr lang="ru-RU" sz="2400" i="1" dirty="0">
                <a:latin typeface="Georgia" pitchFamily="18" charset="0"/>
              </a:rPr>
              <a:t>…</a:t>
            </a:r>
          </a:p>
          <a:p>
            <a:r>
              <a:rPr lang="ru-RU" sz="2400" dirty="0">
                <a:latin typeface="Georgia" pitchFamily="18" charset="0"/>
              </a:rPr>
              <a:t>Роль имени  прилагательного в предложении? 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648200" y="2209800"/>
            <a:ext cx="21194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Georgia" pitchFamily="18" charset="0"/>
              </a:rPr>
              <a:t>часть речи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581400" y="2590800"/>
            <a:ext cx="52918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Georgia" pitchFamily="18" charset="0"/>
              </a:rPr>
              <a:t>какой?  какая?  какое?  какие?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286000" y="2971800"/>
            <a:ext cx="34788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Georgia" pitchFamily="18" charset="0"/>
              </a:rPr>
              <a:t>признак</a:t>
            </a:r>
            <a:r>
              <a:rPr lang="ru-RU" sz="2400" b="1" dirty="0">
                <a:latin typeface="Georgia" pitchFamily="18" charset="0"/>
              </a:rPr>
              <a:t>  </a:t>
            </a:r>
            <a:r>
              <a:rPr lang="ru-RU" sz="2400" b="1" i="1" dirty="0">
                <a:latin typeface="Georgia" pitchFamily="18" charset="0"/>
              </a:rPr>
              <a:t>предмета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895600" y="3352800"/>
            <a:ext cx="4633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Georgia" pitchFamily="18" charset="0"/>
              </a:rPr>
              <a:t>числам, родам и падежам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057400" y="3733800"/>
            <a:ext cx="4916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Georgia" pitchFamily="18" charset="0"/>
              </a:rPr>
              <a:t>именем существительным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2362200" y="4495800"/>
            <a:ext cx="28892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2400" b="1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4648200" y="4495800"/>
            <a:ext cx="40318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Georgia" pitchFamily="18" charset="0"/>
              </a:rPr>
              <a:t>второстепенную рол</a:t>
            </a:r>
            <a:r>
              <a:rPr lang="ru-RU" b="1" i="1" dirty="0">
                <a:latin typeface="Georgia" pitchFamily="18" charset="0"/>
              </a:rPr>
              <a:t>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/>
      <p:bldP spid="7" grpId="0"/>
      <p:bldP spid="8" grpId="0"/>
      <p:bldP spid="9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Игра «Отгадай товар»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13556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Небольшой, глиняный, расписной……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 больших, зеленых и полосатых…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Купили сладкого, красного, на палочке…</a:t>
            </a:r>
          </a:p>
        </p:txBody>
      </p:sp>
      <p:pic>
        <p:nvPicPr>
          <p:cNvPr id="2050" name="Picture 2" descr="C:\Users\Олег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3505200"/>
            <a:ext cx="2168652" cy="28003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>
            <a:contourClr>
              <a:srgbClr val="C00000"/>
            </a:contourClr>
          </a:sp3d>
        </p:spPr>
      </p:pic>
      <p:pic>
        <p:nvPicPr>
          <p:cNvPr id="2059" name="Picture 11" descr="C:\Users\Олег\Desktop\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2819400"/>
            <a:ext cx="2281379" cy="18288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>
            <a:contourClr>
              <a:schemeClr val="accent2">
                <a:lumMod val="50000"/>
              </a:schemeClr>
            </a:contourClr>
          </a:sp3d>
        </p:spPr>
      </p:pic>
      <p:pic>
        <p:nvPicPr>
          <p:cNvPr id="2060" name="Picture 12" descr="C:\Users\Олег\Desktop\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838200"/>
            <a:ext cx="2743200" cy="183696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>
            <a:contourClr>
              <a:srgbClr val="7030A0"/>
            </a:contourClr>
          </a:sp3d>
        </p:spPr>
      </p:pic>
      <p:pic>
        <p:nvPicPr>
          <p:cNvPr id="8" name="1586566972_by_allnokia.r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1066800" y="5943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483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/>
          </p:cNvSpPr>
          <p:nvPr>
            <p:ph idx="1"/>
          </p:nvPr>
        </p:nvSpPr>
        <p:spPr>
          <a:xfrm>
            <a:off x="468313" y="1752600"/>
            <a:ext cx="8229600" cy="47323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 </a:t>
            </a:r>
            <a:r>
              <a:rPr lang="ru-RU" sz="6600" b="1" dirty="0" smtClean="0">
                <a:solidFill>
                  <a:srgbClr val="C00000"/>
                </a:solidFill>
                <a:latin typeface="Monotype Corsiva" pitchFamily="66" charset="0"/>
              </a:rPr>
              <a:t>Лавка Глаголов</a:t>
            </a:r>
            <a:endParaRPr lang="ru-RU" sz="6600" b="1" dirty="0" smtClean="0">
              <a:latin typeface="Times New Roman" pitchFamily="18" charset="0"/>
            </a:endParaRPr>
          </a:p>
          <a:p>
            <a:pPr>
              <a:buFont typeface="Arial" pitchFamily="34" charset="0"/>
              <a:buNone/>
            </a:pPr>
            <a:r>
              <a:rPr lang="ru-RU" sz="3600" b="1" dirty="0" smtClean="0">
                <a:latin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</a:rPr>
            </a:br>
            <a:endParaRPr lang="ru-RU" sz="3600" b="1" dirty="0" smtClean="0">
              <a:latin typeface="Times New Roman" pitchFamily="18" charset="0"/>
            </a:endParaRPr>
          </a:p>
        </p:txBody>
      </p:sp>
      <p:pic>
        <p:nvPicPr>
          <p:cNvPr id="45060" name="Picture 4" descr="j030337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3352800"/>
            <a:ext cx="1657350" cy="1531938"/>
          </a:xfrm>
          <a:prstGeom prst="rect">
            <a:avLst/>
          </a:prstGeom>
          <a:noFill/>
        </p:spPr>
      </p:pic>
      <p:pic>
        <p:nvPicPr>
          <p:cNvPr id="45061" name="Picture 5" descr="j030337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953000"/>
            <a:ext cx="1260475" cy="127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83562" cy="1143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Кладовая знаний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71600" y="1600200"/>
            <a:ext cx="6286500" cy="6461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Что вы знаете о глаголе?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500" y="2438401"/>
            <a:ext cx="8072438" cy="35394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Глагол – это …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Отвечает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на вопросы-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Обозначает …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Имеет …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Изменяется по …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Роль глагола в предложении? …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819400" y="2514600"/>
            <a:ext cx="1784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 dirty="0">
                <a:latin typeface="Verdana" pitchFamily="34" charset="0"/>
              </a:rPr>
              <a:t>часть речи</a:t>
            </a:r>
            <a:endParaRPr lang="ru-RU" sz="2000" b="1" dirty="0">
              <a:latin typeface="Verdana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572000" y="2971800"/>
            <a:ext cx="37705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Verdana" pitchFamily="34" charset="0"/>
              </a:rPr>
              <a:t>  что делать?  что сделать?</a:t>
            </a:r>
            <a:endParaRPr lang="ru-RU" b="1" dirty="0">
              <a:latin typeface="Verdana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667000" y="3352800"/>
            <a:ext cx="3028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Verdana" pitchFamily="34" charset="0"/>
              </a:rPr>
              <a:t>действие предмета</a:t>
            </a:r>
            <a:endParaRPr lang="ru-RU" sz="2000" b="1">
              <a:latin typeface="Verdana" pitchFamily="34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676400" y="3810000"/>
            <a:ext cx="7143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 smtClean="0">
                <a:latin typeface="Verdana" pitchFamily="34" charset="0"/>
              </a:rPr>
              <a:t>3  временных </a:t>
            </a:r>
            <a:r>
              <a:rPr lang="ru-RU" b="1" i="1" dirty="0">
                <a:latin typeface="Verdana" pitchFamily="34" charset="0"/>
              </a:rPr>
              <a:t>формы </a:t>
            </a:r>
            <a:r>
              <a:rPr lang="ru-RU" sz="2000" b="1" i="1" dirty="0">
                <a:latin typeface="Verdana" pitchFamily="34" charset="0"/>
              </a:rPr>
              <a:t>– настоящее, прошедшее, </a:t>
            </a:r>
            <a:endParaRPr lang="ru-RU" sz="2000" b="1" dirty="0">
              <a:latin typeface="Verdana" pitchFamily="34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990600" y="4191000"/>
            <a:ext cx="458490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 dirty="0">
                <a:latin typeface="Verdana" pitchFamily="34" charset="0"/>
              </a:rPr>
              <a:t>будущее </a:t>
            </a:r>
            <a:r>
              <a:rPr lang="ru-RU" sz="2000" b="1" i="1" dirty="0" smtClean="0">
                <a:latin typeface="Verdana" pitchFamily="34" charset="0"/>
              </a:rPr>
              <a:t>время, 2 спряжения</a:t>
            </a:r>
            <a:endParaRPr lang="ru-RU" sz="2000" b="1" i="1" dirty="0">
              <a:latin typeface="Verdana" pitchFamily="34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048000" y="4648200"/>
            <a:ext cx="57864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latin typeface="Verdana" pitchFamily="34" charset="0"/>
              </a:rPr>
              <a:t>лицам и числам: глагол прошедшего </a:t>
            </a:r>
            <a:endParaRPr lang="ru-RU" sz="2000" b="1" dirty="0">
              <a:latin typeface="Verdana" pitchFamily="34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685800" y="5105400"/>
            <a:ext cx="31877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 dirty="0">
                <a:latin typeface="Verdana" pitchFamily="34" charset="0"/>
              </a:rPr>
              <a:t>времени – по родам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5562600" y="5410200"/>
            <a:ext cx="2247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 dirty="0">
                <a:latin typeface="Verdana" pitchFamily="34" charset="0"/>
              </a:rPr>
              <a:t>главную роль</a:t>
            </a:r>
            <a:endParaRPr lang="ru-RU" sz="2000" b="1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emocii-2170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457200"/>
            <a:ext cx="2303462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755650" y="260350"/>
            <a:ext cx="73437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3600" b="1" dirty="0">
                <a:solidFill>
                  <a:srgbClr val="FFFF00"/>
                </a:solidFill>
                <a:latin typeface="Times New Roman" pitchFamily="18" charset="0"/>
              </a:rPr>
            </a:br>
            <a:endParaRPr lang="ru-RU" sz="36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53256" name="Rectangle 8"/>
          <p:cNvSpPr>
            <a:spLocks noGrp="1"/>
          </p:cNvSpPr>
          <p:nvPr>
            <p:ph type="title" idx="4294967295"/>
          </p:nvPr>
        </p:nvSpPr>
        <p:spPr>
          <a:xfrm>
            <a:off x="304800" y="2895600"/>
            <a:ext cx="8229600" cy="2016125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latin typeface="Monotype Corsiva" pitchFamily="66" charset="0"/>
              </a:rPr>
              <a:t>СПАСИБО ЗА УРОК!</a:t>
            </a:r>
          </a:p>
        </p:txBody>
      </p:sp>
      <p:pic>
        <p:nvPicPr>
          <p:cNvPr id="53260" name="Picture 12" descr="fa29ca72f0a11ac44d55a0e1c44b4de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533400"/>
            <a:ext cx="2303462" cy="1670050"/>
          </a:xfrm>
          <a:prstGeom prst="rect">
            <a:avLst/>
          </a:prstGeom>
          <a:noFill/>
        </p:spPr>
      </p:pic>
      <p:pic>
        <p:nvPicPr>
          <p:cNvPr id="8" name="1586566972_by_allnokia.ru 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524000" y="5943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03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785794"/>
            <a:ext cx="81534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300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53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5300" b="1" dirty="0" smtClean="0">
                <a:solidFill>
                  <a:srgbClr val="002060"/>
                </a:solidFill>
                <a:latin typeface="Monotype Corsiva" pitchFamily="66" charset="0"/>
              </a:rPr>
              <a:t>Четырнадцатое марта</a:t>
            </a:r>
            <a:br>
              <a:rPr lang="ru-RU" sz="53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5300" b="1" dirty="0" smtClean="0">
                <a:solidFill>
                  <a:srgbClr val="002060"/>
                </a:solidFill>
                <a:latin typeface="Monotype Corsiva" pitchFamily="66" charset="0"/>
              </a:rPr>
              <a:t>Классная работа</a:t>
            </a:r>
            <a:r>
              <a:rPr lang="ru-RU" sz="53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53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5300" b="1" dirty="0" smtClean="0">
                <a:solidFill>
                  <a:srgbClr val="002060"/>
                </a:solidFill>
                <a:latin typeface="Monotype Corsiva" pitchFamily="66" charset="0"/>
              </a:rPr>
              <a:t>Обобщение </a:t>
            </a:r>
            <a:r>
              <a:rPr lang="ru-RU" sz="5300" b="1" dirty="0" smtClean="0">
                <a:solidFill>
                  <a:srgbClr val="002060"/>
                </a:solidFill>
                <a:latin typeface="Monotype Corsiva" pitchFamily="66" charset="0"/>
              </a:rPr>
              <a:t>знаний о частях  речи</a:t>
            </a:r>
            <a:endParaRPr lang="ru-RU" sz="53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</a:rPr>
              <a:t>Ярмарка</a:t>
            </a:r>
            <a:r>
              <a:rPr lang="en-US" sz="4000" b="1" i="1" dirty="0">
                <a:latin typeface="Times New Roman" pitchFamily="18" charset="0"/>
              </a:rPr>
              <a:t/>
            </a:r>
            <a:br>
              <a:rPr lang="en-US" sz="4000" b="1" i="1" dirty="0">
                <a:latin typeface="Times New Roman" pitchFamily="18" charset="0"/>
              </a:rPr>
            </a:br>
            <a:r>
              <a:rPr lang="en-US" sz="4000" b="1" i="1" dirty="0">
                <a:latin typeface="Times New Roman" pitchFamily="18" charset="0"/>
              </a:rPr>
              <a:t/>
            </a:r>
            <a:br>
              <a:rPr lang="en-US" sz="4000" b="1" i="1" dirty="0">
                <a:latin typeface="Times New Roman" pitchFamily="18" charset="0"/>
              </a:rPr>
            </a:br>
            <a:endParaRPr lang="ru-RU" sz="4000" b="1" i="1" dirty="0">
              <a:latin typeface="Times New Roman" pitchFamily="18" charset="0"/>
            </a:endParaRPr>
          </a:p>
        </p:txBody>
      </p:sp>
      <p:pic>
        <p:nvPicPr>
          <p:cNvPr id="12297" name="Picture 9" descr="Картинка 19 из 306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18136">
            <a:off x="234980" y="1384606"/>
            <a:ext cx="4073000" cy="2576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31750">
            <a:contourClr>
              <a:srgbClr val="C00000"/>
            </a:contourClr>
          </a:sp3d>
        </p:spPr>
      </p:pic>
      <p:pic>
        <p:nvPicPr>
          <p:cNvPr id="4" name="Picture 2" descr="C:\Documents and Settings\Татьяна.708E4A09096E4D2\Рабочий стол\ЯРМАРКА\Картинки для презентации\Долгая Ольга Свенская Ярмар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89594">
            <a:off x="4488422" y="1596774"/>
            <a:ext cx="4267200" cy="2435573"/>
          </a:xfrm>
          <a:prstGeom prst="rect">
            <a:avLst/>
          </a:prstGeom>
          <a:noFill/>
          <a:ln w="317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contourW="38100">
            <a:contourClr>
              <a:srgbClr val="C00000"/>
            </a:contourClr>
          </a:sp3d>
        </p:spPr>
      </p:pic>
      <p:pic>
        <p:nvPicPr>
          <p:cNvPr id="5" name="Picture 2" descr="C:\Documents and Settings\Татьяна.708E4A09096E4D2\Рабочий стол\ново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3962400"/>
            <a:ext cx="3869642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31750">
            <a:contourClr>
              <a:srgbClr val="FF0000"/>
            </a:contourClr>
          </a:sp3d>
        </p:spPr>
      </p:pic>
      <p:pic>
        <p:nvPicPr>
          <p:cNvPr id="6" name="Picture 2" descr="C:\Documents and Settings\Татьяна.708E4A09096E4D2\Рабочий стол\ЯРМАРКА\Картинки для презентации\Нижне-Сузумская ярмарк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3962400"/>
            <a:ext cx="3429000" cy="2532964"/>
          </a:xfrm>
          <a:prstGeom prst="rect">
            <a:avLst/>
          </a:prstGeom>
          <a:noFill/>
          <a:ln w="317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contourW="31750">
            <a:contourClr>
              <a:srgbClr val="FF000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Чистописание</a:t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Олег\Desktop\11017589_706497ad605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495800" y="381000"/>
            <a:ext cx="4419600" cy="60198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63500">
            <a:contourClr>
              <a:srgbClr val="C00000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114800" cy="4691063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Расскажите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 покупки.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Про какие про покупки?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-Про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покупки, про покупки, про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покупочки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мои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marL="457200" indent="-457200">
              <a:buFontTx/>
              <a:buChar char="-"/>
            </a:pP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1586566972_by_allnokia.r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8200" y="6019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3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городец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3886200"/>
            <a:ext cx="2298700" cy="22002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>
            <a:contourClr>
              <a:srgbClr val="C00000"/>
            </a:contourClr>
          </a:sp3d>
        </p:spPr>
      </p:pic>
      <p:pic>
        <p:nvPicPr>
          <p:cNvPr id="23557" name="Picture 5" descr="дымковские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86200"/>
            <a:ext cx="2933700" cy="20828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>
            <a:contourClr>
              <a:srgbClr val="C00000"/>
            </a:contourClr>
          </a:sp3d>
        </p:spPr>
      </p:pic>
      <p:pic>
        <p:nvPicPr>
          <p:cNvPr id="23561" name="Picture 9" descr="Хохлома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381000"/>
            <a:ext cx="2228850" cy="31496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>
            <a:contourClr>
              <a:srgbClr val="C00000"/>
            </a:contourClr>
          </a:sp3d>
        </p:spPr>
      </p:pic>
      <p:pic>
        <p:nvPicPr>
          <p:cNvPr id="23563" name="Picture 11" descr="Жостово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381000"/>
            <a:ext cx="3048000" cy="2032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>
            <a:contourClr>
              <a:srgbClr val="C00000"/>
            </a:contourClr>
          </a:sp3d>
        </p:spPr>
      </p:pic>
      <p:pic>
        <p:nvPicPr>
          <p:cNvPr id="23564" name="Picture 12" descr="Хохлома Лебедь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25" y="609600"/>
            <a:ext cx="2543175" cy="304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>
            <a:contourClr>
              <a:srgbClr val="C00000"/>
            </a:contourClr>
          </a:sp3d>
        </p:spPr>
      </p:pic>
      <p:pic>
        <p:nvPicPr>
          <p:cNvPr id="1026" name="Picture 2" descr="C:\Users\Олег\Desktop\1234366109_posud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2800" y="2819400"/>
            <a:ext cx="2838450" cy="24384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1750">
            <a:contourClr>
              <a:srgbClr val="00206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66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Словарная работа</a:t>
            </a:r>
            <a:r>
              <a:rPr lang="ru-RU" sz="6600" b="1" dirty="0" smtClean="0">
                <a:solidFill>
                  <a:schemeClr val="accent3">
                    <a:shade val="75000"/>
                  </a:schemeClr>
                </a:solidFill>
                <a:latin typeface="Monotype Corsiva" pitchFamily="66" charset="0"/>
              </a:rPr>
              <a:t> </a:t>
            </a:r>
            <a:endParaRPr lang="ru-RU" sz="6600" b="1" dirty="0">
              <a:solidFill>
                <a:schemeClr val="accent3">
                  <a:shade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Олег\Desktop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1" y="1600201"/>
            <a:ext cx="2666999" cy="207084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>
            <a:contourClr>
              <a:schemeClr val="accent3">
                <a:lumMod val="50000"/>
              </a:schemeClr>
            </a:contourClr>
          </a:sp3d>
        </p:spPr>
      </p:pic>
      <p:pic>
        <p:nvPicPr>
          <p:cNvPr id="1027" name="Picture 3" descr="C:\Users\Олег\Desktop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3886200"/>
            <a:ext cx="2438400" cy="1905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>
            <a:contourClr>
              <a:schemeClr val="accent3">
                <a:lumMod val="50000"/>
              </a:schemeClr>
            </a:contourClr>
          </a:sp3d>
        </p:spPr>
      </p:pic>
      <p:pic>
        <p:nvPicPr>
          <p:cNvPr id="1028" name="Picture 4" descr="C:\Users\Олег\Desktop\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3886200"/>
            <a:ext cx="2600960" cy="1905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>
            <a:contourClr>
              <a:schemeClr val="accent3">
                <a:lumMod val="50000"/>
              </a:schemeClr>
            </a:contourClr>
          </a:sp3d>
        </p:spPr>
      </p:pic>
      <p:pic>
        <p:nvPicPr>
          <p:cNvPr id="1029" name="Picture 5" descr="C:\Users\Олег\Desktop\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0" y="1676400"/>
            <a:ext cx="2445926" cy="19812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>
            <a:contourClr>
              <a:schemeClr val="accent3">
                <a:lumMod val="50000"/>
              </a:schemeClr>
            </a:contourClr>
          </a:sp3d>
        </p:spPr>
      </p:pic>
      <p:pic>
        <p:nvPicPr>
          <p:cNvPr id="1030" name="Picture 6" descr="C:\Users\Олег\Desktop\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0400" y="1600200"/>
            <a:ext cx="2567940" cy="20574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>
            <a:contourClr>
              <a:schemeClr val="accent3">
                <a:lumMod val="50000"/>
              </a:schemeClr>
            </a:contourClr>
          </a:sp3d>
        </p:spPr>
      </p:pic>
      <p:pic>
        <p:nvPicPr>
          <p:cNvPr id="1031" name="Picture 7" descr="C:\Users\Олег\Desktop\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6600" y="3810000"/>
            <a:ext cx="2590800" cy="19431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38100">
            <a:contourClr>
              <a:schemeClr val="accent3">
                <a:lumMod val="50000"/>
              </a:schemeClr>
            </a:contourClr>
          </a:sp3d>
        </p:spPr>
      </p:pic>
      <p:pic>
        <p:nvPicPr>
          <p:cNvPr id="10" name="ехал на ярмарк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838200" y="609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1497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35362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Monotype Corsiva" pitchFamily="66" charset="0"/>
              </a:rPr>
              <a:t>Лавка  Существительных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4" name="Picture 4" descr="j04061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2420938"/>
            <a:ext cx="1733550" cy="184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2"/>
                </a:solidFill>
              </a:rPr>
              <a:t> </a:t>
            </a: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Кладовая знаний</a:t>
            </a:r>
            <a:endParaRPr lang="ru-RU" sz="54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1428750"/>
            <a:ext cx="8501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</a:rPr>
              <a:t>Что вы знаете об </a:t>
            </a:r>
            <a:r>
              <a:rPr lang="ru-RU" sz="2400" dirty="0">
                <a:latin typeface="Times New Roman" pitchFamily="18" charset="0"/>
              </a:rPr>
              <a:t>ИМЕНИ СУЩЕСТВИТЕЛЬНОМ?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00063" y="2214563"/>
            <a:ext cx="814387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</a:rPr>
              <a:t>Имя существительное – это …</a:t>
            </a:r>
            <a:endParaRPr lang="ru-RU" sz="2400" i="1" dirty="0">
              <a:latin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</a:rPr>
              <a:t>Отвечает на вопросы …</a:t>
            </a:r>
            <a:endParaRPr lang="ru-RU" sz="2400" i="1" dirty="0">
              <a:latin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</a:rPr>
              <a:t>Обозначает …</a:t>
            </a:r>
            <a:endParaRPr lang="ru-RU" sz="2400" i="1" dirty="0">
              <a:latin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</a:rPr>
              <a:t>Изменяется по …</a:t>
            </a:r>
            <a:endParaRPr lang="ru-RU" sz="2400" i="1" dirty="0">
              <a:latin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</a:rPr>
              <a:t>Бывает …</a:t>
            </a:r>
            <a:endParaRPr lang="ru-RU" sz="2400" b="1" i="1" dirty="0">
              <a:latin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400" dirty="0">
              <a:latin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</a:rPr>
              <a:t>Имеет …</a:t>
            </a:r>
            <a:endParaRPr lang="ru-RU" sz="2400" i="1" dirty="0">
              <a:latin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</a:rPr>
              <a:t>Роль имени существительного в предложении? …</a:t>
            </a:r>
            <a:endParaRPr lang="ru-RU" sz="2400" b="1" i="1" dirty="0">
              <a:latin typeface="Times New Roman" pitchFamily="18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643438" y="2214563"/>
            <a:ext cx="2000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Times New Roman" pitchFamily="18" charset="0"/>
              </a:rPr>
              <a:t>часть речи</a:t>
            </a:r>
            <a:endParaRPr lang="ru-RU" sz="2400" b="1">
              <a:latin typeface="Times New Roman" pitchFamily="18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857625" y="2714625"/>
            <a:ext cx="1476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Times New Roman" pitchFamily="18" charset="0"/>
              </a:rPr>
              <a:t>КТО?  ЧТО?</a:t>
            </a:r>
            <a:endParaRPr lang="ru-RU" b="1">
              <a:latin typeface="Times New Roman" pitchFamily="18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571750" y="3000375"/>
            <a:ext cx="1373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</a:rPr>
              <a:t>предмет</a:t>
            </a:r>
            <a:endParaRPr lang="ru-RU" sz="2400" b="1">
              <a:latin typeface="Times New Roman" pitchFamily="18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928938" y="3357563"/>
            <a:ext cx="27654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</a:rPr>
              <a:t>числам и падежам</a:t>
            </a:r>
            <a:endParaRPr lang="ru-RU" sz="2400" b="1">
              <a:latin typeface="Times New Roman" pitchFamily="18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571500" y="3714750"/>
            <a:ext cx="82153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latin typeface="Times New Roman" pitchFamily="18" charset="0"/>
              </a:rPr>
              <a:t>                      </a:t>
            </a:r>
            <a:r>
              <a:rPr lang="ru-RU" sz="2400" b="1" i="1">
                <a:latin typeface="Times New Roman" pitchFamily="18" charset="0"/>
              </a:rPr>
              <a:t>одушевлённое и неодушевлённое, собственное и нарицательное, мужского, женского или среднего рода</a:t>
            </a:r>
            <a:endParaRPr lang="ru-RU" sz="2000">
              <a:latin typeface="Times New Roman" pitchFamily="18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785938" y="4714875"/>
            <a:ext cx="1835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</a:rPr>
              <a:t>3 склонения</a:t>
            </a:r>
            <a:endParaRPr lang="ru-RU" sz="2400" b="1">
              <a:latin typeface="Times New Roman" pitchFamily="18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500063" y="5143500"/>
            <a:ext cx="82867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Times New Roman" pitchFamily="18" charset="0"/>
              </a:rPr>
              <a:t>                                                                                     главную и </a:t>
            </a:r>
          </a:p>
          <a:p>
            <a:r>
              <a:rPr lang="ru-RU" sz="2400" b="1" i="1">
                <a:latin typeface="Times New Roman" pitchFamily="18" charset="0"/>
              </a:rPr>
              <a:t>второстепенную роль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04800" y="1905000"/>
            <a:ext cx="8534400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latin typeface="Comic Sans MS" pitchFamily="66" charset="0"/>
              </a:rPr>
              <a:t>Так на всю жизнь запомнилась мне эта прекрасная ярмарка, где человек может продать товары, изготовленные своим честным и праведным трудом.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503</TotalTime>
  <Words>279</Words>
  <Application>Microsoft Office PowerPoint</Application>
  <PresentationFormat>Экран (4:3)</PresentationFormat>
  <Paragraphs>77</Paragraphs>
  <Slides>15</Slides>
  <Notes>5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  Урок  письма и развития речи </vt:lpstr>
      <vt:lpstr> Четырнадцатое марта Классная работа Обобщение знаний о частях  речи</vt:lpstr>
      <vt:lpstr>Ярмарка  </vt:lpstr>
      <vt:lpstr>Чистописание </vt:lpstr>
      <vt:lpstr>Презентация PowerPoint</vt:lpstr>
      <vt:lpstr> Словарная работа </vt:lpstr>
      <vt:lpstr>Лавка  Существительных</vt:lpstr>
      <vt:lpstr> Кладовая знаний</vt:lpstr>
      <vt:lpstr>Презентация PowerPoint</vt:lpstr>
      <vt:lpstr>Презентация PowerPoint</vt:lpstr>
      <vt:lpstr>Презентация PowerPoint</vt:lpstr>
      <vt:lpstr>Игра «Отгадай товар»</vt:lpstr>
      <vt:lpstr>Презентация PowerPoint</vt:lpstr>
      <vt:lpstr>Кладовая знаний</vt:lpstr>
      <vt:lpstr>СПАСИБО ЗА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площади города шумит ярмарка.  </dc:title>
  <dc:creator>Олег</dc:creator>
  <cp:lastModifiedBy>Елена</cp:lastModifiedBy>
  <cp:revision>50</cp:revision>
  <dcterms:created xsi:type="dcterms:W3CDTF">2013-04-23T14:28:52Z</dcterms:created>
  <dcterms:modified xsi:type="dcterms:W3CDTF">2019-03-13T18:51:28Z</dcterms:modified>
</cp:coreProperties>
</file>