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57" r:id="rId3"/>
    <p:sldId id="259" r:id="rId4"/>
    <p:sldId id="260" r:id="rId5"/>
    <p:sldId id="261" r:id="rId6"/>
    <p:sldId id="278" r:id="rId7"/>
    <p:sldId id="263" r:id="rId8"/>
    <p:sldId id="280" r:id="rId9"/>
    <p:sldId id="267" r:id="rId10"/>
    <p:sldId id="265" r:id="rId11"/>
    <p:sldId id="264" r:id="rId12"/>
    <p:sldId id="281" r:id="rId13"/>
    <p:sldId id="270" r:id="rId14"/>
    <p:sldId id="271" r:id="rId15"/>
    <p:sldId id="268" r:id="rId16"/>
    <p:sldId id="272" r:id="rId17"/>
    <p:sldId id="274" r:id="rId18"/>
    <p:sldId id="275" r:id="rId19"/>
    <p:sldId id="279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71153-04C5-4AD4-8E4A-5B6A7383327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983B7-BFDA-4689-B8E5-35782F9281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6365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300" b="1" dirty="0" smtClean="0"/>
              <a:t>Do you like drawing? </a:t>
            </a:r>
            <a:br>
              <a:rPr lang="en-US" sz="4300" b="1" dirty="0" smtClean="0"/>
            </a:br>
            <a:r>
              <a:rPr lang="en-US" sz="4300" b="1" dirty="0" smtClean="0"/>
              <a:t>Do you like painting?</a:t>
            </a:r>
            <a:endParaRPr lang="ru-RU" sz="43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/>
              <a:t>dr</a:t>
            </a:r>
            <a:r>
              <a:rPr lang="en-US" sz="3600" b="1" u="sng" dirty="0" smtClean="0"/>
              <a:t>aw</a:t>
            </a:r>
            <a:r>
              <a:rPr lang="en-US" sz="3600" dirty="0" smtClean="0"/>
              <a:t> - </a:t>
            </a:r>
            <a:r>
              <a:rPr lang="ru-RU" sz="3600" dirty="0" smtClean="0"/>
              <a:t>используем</a:t>
            </a:r>
            <a:r>
              <a:rPr lang="ru-RU" sz="3600" dirty="0"/>
              <a:t>, когда изображаем что-либо при помощи ручки или карандашей или чертим </a:t>
            </a:r>
            <a:r>
              <a:rPr lang="ru-RU" sz="3600" dirty="0" smtClean="0"/>
              <a:t>что-либо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50405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3600" b="1" dirty="0" smtClean="0"/>
              <a:t>p</a:t>
            </a:r>
            <a:r>
              <a:rPr lang="en-US" sz="3600" b="1" u="sng" dirty="0" smtClean="0"/>
              <a:t>ai</a:t>
            </a:r>
            <a:r>
              <a:rPr lang="en-US" sz="3600" b="1" dirty="0" smtClean="0"/>
              <a:t>nt - </a:t>
            </a:r>
            <a:r>
              <a:rPr lang="ru-RU" sz="3600" dirty="0"/>
              <a:t>говорим об изображении чего-либо при помощи красок, то есть живописи. Либо когда мы раскрашиваем, закрашиваем, красим </a:t>
            </a:r>
            <a:r>
              <a:rPr lang="ru-RU" sz="3600" dirty="0" smtClean="0"/>
              <a:t>что-либо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288307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Georges Braque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    </a:t>
            </a:r>
            <a:r>
              <a:rPr lang="en-US" b="1" dirty="0" smtClean="0"/>
              <a:t>Terrace of a hotel 1907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b="1" dirty="0" smtClean="0"/>
              <a:t>French  painter (1882-1963)</a:t>
            </a:r>
          </a:p>
          <a:p>
            <a:pPr>
              <a:buNone/>
            </a:pPr>
            <a:r>
              <a:rPr lang="ru-RU" dirty="0" smtClean="0"/>
              <a:t>                       </a:t>
            </a:r>
            <a:r>
              <a:rPr lang="en-US" dirty="0" smtClean="0"/>
              <a:t>                                       </a:t>
            </a:r>
            <a:endParaRPr lang="ru-RU" b="1" dirty="0"/>
          </a:p>
        </p:txBody>
      </p:sp>
      <p:pic>
        <p:nvPicPr>
          <p:cNvPr id="21506" name="Picture 2" descr="Картинка 3 из 94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2592287" cy="3312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508" name="Picture 4" descr="Картинка 5 из 94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268760"/>
            <a:ext cx="2705869" cy="35283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0" name="Picture 2" descr="http://im7-tub-ru.yandex.net/i?id=391488110-4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060848"/>
            <a:ext cx="122413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Pablo Picasso (1881-1973)</a:t>
            </a:r>
            <a:endParaRPr lang="ru-RU" b="1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72008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Spanish  painter</a:t>
            </a:r>
            <a:endParaRPr lang="ru-RU" sz="3200" dirty="0"/>
          </a:p>
        </p:txBody>
      </p:sp>
      <p:pic>
        <p:nvPicPr>
          <p:cNvPr id="8" name="Содержимое 7" descr="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74981" y="2174875"/>
            <a:ext cx="3004625" cy="3951288"/>
          </a:xfrm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4" descr="Картинка 919 из 6249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8" y="1412776"/>
            <a:ext cx="4041775" cy="412898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Surrealism</a:t>
            </a:r>
            <a:endParaRPr lang="ru-RU" sz="8000" b="1" dirty="0"/>
          </a:p>
        </p:txBody>
      </p:sp>
      <p:pic>
        <p:nvPicPr>
          <p:cNvPr id="9" name="Содержимое 11" descr="wx1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0266" y="1600200"/>
            <a:ext cx="6323467" cy="4525963"/>
          </a:xfrm>
        </p:spPr>
      </p:pic>
    </p:spTree>
    <p:extLst>
      <p:ext uri="{BB962C8B-B14F-4D97-AF65-F5344CB8AC3E}">
        <p14:creationId xmlns="" xmlns:p14="http://schemas.microsoft.com/office/powerpoint/2010/main" val="372492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Salvador Dali (1904-1989)</a:t>
            </a:r>
            <a:endParaRPr lang="ru-RU" b="1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1412777"/>
            <a:ext cx="4040188" cy="432048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Spanish painter</a:t>
            </a:r>
            <a:endParaRPr lang="ru-RU" sz="2800" dirty="0"/>
          </a:p>
        </p:txBody>
      </p:sp>
      <p:pic>
        <p:nvPicPr>
          <p:cNvPr id="10" name="Содержимое 9" descr="893e40119500437461c286c4b1c33d2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83297" y="2174875"/>
            <a:ext cx="2987994" cy="3951288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Elephants </a:t>
            </a:r>
            <a:r>
              <a:rPr lang="ru-RU" b="0" dirty="0" smtClean="0"/>
              <a:t>(</a:t>
            </a:r>
            <a:r>
              <a:rPr lang="en-US" dirty="0" smtClean="0"/>
              <a:t>1948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9" name="Содержимое 8" descr="image08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6760"/>
            <a:ext cx="4041775" cy="302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Rene Magritte (1898-1967)</a:t>
            </a:r>
            <a:endParaRPr lang="ru-RU" b="1" dirty="0"/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Belgian painter</a:t>
            </a:r>
            <a:endParaRPr lang="ru-RU" sz="3200" dirty="0"/>
          </a:p>
        </p:txBody>
      </p:sp>
      <p:pic>
        <p:nvPicPr>
          <p:cNvPr id="11" name="Содержимое 10" descr="magritte-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9520"/>
            <a:ext cx="4040188" cy="2681997"/>
          </a:xfrm>
        </p:spPr>
      </p:pic>
      <p:sp>
        <p:nvSpPr>
          <p:cNvPr id="17" name="Текст 1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Spring </a:t>
            </a:r>
            <a:r>
              <a:rPr lang="ru-RU" sz="3600" dirty="0" smtClean="0"/>
              <a:t>(1965)</a:t>
            </a:r>
            <a:endParaRPr lang="ru-RU" sz="3600" dirty="0"/>
          </a:p>
        </p:txBody>
      </p:sp>
      <p:pic>
        <p:nvPicPr>
          <p:cNvPr id="15" name="Содержимое 14" descr="33afbca3-ca7d-4341-a281-9516c3a2179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490504"/>
            <a:ext cx="4041775" cy="33200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Cubism</a:t>
            </a:r>
            <a:r>
              <a:rPr lang="en-US" dirty="0" smtClean="0"/>
              <a:t>                   </a:t>
            </a:r>
            <a:r>
              <a:rPr lang="en-US" b="1" dirty="0" smtClean="0"/>
              <a:t>Surrealism</a:t>
            </a:r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400" dirty="0" smtClean="0"/>
              <a:t>fame</a:t>
            </a:r>
            <a:r>
              <a:rPr lang="ru-RU" sz="4400" dirty="0" smtClean="0"/>
              <a:t> </a:t>
            </a:r>
            <a:r>
              <a:rPr lang="en-US" sz="4400" dirty="0" smtClean="0"/>
              <a:t>   </a:t>
            </a:r>
          </a:p>
          <a:p>
            <a:pPr>
              <a:buNone/>
            </a:pPr>
            <a:r>
              <a:rPr lang="en-US" sz="4400" dirty="0" smtClean="0"/>
              <a:t>famous</a:t>
            </a:r>
          </a:p>
          <a:p>
            <a:pPr>
              <a:buNone/>
            </a:pPr>
            <a:r>
              <a:rPr lang="en-US" sz="4400" dirty="0" smtClean="0"/>
              <a:t>see</a:t>
            </a:r>
          </a:p>
          <a:p>
            <a:pPr>
              <a:buNone/>
            </a:pPr>
            <a:r>
              <a:rPr lang="en-US" sz="4400" dirty="0" smtClean="0"/>
              <a:t>seeing </a:t>
            </a:r>
          </a:p>
          <a:p>
            <a:pPr>
              <a:buNone/>
            </a:pPr>
            <a:r>
              <a:rPr lang="en-US" sz="4400" dirty="0" smtClean="0"/>
              <a:t>origin</a:t>
            </a:r>
          </a:p>
          <a:p>
            <a:pPr>
              <a:buNone/>
            </a:pPr>
            <a:r>
              <a:rPr lang="en-US" sz="4400" dirty="0" smtClean="0"/>
              <a:t>original</a:t>
            </a:r>
          </a:p>
          <a:p>
            <a:pPr>
              <a:buNone/>
            </a:pPr>
            <a:r>
              <a:rPr lang="en-US" sz="4400" dirty="0" smtClean="0"/>
              <a:t>differ</a:t>
            </a:r>
          </a:p>
          <a:p>
            <a:pPr>
              <a:buNone/>
            </a:pPr>
            <a:r>
              <a:rPr lang="en-US" sz="4400" dirty="0" smtClean="0"/>
              <a:t>different</a:t>
            </a:r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400" dirty="0" smtClean="0"/>
              <a:t>art</a:t>
            </a:r>
          </a:p>
          <a:p>
            <a:pPr>
              <a:buNone/>
            </a:pPr>
            <a:r>
              <a:rPr lang="en-US" sz="4400" dirty="0" smtClean="0"/>
              <a:t>artists</a:t>
            </a:r>
          </a:p>
          <a:p>
            <a:pPr>
              <a:buNone/>
            </a:pPr>
            <a:r>
              <a:rPr lang="en-US" sz="4400" dirty="0" smtClean="0"/>
              <a:t>represent</a:t>
            </a:r>
          </a:p>
          <a:p>
            <a:pPr>
              <a:buNone/>
            </a:pPr>
            <a:r>
              <a:rPr lang="en-US" sz="4400" dirty="0" smtClean="0"/>
              <a:t>representation</a:t>
            </a:r>
          </a:p>
          <a:p>
            <a:pPr>
              <a:buNone/>
            </a:pPr>
            <a:r>
              <a:rPr lang="en-US" sz="4400" dirty="0" smtClean="0"/>
              <a:t>big</a:t>
            </a:r>
          </a:p>
          <a:p>
            <a:pPr>
              <a:buNone/>
            </a:pPr>
            <a:r>
              <a:rPr lang="en-US" sz="4400" dirty="0" smtClean="0"/>
              <a:t>bigger</a:t>
            </a:r>
          </a:p>
          <a:p>
            <a:pPr>
              <a:buNone/>
            </a:pPr>
            <a:r>
              <a:rPr lang="en-US" sz="4400" dirty="0" smtClean="0"/>
              <a:t>usual</a:t>
            </a:r>
          </a:p>
          <a:p>
            <a:pPr>
              <a:buNone/>
            </a:pPr>
            <a:r>
              <a:rPr lang="en-US" sz="4400" dirty="0" smtClean="0"/>
              <a:t>unusual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 the questions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4800" b="1" dirty="0" smtClean="0"/>
              <a:t>- When was Cubism popular?</a:t>
            </a:r>
          </a:p>
          <a:p>
            <a:pPr>
              <a:buNone/>
            </a:pPr>
            <a:r>
              <a:rPr lang="en-US" sz="4800" dirty="0" smtClean="0"/>
              <a:t>From around the 1900s.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4800" b="1" dirty="0" smtClean="0"/>
              <a:t>- Which colours did Surrealists  use?</a:t>
            </a:r>
          </a:p>
          <a:p>
            <a:pPr algn="just">
              <a:buNone/>
            </a:pPr>
            <a:r>
              <a:rPr lang="en-US" sz="4800" dirty="0" smtClean="0"/>
              <a:t>They used bright colours.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2657794"/>
            <a:ext cx="74888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Check your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8000" dirty="0" smtClean="0"/>
              <a:t>Homework </a:t>
            </a:r>
            <a:br>
              <a:rPr lang="en-US" sz="8000" dirty="0" smtClean="0"/>
            </a:b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 54 ex 6 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402832" cy="4525963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/>
              <a:t>Рисунок в изучаемом стиле живописи или в своем собственном стиле и описание рисунка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5050904" cy="779686"/>
          </a:xfrm>
        </p:spPr>
        <p:txBody>
          <a:bodyPr>
            <a:noAutofit/>
          </a:bodyPr>
          <a:lstStyle/>
          <a:p>
            <a:r>
              <a:rPr lang="en-US" sz="3600" dirty="0" smtClean="0"/>
              <a:t>Describe the painting:</a:t>
            </a:r>
            <a:endParaRPr lang="ru-RU" sz="3600" dirty="0"/>
          </a:p>
        </p:txBody>
      </p:sp>
      <p:pic>
        <p:nvPicPr>
          <p:cNvPr id="10" name="Содержимое 9" descr="wx10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370262"/>
            <a:ext cx="5111750" cy="3658688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-Strange objects</a:t>
            </a:r>
          </a:p>
          <a:p>
            <a:r>
              <a:rPr lang="en-US" sz="3600" dirty="0" smtClean="0"/>
              <a:t>-Sw</a:t>
            </a:r>
            <a:r>
              <a:rPr lang="en-US" sz="3600" u="sng" dirty="0" smtClean="0"/>
              <a:t>an</a:t>
            </a:r>
            <a:r>
              <a:rPr lang="en-US" sz="3600" dirty="0" smtClean="0"/>
              <a:t>s on a smooth lake</a:t>
            </a:r>
          </a:p>
          <a:p>
            <a:r>
              <a:rPr lang="en-US" sz="3600" dirty="0" smtClean="0"/>
              <a:t>-Reflection of elephants in lake</a:t>
            </a:r>
          </a:p>
          <a:p>
            <a:r>
              <a:rPr lang="en-US" sz="3600" dirty="0" smtClean="0"/>
              <a:t>-Bright colours</a:t>
            </a:r>
          </a:p>
          <a:p>
            <a:r>
              <a:rPr lang="en-US" sz="3600" dirty="0" smtClean="0"/>
              <a:t>-Clear blue sky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04125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800" b="1" dirty="0" smtClean="0"/>
              <a:t>What is the theme </a:t>
            </a:r>
            <a:br>
              <a:rPr lang="en-US" sz="4800" b="1" dirty="0" smtClean="0"/>
            </a:br>
            <a:r>
              <a:rPr lang="en-US" sz="4800" b="1" dirty="0" smtClean="0"/>
              <a:t>of our lesson today?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pPr algn="r"/>
            <a:r>
              <a:rPr lang="en-US" sz="5400" b="1" dirty="0" smtClean="0"/>
              <a:t>“Painting is just another way of keeping a d</a:t>
            </a:r>
            <a:r>
              <a:rPr lang="en-US" sz="5400" b="1" u="sng" dirty="0" smtClean="0"/>
              <a:t>i</a:t>
            </a:r>
            <a:r>
              <a:rPr lang="en-US" sz="5400" b="1" dirty="0" smtClean="0"/>
              <a:t>ary”             </a:t>
            </a:r>
            <a:r>
              <a:rPr lang="en-US" b="1" dirty="0" smtClean="0"/>
              <a:t>(Pablo Picasso)</a:t>
            </a:r>
            <a:endParaRPr lang="ru-RU" b="1" dirty="0"/>
          </a:p>
        </p:txBody>
      </p:sp>
      <p:pic>
        <p:nvPicPr>
          <p:cNvPr id="4" name="Содержимое 3" descr="10219685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996952"/>
            <a:ext cx="5014017" cy="3417888"/>
          </a:xfrm>
        </p:spPr>
      </p:pic>
    </p:spTree>
    <p:extLst>
      <p:ext uri="{BB962C8B-B14F-4D97-AF65-F5344CB8AC3E}">
        <p14:creationId xmlns="" xmlns:p14="http://schemas.microsoft.com/office/powerpoint/2010/main" val="61783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ART&amp;DESIGN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>
                <a:solidFill>
                  <a:schemeClr val="tx1"/>
                </a:solidFill>
              </a:rPr>
              <a:t>             </a:t>
            </a:r>
            <a:r>
              <a:rPr lang="en-US" sz="6000" b="1" dirty="0" smtClean="0">
                <a:solidFill>
                  <a:schemeClr val="tx1"/>
                </a:solidFill>
              </a:rPr>
              <a:t>PAINTING STYLES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201_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1682" y="1600200"/>
            <a:ext cx="377163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         </a:t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6000" dirty="0" smtClean="0"/>
              <a:t>- We’ll learn interesting    information about some painting styles; </a:t>
            </a:r>
            <a:br>
              <a:rPr lang="en-US" sz="6000" dirty="0" smtClean="0"/>
            </a:br>
            <a:r>
              <a:rPr lang="en-US" sz="6000" dirty="0" smtClean="0"/>
              <a:t>- We’ll practice our skills in describing pictures of different painters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Shape-shapes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600" b="1" dirty="0" smtClean="0"/>
              <a:t>                                                                                                 </a:t>
            </a:r>
          </a:p>
          <a:p>
            <a:pPr>
              <a:buNone/>
            </a:pPr>
            <a:r>
              <a:rPr lang="en-US" sz="1600" b="1" dirty="0"/>
              <a:t> </a:t>
            </a:r>
            <a:r>
              <a:rPr lang="en-US" sz="1600" b="1" dirty="0" smtClean="0"/>
              <a:t>                                                                                                  </a:t>
            </a:r>
            <a:r>
              <a:rPr lang="en-US" sz="3900" b="1" dirty="0" smtClean="0"/>
              <a:t>triangle</a:t>
            </a:r>
          </a:p>
          <a:p>
            <a:pPr>
              <a:buNone/>
            </a:pPr>
            <a:r>
              <a:rPr lang="en-US" sz="1600" b="1" dirty="0" smtClean="0"/>
              <a:t>                      </a:t>
            </a:r>
            <a:r>
              <a:rPr lang="en-US" sz="3900" b="1" dirty="0" smtClean="0"/>
              <a:t>rectangle  </a:t>
            </a:r>
            <a:r>
              <a:rPr lang="en-US" sz="2400" b="1" dirty="0" smtClean="0"/>
              <a:t>        </a:t>
            </a:r>
            <a:r>
              <a:rPr lang="en-US" sz="1600" b="1" dirty="0" smtClean="0"/>
              <a:t>                                                                     </a:t>
            </a:r>
            <a:r>
              <a:rPr lang="en-US" sz="3900" b="1" dirty="0" smtClean="0"/>
              <a:t>square</a:t>
            </a:r>
            <a:endParaRPr lang="en-US" sz="39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4200" b="1" dirty="0" smtClean="0"/>
              <a:t>      cube                                   cylinder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5644" y="2086000"/>
            <a:ext cx="2088232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644008" y="1747664"/>
            <a:ext cx="1152128" cy="1202432"/>
          </a:xfrm>
          <a:prstGeom prst="triangle">
            <a:avLst>
              <a:gd name="adj" fmla="val 4760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2086000"/>
            <a:ext cx="914400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      </a:t>
            </a:r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10" name="Куб 9"/>
          <p:cNvSpPr/>
          <p:nvPr/>
        </p:nvSpPr>
        <p:spPr>
          <a:xfrm>
            <a:off x="1074310" y="4365104"/>
            <a:ext cx="1216152" cy="1216152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Цилиндр 10"/>
          <p:cNvSpPr/>
          <p:nvPr/>
        </p:nvSpPr>
        <p:spPr>
          <a:xfrm>
            <a:off x="6131024" y="4365104"/>
            <a:ext cx="914400" cy="1216152"/>
          </a:xfrm>
          <a:prstGeom prst="ca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Colours</a:t>
            </a:r>
            <a:endParaRPr lang="ru-RU" sz="8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3600400" cy="432048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53136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b="1" dirty="0" smtClean="0"/>
              <a:t>bright (not bright)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/>
              <a:t>яркий </a:t>
            </a:r>
            <a:endParaRPr lang="en-US" sz="36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b="1" dirty="0"/>
              <a:t>d</a:t>
            </a:r>
            <a:r>
              <a:rPr lang="en-US" sz="3600" b="1" dirty="0" smtClean="0"/>
              <a:t>ark (not…)</a:t>
            </a:r>
            <a:endParaRPr lang="ru-RU" sz="3600" b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/>
              <a:t>тёмный</a:t>
            </a:r>
            <a:endParaRPr lang="en-US" sz="36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b="1" dirty="0"/>
              <a:t>d</a:t>
            </a:r>
            <a:r>
              <a:rPr lang="en-US" sz="3600" b="1" u="sng" dirty="0" smtClean="0"/>
              <a:t>u</a:t>
            </a:r>
            <a:r>
              <a:rPr lang="en-US" sz="3600" b="1" dirty="0" smtClean="0"/>
              <a:t>ll (….)</a:t>
            </a:r>
            <a:endParaRPr lang="ru-RU" sz="3600" b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/>
              <a:t>тусклый</a:t>
            </a:r>
            <a:endParaRPr lang="en-US" sz="3600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b="1" dirty="0" smtClean="0"/>
              <a:t>confused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/>
              <a:t>смущенный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5350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Which uses bright colours?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Which uses dark/dull colours?</a:t>
            </a:r>
            <a:endParaRPr lang="ru-RU" b="1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Man with a Guitar (1911)</a:t>
            </a:r>
            <a:endParaRPr lang="ru-RU" dirty="0"/>
          </a:p>
        </p:txBody>
      </p:sp>
      <p:pic>
        <p:nvPicPr>
          <p:cNvPr id="11" name="Содержимое 10" descr="Man-with-a-Guitar-713x102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01674" y="2174875"/>
            <a:ext cx="2751239" cy="3951288"/>
          </a:xfrm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427985" y="1535113"/>
            <a:ext cx="4258816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Swans Reflecting Elephants (1937)</a:t>
            </a:r>
            <a:endParaRPr lang="ru-RU" dirty="0"/>
          </a:p>
        </p:txBody>
      </p:sp>
      <p:pic>
        <p:nvPicPr>
          <p:cNvPr id="12" name="Содержимое 11" descr="wx108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04087"/>
            <a:ext cx="4041775" cy="2892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Cubism</a:t>
            </a:r>
            <a:endParaRPr lang="ru-RU" sz="6000" b="1" dirty="0"/>
          </a:p>
        </p:txBody>
      </p:sp>
      <p:pic>
        <p:nvPicPr>
          <p:cNvPr id="10" name="Содержимое 10" descr="Man-with-a-Guitar-713x1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96311" y="1600200"/>
            <a:ext cx="3151378" cy="4525963"/>
          </a:xfrm>
        </p:spPr>
      </p:pic>
    </p:spTree>
    <p:extLst>
      <p:ext uri="{BB962C8B-B14F-4D97-AF65-F5344CB8AC3E}">
        <p14:creationId xmlns="" xmlns:p14="http://schemas.microsoft.com/office/powerpoint/2010/main" val="287817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52000" y="0"/>
            <a:ext cx="86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Cubism – Colours and Feelings</a:t>
            </a:r>
            <a:endParaRPr lang="ru-RU" sz="5400" dirty="0"/>
          </a:p>
        </p:txBody>
      </p:sp>
      <p:pic>
        <p:nvPicPr>
          <p:cNvPr id="24" name="Рисунок 23" descr="2e3710f049cf51ccf1e1973f1ea540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340768"/>
            <a:ext cx="3832931" cy="4797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23528" y="1340768"/>
            <a:ext cx="144000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Colours:</a:t>
            </a:r>
          </a:p>
          <a:p>
            <a:r>
              <a:rPr lang="en-US" sz="2400" i="1" dirty="0" smtClean="0"/>
              <a:t>dark</a:t>
            </a:r>
          </a:p>
          <a:p>
            <a:r>
              <a:rPr lang="en-US" sz="2400" i="1" dirty="0" smtClean="0"/>
              <a:t>dull</a:t>
            </a:r>
          </a:p>
          <a:p>
            <a:r>
              <a:rPr lang="en-US" sz="2400" i="1" dirty="0" smtClean="0"/>
              <a:t>brown</a:t>
            </a:r>
          </a:p>
          <a:p>
            <a:r>
              <a:rPr lang="en-US" sz="2400" i="1" dirty="0" smtClean="0"/>
              <a:t>grey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4005064"/>
            <a:ext cx="144000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Feelings:</a:t>
            </a:r>
          </a:p>
          <a:p>
            <a:r>
              <a:rPr lang="en-US" sz="2400" i="1" dirty="0" smtClean="0"/>
              <a:t>sad</a:t>
            </a:r>
          </a:p>
          <a:p>
            <a:r>
              <a:rPr lang="en-US" sz="2400" i="1" dirty="0" smtClean="0"/>
              <a:t>depressed</a:t>
            </a:r>
          </a:p>
          <a:p>
            <a:r>
              <a:rPr lang="en-US" sz="2400" i="1" dirty="0" smtClean="0"/>
              <a:t>unhappy</a:t>
            </a:r>
          </a:p>
          <a:p>
            <a:r>
              <a:rPr lang="en-US" sz="2400" i="1" dirty="0" smtClean="0"/>
              <a:t>confused</a:t>
            </a:r>
            <a:endParaRPr lang="ru-RU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1345389"/>
            <a:ext cx="2376264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i="1" dirty="0" smtClean="0"/>
              <a:t>The picture shows…</a:t>
            </a:r>
          </a:p>
          <a:p>
            <a:endParaRPr lang="en-US" sz="2400" i="1" dirty="0" smtClean="0"/>
          </a:p>
          <a:p>
            <a:endParaRPr lang="en-US" sz="2400" i="1" dirty="0" smtClean="0"/>
          </a:p>
          <a:p>
            <a:endParaRPr lang="en-US" sz="3200" i="1" dirty="0" smtClean="0"/>
          </a:p>
          <a:p>
            <a:r>
              <a:rPr lang="en-US" sz="3200" i="1" dirty="0" smtClean="0"/>
              <a:t>The painting makes me feel…</a:t>
            </a:r>
          </a:p>
          <a:p>
            <a:endParaRPr lang="en-US" sz="2400" i="1" dirty="0" smtClean="0"/>
          </a:p>
          <a:p>
            <a:endParaRPr lang="en-US" sz="2400" i="1" dirty="0" smtClean="0"/>
          </a:p>
          <a:p>
            <a:endParaRPr lang="en-US" sz="2400" i="1" dirty="0" smtClean="0"/>
          </a:p>
          <a:p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275</Words>
  <Application>Microsoft Office PowerPoint</Application>
  <PresentationFormat>Экран 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Do you like drawing?  Do you like painting?</vt:lpstr>
      <vt:lpstr> What is the theme  of our lesson today? </vt:lpstr>
      <vt:lpstr>ART&amp;DESIGN</vt:lpstr>
      <vt:lpstr>                  - We’ll learn interesting    information about some painting styles;  - We’ll practice our skills in describing pictures of different painters </vt:lpstr>
      <vt:lpstr>Shape-shapes</vt:lpstr>
      <vt:lpstr>Colours</vt:lpstr>
      <vt:lpstr>Which uses bright colours? Which uses dark/dull colours?</vt:lpstr>
      <vt:lpstr>Cubism</vt:lpstr>
      <vt:lpstr>Слайд 9</vt:lpstr>
      <vt:lpstr>Georges Braque</vt:lpstr>
      <vt:lpstr>Pablo Picasso (1881-1973)</vt:lpstr>
      <vt:lpstr>Surrealism</vt:lpstr>
      <vt:lpstr>Salvador Dali (1904-1989)</vt:lpstr>
      <vt:lpstr>Rene Magritte (1898-1967)</vt:lpstr>
      <vt:lpstr>Cubism                   Surrealism</vt:lpstr>
      <vt:lpstr>Answer the questions</vt:lpstr>
      <vt:lpstr>Слайд 17</vt:lpstr>
      <vt:lpstr> Homework  </vt:lpstr>
      <vt:lpstr>Describe the painting:</vt:lpstr>
      <vt:lpstr>“Painting is just another way of keeping a diary”             (Pablo Picasso)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ART&amp;DESIGN</dc:title>
  <dc:creator>Хвостов Илья</dc:creator>
  <cp:lastModifiedBy>hvostov</cp:lastModifiedBy>
  <cp:revision>42</cp:revision>
  <dcterms:created xsi:type="dcterms:W3CDTF">2019-11-17T18:07:09Z</dcterms:created>
  <dcterms:modified xsi:type="dcterms:W3CDTF">2019-11-28T19:03:45Z</dcterms:modified>
</cp:coreProperties>
</file>