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6"/>
  </p:notesMasterIdLst>
  <p:sldIdLst>
    <p:sldId id="256" r:id="rId2"/>
    <p:sldId id="257" r:id="rId3"/>
    <p:sldId id="290" r:id="rId4"/>
    <p:sldId id="259" r:id="rId5"/>
    <p:sldId id="260" r:id="rId6"/>
    <p:sldId id="261" r:id="rId7"/>
    <p:sldId id="262" r:id="rId8"/>
    <p:sldId id="263" r:id="rId9"/>
    <p:sldId id="279" r:id="rId10"/>
    <p:sldId id="265" r:id="rId11"/>
    <p:sldId id="291" r:id="rId12"/>
    <p:sldId id="280" r:id="rId13"/>
    <p:sldId id="267" r:id="rId14"/>
    <p:sldId id="283" r:id="rId15"/>
    <p:sldId id="281" r:id="rId16"/>
    <p:sldId id="269" r:id="rId17"/>
    <p:sldId id="282" r:id="rId18"/>
    <p:sldId id="271" r:id="rId19"/>
    <p:sldId id="272" r:id="rId20"/>
    <p:sldId id="289" r:id="rId21"/>
    <p:sldId id="292" r:id="rId22"/>
    <p:sldId id="284" r:id="rId23"/>
    <p:sldId id="287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215CE-A73D-4D29-8484-1576CC379A95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80FA9-A6C1-4117-8A2E-D9F4F0E02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80FA9-A6C1-4117-8A2E-D9F4F0E02BC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80FA9-A6C1-4117-8A2E-D9F4F0E02BC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Ращение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80FA9-A6C1-4117-8A2E-D9F4F0E02BC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619872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Стилистика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sz="2800" b="1" dirty="0" smtClean="0"/>
              <a:t>Функциональные стили литературного языка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2800" b="1" i="1" dirty="0" smtClean="0"/>
              <a:t>Уроки по русскому языку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i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860032" y="4293096"/>
            <a:ext cx="4131568" cy="178702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i="1" dirty="0" smtClean="0"/>
              <a:t>Преподаватель </a:t>
            </a:r>
            <a:endParaRPr lang="ru-RU" sz="3400" b="1" dirty="0" smtClean="0"/>
          </a:p>
          <a:p>
            <a:pPr>
              <a:buNone/>
            </a:pPr>
            <a:r>
              <a:rPr lang="ru-RU" sz="3400" b="1" i="1" dirty="0" smtClean="0"/>
              <a:t>Воронежского музыкального </a:t>
            </a:r>
            <a:endParaRPr lang="ru-RU" sz="3400" b="1" dirty="0" smtClean="0"/>
          </a:p>
          <a:p>
            <a:pPr>
              <a:buNone/>
            </a:pPr>
            <a:r>
              <a:rPr lang="ru-RU" sz="3400" b="1" i="1" dirty="0" smtClean="0"/>
              <a:t>колледжа им. Ростроповичей:</a:t>
            </a:r>
            <a:endParaRPr lang="ru-RU" sz="3400" b="1" dirty="0" smtClean="0"/>
          </a:p>
          <a:p>
            <a:pPr>
              <a:buNone/>
            </a:pPr>
            <a:r>
              <a:rPr lang="ru-RU" sz="3400" b="1" i="1" dirty="0" err="1" smtClean="0"/>
              <a:t>Бобрышева</a:t>
            </a:r>
            <a:r>
              <a:rPr lang="ru-RU" sz="3400" b="1" i="1" dirty="0" smtClean="0"/>
              <a:t> Н.И</a:t>
            </a:r>
            <a:r>
              <a:rPr lang="ru-RU" sz="3400" b="1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39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600" b="1" dirty="0" smtClean="0">
                <a:solidFill>
                  <a:srgbClr val="C00000"/>
                </a:solidFill>
              </a:rPr>
              <a:t>Отредактируйте </a:t>
            </a:r>
            <a:r>
              <a:rPr lang="ru-RU" sz="4600" b="1" dirty="0" smtClean="0">
                <a:solidFill>
                  <a:srgbClr val="C00000"/>
                </a:solidFill>
              </a:rPr>
              <a:t>фрагмент заявления</a:t>
            </a:r>
            <a:endParaRPr lang="ru-RU" sz="4600" b="1" dirty="0" smtClean="0">
              <a:solidFill>
                <a:srgbClr val="C00000"/>
              </a:solidFill>
            </a:endParaRP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sz="3100" b="1" dirty="0" smtClean="0"/>
              <a:t>Классному руководителю отделения СНП ВМКР</a:t>
            </a:r>
          </a:p>
          <a:p>
            <a:pPr algn="r">
              <a:buNone/>
            </a:pPr>
            <a:r>
              <a:rPr lang="ru-RU" sz="3100" b="1" dirty="0" smtClean="0"/>
              <a:t>Стародубцевой А.Н.</a:t>
            </a:r>
          </a:p>
          <a:p>
            <a:pPr algn="r">
              <a:buNone/>
            </a:pPr>
            <a:r>
              <a:rPr lang="ru-RU" sz="3100" b="1" dirty="0" smtClean="0"/>
              <a:t>от </a:t>
            </a:r>
            <a:r>
              <a:rPr lang="en-US" sz="3100" b="1" dirty="0" smtClean="0"/>
              <a:t>c</a:t>
            </a:r>
            <a:r>
              <a:rPr lang="ru-RU" sz="3100" b="1" dirty="0" err="1" smtClean="0"/>
              <a:t>тудента</a:t>
            </a:r>
            <a:r>
              <a:rPr lang="ru-RU" sz="3100" b="1" dirty="0" smtClean="0"/>
              <a:t> </a:t>
            </a:r>
            <a:r>
              <a:rPr lang="en-US" sz="3100" b="1" dirty="0" smtClean="0"/>
              <a:t>II</a:t>
            </a:r>
            <a:r>
              <a:rPr lang="ru-RU" sz="3100" b="1" dirty="0" smtClean="0"/>
              <a:t> курса отделения СНП</a:t>
            </a:r>
          </a:p>
          <a:p>
            <a:pPr algn="r">
              <a:buNone/>
            </a:pPr>
            <a:r>
              <a:rPr lang="ru-RU" sz="3100" b="1" dirty="0" smtClean="0"/>
              <a:t>Александрова Станислава.</a:t>
            </a:r>
          </a:p>
          <a:p>
            <a:pPr algn="ctr">
              <a:buNone/>
            </a:pPr>
            <a:endParaRPr lang="ru-RU" sz="3000" dirty="0" smtClean="0"/>
          </a:p>
          <a:p>
            <a:pPr algn="ctr">
              <a:buNone/>
            </a:pPr>
            <a:r>
              <a:rPr lang="ru-RU" sz="3600" b="1" dirty="0" smtClean="0"/>
              <a:t>ЗАЯВЛЕНИЕ</a:t>
            </a:r>
          </a:p>
          <a:p>
            <a:pPr algn="ctr">
              <a:buNone/>
            </a:pPr>
            <a:r>
              <a:rPr lang="ru-RU" sz="3600" b="1" dirty="0" smtClean="0"/>
              <a:t>Я пропустил занятия с 26 сентября по 12 октября. Мне нужно было посетить военкомат.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     13.10.2018г.                                        </a:t>
            </a:r>
            <a:r>
              <a:rPr lang="ru-RU" sz="3600" b="1" i="1" dirty="0" smtClean="0"/>
              <a:t>Александров</a:t>
            </a:r>
            <a:endParaRPr lang="ru-RU" sz="3600" b="1" dirty="0" smtClean="0"/>
          </a:p>
          <a:p>
            <a:pPr>
              <a:buNone/>
            </a:pPr>
            <a:r>
              <a:rPr lang="ru-RU" sz="3000" b="1" dirty="0" smtClean="0"/>
              <a:t>                                                                      </a:t>
            </a:r>
            <a:r>
              <a:rPr lang="ru-RU" sz="3000" b="1" i="1" dirty="0" smtClean="0"/>
              <a:t>                 </a:t>
            </a:r>
            <a:endParaRPr lang="ru-RU" sz="3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Объяснительная записка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ru-RU" sz="2800" b="1" dirty="0" smtClean="0"/>
              <a:t>Классному руководителю отделения СНП ВМКР</a:t>
            </a:r>
          </a:p>
          <a:p>
            <a:pPr algn="r">
              <a:buNone/>
            </a:pPr>
            <a:r>
              <a:rPr lang="ru-RU" sz="2800" b="1" dirty="0" smtClean="0"/>
              <a:t>Стародубцевой А.Н.</a:t>
            </a:r>
          </a:p>
          <a:p>
            <a:pPr algn="r">
              <a:buNone/>
            </a:pPr>
            <a:endParaRPr lang="ru-RU" sz="2800" b="1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b="1" dirty="0" smtClean="0"/>
              <a:t>ОБЪЯСНИТЕЛЬНАЯ ЗАПИСКА</a:t>
            </a:r>
          </a:p>
          <a:p>
            <a:pPr>
              <a:buNone/>
            </a:pPr>
            <a:r>
              <a:rPr lang="ru-RU" b="1" dirty="0" smtClean="0"/>
              <a:t>	Я отсутствовал на занятиях с 22 по 25 декабря 2018 года по причине вызова в военкомат Центрального района города Воронеж.</a:t>
            </a:r>
          </a:p>
          <a:p>
            <a:pPr>
              <a:buNone/>
            </a:pPr>
            <a:r>
              <a:rPr lang="ru-RU" b="1" dirty="0" smtClean="0"/>
              <a:t>     Копия повестки прилагается.</a:t>
            </a:r>
          </a:p>
          <a:p>
            <a:pPr>
              <a:buNone/>
            </a:pPr>
            <a:endParaRPr lang="ru-RU" b="1" dirty="0" smtClean="0"/>
          </a:p>
          <a:p>
            <a:pPr algn="r">
              <a:buNone/>
            </a:pPr>
            <a:r>
              <a:rPr lang="ru-RU" b="1" dirty="0" smtClean="0"/>
              <a:t> </a:t>
            </a:r>
            <a:r>
              <a:rPr lang="en-US" b="1" dirty="0" smtClean="0"/>
              <a:t>c</a:t>
            </a:r>
            <a:r>
              <a:rPr lang="ru-RU" b="1" dirty="0" err="1" smtClean="0"/>
              <a:t>тудент</a:t>
            </a:r>
            <a:r>
              <a:rPr lang="ru-RU" b="1" dirty="0" smtClean="0"/>
              <a:t> </a:t>
            </a:r>
            <a:r>
              <a:rPr lang="en-US" b="1" dirty="0" smtClean="0"/>
              <a:t>II</a:t>
            </a:r>
            <a:r>
              <a:rPr lang="ru-RU" b="1" dirty="0" smtClean="0"/>
              <a:t> курса отделения СНП</a:t>
            </a:r>
          </a:p>
          <a:p>
            <a:pPr algn="r">
              <a:buNone/>
            </a:pPr>
            <a:r>
              <a:rPr lang="ru-RU" b="1" dirty="0" smtClean="0"/>
              <a:t>Александров Станислав</a:t>
            </a:r>
          </a:p>
          <a:p>
            <a:pPr>
              <a:buNone/>
            </a:pPr>
            <a:r>
              <a:rPr lang="ru-RU" b="1" dirty="0" smtClean="0"/>
              <a:t>     13.10.2018г.                                        </a:t>
            </a:r>
            <a:r>
              <a:rPr lang="ru-RU" b="1" i="1" dirty="0" smtClean="0"/>
              <a:t>Александров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ПУБЛИЦИСТИЧЕСКИЙ стиль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892480" cy="59492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2200" dirty="0" smtClean="0"/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СТИЛЕВЫЕ ЧЕРТЫ</a:t>
            </a:r>
          </a:p>
          <a:p>
            <a:pPr algn="ctr">
              <a:buNone/>
            </a:pPr>
            <a:r>
              <a:rPr lang="ru-RU" sz="1900" b="1" dirty="0" smtClean="0"/>
              <a:t>экспрессивность</a:t>
            </a:r>
          </a:p>
          <a:p>
            <a:pPr algn="ctr">
              <a:buNone/>
            </a:pPr>
            <a:r>
              <a:rPr lang="ru-RU" sz="1900" b="1" dirty="0" smtClean="0"/>
              <a:t>актуальность</a:t>
            </a:r>
          </a:p>
          <a:p>
            <a:pPr algn="ctr">
              <a:buNone/>
            </a:pPr>
            <a:r>
              <a:rPr lang="ru-RU" sz="1900" b="1" dirty="0" smtClean="0"/>
              <a:t>точность и острота</a:t>
            </a:r>
          </a:p>
          <a:p>
            <a:pPr algn="ctr">
              <a:buNone/>
            </a:pPr>
            <a:r>
              <a:rPr lang="ru-RU" sz="1900" b="1" dirty="0" smtClean="0"/>
              <a:t>яркость</a:t>
            </a:r>
          </a:p>
          <a:p>
            <a:pPr algn="ctr">
              <a:buNone/>
            </a:pPr>
            <a:r>
              <a:rPr lang="ru-RU" sz="1900" b="1" dirty="0" smtClean="0"/>
              <a:t>авторская страстность</a:t>
            </a:r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ЯЗЫКОВЫЕ ОСОБЕННОСТИ</a:t>
            </a:r>
          </a:p>
          <a:p>
            <a:pPr>
              <a:buNone/>
            </a:pPr>
            <a:r>
              <a:rPr lang="ru-RU" sz="2200" dirty="0" smtClean="0"/>
              <a:t>              </a:t>
            </a:r>
            <a:r>
              <a:rPr lang="ru-RU" sz="2200" b="1" dirty="0" smtClean="0">
                <a:solidFill>
                  <a:srgbClr val="C00000"/>
                </a:solidFill>
              </a:rPr>
              <a:t>ЛЕКСИЧЕСКИЕ</a:t>
            </a:r>
            <a:r>
              <a:rPr lang="ru-RU" sz="2200" b="1" dirty="0" smtClean="0">
                <a:solidFill>
                  <a:srgbClr val="002060"/>
                </a:solidFill>
              </a:rPr>
              <a:t>  </a:t>
            </a:r>
            <a:r>
              <a:rPr lang="ru-RU" sz="2200" dirty="0" smtClean="0"/>
              <a:t>                                          </a:t>
            </a:r>
            <a:r>
              <a:rPr lang="ru-RU" sz="2200" b="1" dirty="0" smtClean="0">
                <a:solidFill>
                  <a:srgbClr val="C00000"/>
                </a:solidFill>
              </a:rPr>
              <a:t>СИНТАКСИЧЕСКИЕ</a:t>
            </a:r>
          </a:p>
          <a:p>
            <a:pPr>
              <a:buNone/>
            </a:pPr>
            <a:r>
              <a:rPr lang="ru-RU" sz="1800" dirty="0" smtClean="0"/>
              <a:t>      </a:t>
            </a:r>
            <a:r>
              <a:rPr lang="ru-RU" sz="1900" b="1" dirty="0" smtClean="0"/>
              <a:t> Книжные слова                                                       Несложные синтаксические </a:t>
            </a:r>
          </a:p>
          <a:p>
            <a:pPr>
              <a:buNone/>
            </a:pPr>
            <a:r>
              <a:rPr lang="ru-RU" sz="1900" b="1" dirty="0" smtClean="0"/>
              <a:t>      Эмоционально – экспрессивная                           конструкции</a:t>
            </a:r>
          </a:p>
          <a:p>
            <a:pPr>
              <a:buNone/>
            </a:pPr>
            <a:r>
              <a:rPr lang="ru-RU" sz="1900" b="1" dirty="0" smtClean="0"/>
              <a:t>      лексика                                                                     Риторические вопросы</a:t>
            </a:r>
          </a:p>
          <a:p>
            <a:pPr>
              <a:buNone/>
            </a:pPr>
            <a:r>
              <a:rPr lang="ru-RU" sz="1900" b="1" dirty="0" smtClean="0"/>
              <a:t>      Устаревшее сочетание слов                                  Восклицательные предложения</a:t>
            </a:r>
          </a:p>
          <a:p>
            <a:pPr>
              <a:buNone/>
            </a:pPr>
            <a:r>
              <a:rPr lang="ru-RU" sz="1900" b="1" dirty="0" smtClean="0"/>
              <a:t>                                                                                         Побудительные предложения 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412776"/>
            <a:ext cx="259228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Речевая ситуация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052736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один - много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556792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неофициальная обстановка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060848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сообщение, воздействие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707904" y="1196752"/>
            <a:ext cx="792088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707904" y="1700808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707904" y="1844824"/>
            <a:ext cx="792088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820472" cy="66693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«Переведите» на нормальный русский язык отрывок иронического текста журналиста Андрея Кнышева   «О великий и могучий новый русский язык!»</a:t>
            </a:r>
          </a:p>
          <a:p>
            <a:pPr marL="514350" indent="-514350"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— Добрый </a:t>
            </a:r>
            <a:r>
              <a:rPr lang="ru-RU" b="1" dirty="0" err="1" smtClean="0"/>
              <a:t>ивнинг</a:t>
            </a:r>
            <a:r>
              <a:rPr lang="ru-RU" b="1" dirty="0" smtClean="0"/>
              <a:t>, уважаемые </a:t>
            </a:r>
            <a:r>
              <a:rPr lang="ru-RU" b="1" dirty="0" err="1" smtClean="0"/>
              <a:t>телевьюеры</a:t>
            </a:r>
            <a:r>
              <a:rPr lang="ru-RU" b="1" dirty="0" smtClean="0"/>
              <a:t>, </a:t>
            </a:r>
            <a:r>
              <a:rPr lang="ru-RU" b="1" dirty="0" err="1" smtClean="0"/>
              <a:t>уотчеры</a:t>
            </a:r>
            <a:r>
              <a:rPr lang="ru-RU" b="1" dirty="0" smtClean="0"/>
              <a:t> и </a:t>
            </a:r>
            <a:r>
              <a:rPr lang="ru-RU" b="1" dirty="0" err="1" smtClean="0"/>
              <a:t>лукеры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Начинаем вечерний </a:t>
            </a:r>
            <a:r>
              <a:rPr lang="ru-RU" b="1" dirty="0" err="1" smtClean="0"/>
              <a:t>бродкастинг</a:t>
            </a:r>
            <a:r>
              <a:rPr lang="ru-RU" b="1" dirty="0" smtClean="0"/>
              <a:t> </a:t>
            </a:r>
            <a:r>
              <a:rPr lang="ru-RU" b="1" dirty="0" err="1" smtClean="0"/>
              <a:t>ньюзостей</a:t>
            </a:r>
            <a:r>
              <a:rPr lang="ru-RU" b="1" dirty="0" smtClean="0"/>
              <a:t>. В </a:t>
            </a:r>
            <a:r>
              <a:rPr lang="ru-RU" b="1" dirty="0" err="1" smtClean="0"/>
              <a:t>бегининге</a:t>
            </a:r>
            <a:r>
              <a:rPr lang="ru-RU" b="1" dirty="0" smtClean="0"/>
              <a:t> </a:t>
            </a:r>
            <a:r>
              <a:rPr lang="ru-RU" b="1" dirty="0" err="1" smtClean="0"/>
              <a:t>шортовый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брифинг основных </a:t>
            </a:r>
            <a:r>
              <a:rPr lang="ru-RU" b="1" dirty="0" err="1" smtClean="0"/>
              <a:t>тудэйных</a:t>
            </a:r>
            <a:r>
              <a:rPr lang="ru-RU" b="1" dirty="0" smtClean="0"/>
              <a:t> </a:t>
            </a:r>
            <a:r>
              <a:rPr lang="ru-RU" b="1" dirty="0" err="1" smtClean="0"/>
              <a:t>ивентов</a:t>
            </a:r>
            <a:r>
              <a:rPr lang="ru-RU" b="1" dirty="0" smtClean="0"/>
              <a:t> </a:t>
            </a:r>
            <a:r>
              <a:rPr lang="ru-RU" b="1" dirty="0" err="1" smtClean="0"/>
              <a:t>тудейного</a:t>
            </a:r>
            <a:r>
              <a:rPr lang="ru-RU" b="1" dirty="0" smtClean="0"/>
              <a:t>  </a:t>
            </a:r>
            <a:r>
              <a:rPr lang="ru-RU" b="1" dirty="0" err="1" smtClean="0"/>
              <a:t>афтенуна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sz="1700" b="1" dirty="0" smtClean="0"/>
          </a:p>
          <a:p>
            <a:pPr>
              <a:buNone/>
            </a:pPr>
            <a:r>
              <a:rPr lang="ru-RU" b="1" dirty="0" smtClean="0"/>
              <a:t>Намедни исполняется 150-летний </a:t>
            </a:r>
            <a:r>
              <a:rPr lang="ru-RU" b="1" dirty="0" err="1" smtClean="0"/>
              <a:t>аниверсарий</a:t>
            </a:r>
            <a:r>
              <a:rPr lang="ru-RU" b="1" dirty="0" smtClean="0"/>
              <a:t> </a:t>
            </a:r>
            <a:r>
              <a:rPr lang="ru-RU" b="1" dirty="0" err="1" smtClean="0"/>
              <a:t>ремаркабельного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русского </a:t>
            </a:r>
            <a:r>
              <a:rPr lang="ru-RU" b="1" dirty="0" err="1" smtClean="0"/>
              <a:t>райтера</a:t>
            </a:r>
            <a:r>
              <a:rPr lang="ru-RU" b="1" dirty="0" smtClean="0"/>
              <a:t> Льва Николаевича Толстого. Его </a:t>
            </a:r>
            <a:r>
              <a:rPr lang="ru-RU" b="1" dirty="0" err="1" smtClean="0"/>
              <a:t>арт</a:t>
            </a:r>
            <a:r>
              <a:rPr lang="ru-RU" b="1" dirty="0" smtClean="0"/>
              <a:t>, </a:t>
            </a:r>
            <a:r>
              <a:rPr lang="ru-RU" b="1" dirty="0" err="1" smtClean="0"/>
              <a:t>лэнгвидж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и </a:t>
            </a:r>
            <a:r>
              <a:rPr lang="ru-RU" b="1" dirty="0" err="1" smtClean="0"/>
              <a:t>narodnaya</a:t>
            </a:r>
            <a:r>
              <a:rPr lang="ru-RU" b="1" dirty="0" smtClean="0"/>
              <a:t> </a:t>
            </a:r>
            <a:r>
              <a:rPr lang="ru-RU" b="1" dirty="0" err="1" smtClean="0"/>
              <a:t>smekalka</a:t>
            </a:r>
            <a:r>
              <a:rPr lang="ru-RU" b="1" dirty="0" smtClean="0"/>
              <a:t> в вербализации </a:t>
            </a:r>
            <a:r>
              <a:rPr lang="ru-RU" b="1" dirty="0" err="1" smtClean="0"/>
              <a:t>имэджей</a:t>
            </a:r>
            <a:r>
              <a:rPr lang="ru-RU" b="1" dirty="0" smtClean="0"/>
              <a:t> и сегодня совершают </a:t>
            </a:r>
          </a:p>
          <a:p>
            <a:pPr>
              <a:buNone/>
            </a:pPr>
            <a:r>
              <a:rPr lang="ru-RU" b="1" dirty="0" smtClean="0"/>
              <a:t>глубокую </a:t>
            </a:r>
            <a:r>
              <a:rPr lang="ru-RU" b="1" dirty="0" err="1" smtClean="0"/>
              <a:t>пенетрацию</a:t>
            </a:r>
            <a:r>
              <a:rPr lang="ru-RU" b="1" dirty="0" smtClean="0"/>
              <a:t> в душу </a:t>
            </a:r>
            <a:r>
              <a:rPr lang="ru-RU" b="1" dirty="0" err="1" smtClean="0"/>
              <a:t>контемпорального</a:t>
            </a:r>
            <a:r>
              <a:rPr lang="ru-RU" b="1" dirty="0" smtClean="0"/>
              <a:t> российского </a:t>
            </a:r>
            <a:r>
              <a:rPr lang="ru-RU" b="1" dirty="0" err="1" smtClean="0"/>
              <a:t>ридера</a:t>
            </a:r>
            <a:r>
              <a:rPr lang="ru-RU" b="1" dirty="0" smtClean="0"/>
              <a:t>. </a:t>
            </a:r>
          </a:p>
          <a:p>
            <a:pPr>
              <a:buNone/>
            </a:pPr>
            <a:r>
              <a:rPr lang="ru-RU" b="1" dirty="0" smtClean="0"/>
              <a:t>Известный </a:t>
            </a:r>
            <a:r>
              <a:rPr lang="ru-RU" b="1" dirty="0" err="1" smtClean="0"/>
              <a:t>фильм-мейкер</a:t>
            </a:r>
            <a:r>
              <a:rPr lang="ru-RU" b="1" dirty="0" smtClean="0"/>
              <a:t> Станислав </a:t>
            </a:r>
            <a:r>
              <a:rPr lang="ru-RU" b="1" dirty="0" err="1" smtClean="0"/>
              <a:t>Спикерухин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 («Так жить </a:t>
            </a:r>
            <a:r>
              <a:rPr lang="ru-RU" b="1" dirty="0" err="1" smtClean="0"/>
              <a:t>импоссибл</a:t>
            </a:r>
            <a:r>
              <a:rPr lang="ru-RU" b="1" dirty="0" smtClean="0"/>
              <a:t>») отказался </a:t>
            </a:r>
            <a:r>
              <a:rPr lang="ru-RU" b="1" dirty="0" err="1" smtClean="0"/>
              <a:t>продюсировать</a:t>
            </a:r>
            <a:r>
              <a:rPr lang="ru-RU" b="1" dirty="0" smtClean="0"/>
              <a:t> </a:t>
            </a:r>
            <a:r>
              <a:rPr lang="ru-RU" b="1" dirty="0" err="1" smtClean="0"/>
              <a:t>римейк</a:t>
            </a:r>
            <a:r>
              <a:rPr lang="ru-RU" b="1" dirty="0" smtClean="0"/>
              <a:t> триллера </a:t>
            </a:r>
          </a:p>
          <a:p>
            <a:pPr>
              <a:buNone/>
            </a:pPr>
            <a:r>
              <a:rPr lang="ru-RU" b="1" dirty="0" smtClean="0"/>
              <a:t>«Детство. Отрочество. Пепси — Новое Поколение-98».</a:t>
            </a:r>
          </a:p>
          <a:p>
            <a:pPr>
              <a:buNone/>
            </a:pPr>
            <a:endParaRPr lang="ru-RU" sz="1700" b="1" dirty="0" smtClean="0"/>
          </a:p>
          <a:p>
            <a:pPr>
              <a:buNone/>
            </a:pPr>
            <a:r>
              <a:rPr lang="ru-RU" b="1" dirty="0" smtClean="0"/>
              <a:t>— 1-е место в горячей десятке фильмов занял классический</a:t>
            </a:r>
          </a:p>
          <a:p>
            <a:pPr>
              <a:buNone/>
            </a:pPr>
            <a:r>
              <a:rPr lang="ru-RU" b="1" dirty="0" err="1" smtClean="0"/>
              <a:t>блокбастер</a:t>
            </a:r>
            <a:r>
              <a:rPr lang="ru-RU" b="1" dirty="0" smtClean="0"/>
              <a:t> С. Эйзенштейна «</a:t>
            </a:r>
            <a:r>
              <a:rPr lang="ru-RU" b="1" dirty="0" err="1" smtClean="0"/>
              <a:t>Армадилло</a:t>
            </a:r>
            <a:r>
              <a:rPr lang="ru-RU" b="1" dirty="0" smtClean="0"/>
              <a:t> Потемкин».</a:t>
            </a:r>
          </a:p>
          <a:p>
            <a:pPr>
              <a:buNone/>
            </a:pPr>
            <a:endParaRPr lang="ru-RU" sz="1700" b="1" dirty="0" smtClean="0"/>
          </a:p>
          <a:p>
            <a:pPr>
              <a:buNone/>
            </a:pPr>
            <a:r>
              <a:rPr lang="ru-RU" b="1" dirty="0" smtClean="0"/>
              <a:t>На сегодня это все </a:t>
            </a:r>
            <a:r>
              <a:rPr lang="ru-RU" b="1" dirty="0" err="1" smtClean="0"/>
              <a:t>ньюзости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437298"/>
            <a:ext cx="849694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—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Добрый вечер, уважаемые телезрители. Начинаем вечерний выпуск новостей. Вначале короткий отчет основных событий сегодняшнего дня.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днях  исполняется 150-летний  юбилей великого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русского писателя Льва Николаевича Толстого. Его искусство, язык и народная смекалка в создании образов и сегодня глубоко проникают в душу современного российского читателя.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Известный кинорежиссер Станислав Говорухин ( «Так жить нельзя») отказался снимать современную версию трилогии «Детство. Отрочество. Юность»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1-е место в  десятке фильмов занял классический кинофильм С. Эйзенштейна «Броненосец Потемкин».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сегодня это все новости.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Художественный  стиль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endParaRPr lang="ru-RU" sz="2200" dirty="0" smtClean="0"/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СТИЛЕВЫЕ ЧЕРТЫ</a:t>
            </a:r>
          </a:p>
          <a:p>
            <a:pPr algn="ctr">
              <a:buNone/>
            </a:pPr>
            <a:r>
              <a:rPr lang="ru-RU" sz="1900" b="1" dirty="0" smtClean="0"/>
              <a:t>выразительность</a:t>
            </a:r>
          </a:p>
          <a:p>
            <a:pPr algn="ctr">
              <a:buNone/>
            </a:pPr>
            <a:r>
              <a:rPr lang="ru-RU" sz="1900" b="1" dirty="0" smtClean="0"/>
              <a:t>образность</a:t>
            </a:r>
          </a:p>
          <a:p>
            <a:pPr algn="ctr">
              <a:buNone/>
            </a:pPr>
            <a:r>
              <a:rPr lang="ru-RU" sz="1900" b="1" dirty="0" smtClean="0"/>
              <a:t>индивидуальность стиля</a:t>
            </a:r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ЯЗЫКОВЫЕ ОСОБЕННОСТИ</a:t>
            </a:r>
          </a:p>
          <a:p>
            <a:pPr>
              <a:buNone/>
            </a:pPr>
            <a:r>
              <a:rPr lang="ru-RU" sz="2200" dirty="0" smtClean="0"/>
              <a:t>              </a:t>
            </a:r>
            <a:r>
              <a:rPr lang="ru-RU" sz="2200" b="1" dirty="0" smtClean="0">
                <a:solidFill>
                  <a:srgbClr val="C00000"/>
                </a:solidFill>
              </a:rPr>
              <a:t>ЛЕКСИЧЕСКИЕ</a:t>
            </a:r>
            <a:r>
              <a:rPr lang="ru-RU" sz="2200" b="1" dirty="0" smtClean="0">
                <a:solidFill>
                  <a:srgbClr val="002060"/>
                </a:solidFill>
              </a:rPr>
              <a:t>  </a:t>
            </a:r>
            <a:r>
              <a:rPr lang="ru-RU" sz="2200" dirty="0" smtClean="0"/>
              <a:t>                                          </a:t>
            </a:r>
            <a:r>
              <a:rPr lang="ru-RU" sz="2200" b="1" dirty="0" smtClean="0">
                <a:solidFill>
                  <a:srgbClr val="C00000"/>
                </a:solidFill>
              </a:rPr>
              <a:t>СИНТАКСИЧЕСКИЕ</a:t>
            </a:r>
          </a:p>
          <a:p>
            <a:pPr>
              <a:buNone/>
            </a:pPr>
            <a:r>
              <a:rPr lang="ru-RU" sz="1800" dirty="0" smtClean="0"/>
              <a:t>       </a:t>
            </a:r>
            <a:r>
              <a:rPr lang="ru-RU" sz="1900" b="1" dirty="0" smtClean="0"/>
              <a:t> Книжные слова                                                      Сравнительные, причастные,</a:t>
            </a:r>
          </a:p>
          <a:p>
            <a:pPr>
              <a:buNone/>
            </a:pPr>
            <a:r>
              <a:rPr lang="ru-RU" sz="1900" b="1" dirty="0" smtClean="0"/>
              <a:t>      Разговорная лексика                                              деепричастные обороты</a:t>
            </a:r>
          </a:p>
          <a:p>
            <a:pPr>
              <a:buNone/>
            </a:pPr>
            <a:r>
              <a:rPr lang="ru-RU" sz="1900" b="1" dirty="0" smtClean="0"/>
              <a:t>      Эмоционально – экспрессивная                           Назывные предложения, обращения</a:t>
            </a:r>
          </a:p>
          <a:p>
            <a:pPr>
              <a:buNone/>
            </a:pPr>
            <a:r>
              <a:rPr lang="ru-RU" sz="1900" b="1" dirty="0" smtClean="0"/>
              <a:t>      лексика                                                                     Сложноподчиненные предложения</a:t>
            </a:r>
          </a:p>
          <a:p>
            <a:pPr>
              <a:buNone/>
            </a:pPr>
            <a:r>
              <a:rPr lang="ru-RU" sz="1900" b="1" dirty="0" smtClean="0"/>
              <a:t>      Просторечная лексика                                            с придаточными сравнительными                           </a:t>
            </a:r>
          </a:p>
          <a:p>
            <a:pPr>
              <a:buNone/>
            </a:pPr>
            <a:r>
              <a:rPr lang="ru-RU" sz="1900" b="1" dirty="0" smtClean="0"/>
              <a:t>      Фразеологизмы</a:t>
            </a:r>
          </a:p>
          <a:p>
            <a:pPr>
              <a:buNone/>
            </a:pPr>
            <a:r>
              <a:rPr lang="ru-RU" sz="1900" b="1" dirty="0" smtClean="0"/>
              <a:t>                                                                                      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412776"/>
            <a:ext cx="259228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Речевая ситуация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052736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один - много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556792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неофициальная обстановка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060848"/>
            <a:ext cx="367240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эмоционально - образное воздействие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707904" y="1196752"/>
            <a:ext cx="792088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707904" y="1700808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707904" y="1844824"/>
            <a:ext cx="792088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858000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Назовите изобразительно-выразительные средства  текста художественного стиля.</a:t>
            </a:r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r>
              <a:rPr lang="ru-RU" dirty="0" smtClean="0"/>
              <a:t> 	</a:t>
            </a:r>
          </a:p>
          <a:p>
            <a:pPr>
              <a:buNone/>
            </a:pPr>
            <a:r>
              <a:rPr lang="ru-RU" b="1" dirty="0" smtClean="0"/>
              <a:t>	Серебристое небо сплошь усыпано августовскими звездами. Раздвоенный рукав Млечного пути висит над головой видением небесной реки… По всем направлениям катятся, вспыхивая, падающие звезды.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 разговорный стиль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100" dirty="0" smtClean="0"/>
          </a:p>
          <a:p>
            <a:pPr algn="ctr">
              <a:buNone/>
            </a:pPr>
            <a:endParaRPr lang="ru-RU" sz="17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СТИЛЕВЫЕ ЧЕРТЫ</a:t>
            </a:r>
          </a:p>
          <a:p>
            <a:pPr algn="ctr">
              <a:buNone/>
            </a:pPr>
            <a:r>
              <a:rPr lang="ru-RU" sz="1900" b="1" dirty="0" smtClean="0"/>
              <a:t>непринужденность</a:t>
            </a:r>
          </a:p>
          <a:p>
            <a:pPr algn="ctr">
              <a:buNone/>
            </a:pPr>
            <a:r>
              <a:rPr lang="ru-RU" sz="1900" b="1" dirty="0" smtClean="0"/>
              <a:t>выразительность</a:t>
            </a:r>
          </a:p>
          <a:p>
            <a:pPr algn="ctr">
              <a:buNone/>
            </a:pPr>
            <a:r>
              <a:rPr lang="ru-RU" sz="1900" b="1" dirty="0" smtClean="0"/>
              <a:t>эмоциональность</a:t>
            </a:r>
          </a:p>
          <a:p>
            <a:pPr algn="ctr">
              <a:buNone/>
            </a:pPr>
            <a:r>
              <a:rPr lang="ru-RU" sz="1900" b="1" dirty="0" smtClean="0"/>
              <a:t>неподготовленность</a:t>
            </a:r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ЯЗЫКОВЫЕ ОСОБЕННОСТИ</a:t>
            </a:r>
          </a:p>
          <a:p>
            <a:pPr>
              <a:buNone/>
            </a:pPr>
            <a:r>
              <a:rPr lang="ru-RU" sz="2200" dirty="0" smtClean="0"/>
              <a:t>              </a:t>
            </a:r>
            <a:r>
              <a:rPr lang="ru-RU" sz="2200" b="1" dirty="0" smtClean="0">
                <a:solidFill>
                  <a:srgbClr val="C00000"/>
                </a:solidFill>
              </a:rPr>
              <a:t>ЛЕКСИЧЕСКИЕ</a:t>
            </a:r>
            <a:r>
              <a:rPr lang="ru-RU" sz="2200" b="1" dirty="0" smtClean="0">
                <a:solidFill>
                  <a:srgbClr val="002060"/>
                </a:solidFill>
              </a:rPr>
              <a:t>  </a:t>
            </a:r>
            <a:r>
              <a:rPr lang="ru-RU" sz="2200" dirty="0" smtClean="0"/>
              <a:t>                                          </a:t>
            </a:r>
            <a:r>
              <a:rPr lang="ru-RU" sz="2200" b="1" dirty="0" smtClean="0">
                <a:solidFill>
                  <a:srgbClr val="C00000"/>
                </a:solidFill>
              </a:rPr>
              <a:t>СИНТАКСИЧЕСКИЕ</a:t>
            </a:r>
          </a:p>
          <a:p>
            <a:pPr>
              <a:buNone/>
            </a:pPr>
            <a:r>
              <a:rPr lang="ru-RU" sz="1800" dirty="0" smtClean="0"/>
              <a:t>       </a:t>
            </a:r>
            <a:r>
              <a:rPr lang="ru-RU" sz="1900" b="1" dirty="0" smtClean="0"/>
              <a:t>Обиходно - бытовая лексика                             Неполные предложения</a:t>
            </a:r>
          </a:p>
          <a:p>
            <a:pPr>
              <a:buNone/>
            </a:pPr>
            <a:r>
              <a:rPr lang="ru-RU" sz="1900" b="1" dirty="0" smtClean="0"/>
              <a:t>      Частицы                                                                Определенно - личные предложения</a:t>
            </a:r>
          </a:p>
          <a:p>
            <a:pPr>
              <a:buNone/>
            </a:pPr>
            <a:r>
              <a:rPr lang="ru-RU" sz="1900" b="1" dirty="0" smtClean="0"/>
              <a:t>      Междометия                                                         Безличные предложения</a:t>
            </a:r>
          </a:p>
          <a:p>
            <a:pPr>
              <a:buNone/>
            </a:pPr>
            <a:r>
              <a:rPr lang="ru-RU" sz="1900" b="1" dirty="0" smtClean="0"/>
              <a:t>      Фразеологизмы                                                    Обращение словом с ласкательной</a:t>
            </a:r>
          </a:p>
          <a:p>
            <a:pPr>
              <a:buNone/>
            </a:pPr>
            <a:r>
              <a:rPr lang="ru-RU" sz="1900" b="1" dirty="0" smtClean="0"/>
              <a:t>      Эмоционально - экспрессивная                         или пренебрежительной окраской</a:t>
            </a:r>
          </a:p>
          <a:p>
            <a:pPr>
              <a:buNone/>
            </a:pPr>
            <a:r>
              <a:rPr lang="ru-RU" sz="1900" b="1" dirty="0" smtClean="0"/>
              <a:t>      лексика</a:t>
            </a:r>
          </a:p>
          <a:p>
            <a:pPr>
              <a:buNone/>
            </a:pPr>
            <a:endParaRPr lang="ru-RU" sz="1800" dirty="0" smtClean="0"/>
          </a:p>
          <a:p>
            <a:pPr algn="ctr">
              <a:buNone/>
            </a:pP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412776"/>
            <a:ext cx="259228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Речевая ситуация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052736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один - </a:t>
            </a:r>
            <a:r>
              <a:rPr lang="ru-RU" b="1" dirty="0" err="1" smtClean="0">
                <a:solidFill>
                  <a:schemeClr val="tx1"/>
                </a:solidFill>
              </a:rPr>
              <a:t>один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556792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неофициальная обстановка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060848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общение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707904" y="1196752"/>
            <a:ext cx="792088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707904" y="1700808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707904" y="1844824"/>
            <a:ext cx="792088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8596064" cy="6858000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Найдите признаки разговорного стиля в данном тексте.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b="1" dirty="0" smtClean="0"/>
              <a:t>Не знаю даже, в каком году родилась. Сейчас</a:t>
            </a:r>
          </a:p>
          <a:p>
            <a:pPr marL="514350" indent="-514350">
              <a:buNone/>
            </a:pPr>
            <a:r>
              <a:rPr lang="ru-RU" b="1" dirty="0" smtClean="0"/>
              <a:t>Мне 73 года. Осталась сиротой: матка и отец</a:t>
            </a:r>
          </a:p>
          <a:p>
            <a:pPr marL="514350" indent="-514350">
              <a:buNone/>
            </a:pPr>
            <a:r>
              <a:rPr lang="ru-RU" b="1" dirty="0" smtClean="0"/>
              <a:t>рано померли. Мужа убили в четырнадцатом. В</a:t>
            </a:r>
          </a:p>
          <a:p>
            <a:pPr marL="514350" indent="-514350">
              <a:buNone/>
            </a:pPr>
            <a:r>
              <a:rPr lang="ru-RU" b="1" dirty="0" smtClean="0"/>
              <a:t>колхоз вступила. Стахановкой в колхозе была,</a:t>
            </a:r>
          </a:p>
          <a:p>
            <a:pPr marL="514350" indent="-514350">
              <a:buNone/>
            </a:pPr>
            <a:r>
              <a:rPr lang="ru-RU" b="1" dirty="0" smtClean="0"/>
              <a:t>конюхом работала.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321578" cy="616931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Отредактируйте текст: вставьте пропущенные буквы и знаки препинания, раскройте скобки, исправьте ошибки. Определите стиль и тип текста. Измените стиль текста.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sz="3100" b="1" dirty="0" smtClean="0"/>
              <a:t>Доводим до вашего сведения  что вчера вскоре после (полу) ночи над район…</a:t>
            </a:r>
            <a:r>
              <a:rPr lang="ru-RU" sz="3100" b="1" dirty="0" err="1" smtClean="0"/>
              <a:t>ым</a:t>
            </a:r>
            <a:r>
              <a:rPr lang="ru-RU" sz="3100" b="1" dirty="0" smtClean="0"/>
              <a:t> центром городом Нижний Ломов и пр…</a:t>
            </a:r>
            <a:r>
              <a:rPr lang="ru-RU" sz="3100" b="1" dirty="0" err="1" smtClean="0"/>
              <a:t>легающей</a:t>
            </a:r>
            <a:r>
              <a:rPr lang="ru-RU" sz="3100" b="1" dirty="0" smtClean="0"/>
              <a:t> к нему сельской местностью пронеслась сильная гроза  продолжавшаяся около (полу) часа. Скорость ветра достигла 30–35 метров в секунду. Причинен значительный материальный ущерб </a:t>
            </a:r>
            <a:r>
              <a:rPr lang="ru-RU" sz="3100" b="1" dirty="0" err="1" smtClean="0"/>
              <a:t>собствен</a:t>
            </a:r>
            <a:r>
              <a:rPr lang="ru-RU" sz="3100" b="1" dirty="0" smtClean="0"/>
              <a:t>…ости деревень , исчисляемый  по предварительным данным  в сотни тысяч рублей. Человеческих жертв не было. Образована специальная </a:t>
            </a:r>
            <a:r>
              <a:rPr lang="ru-RU" sz="3100" b="1" dirty="0" err="1" smtClean="0"/>
              <a:t>комис</a:t>
            </a:r>
            <a:r>
              <a:rPr lang="ru-RU" sz="3100" b="1" dirty="0" smtClean="0"/>
              <a:t>…</a:t>
            </a:r>
            <a:r>
              <a:rPr lang="ru-RU" sz="3100" b="1" dirty="0" err="1" smtClean="0"/>
              <a:t>ия</a:t>
            </a:r>
            <a:r>
              <a:rPr lang="ru-RU" sz="3100" b="1" dirty="0" smtClean="0"/>
              <a:t> для выяснения размеров причинен…ого стихийным бедствием ущерба и оказания помощи пострадавшему месс…ному населению. О принятых мерах будет (не) </a:t>
            </a:r>
            <a:r>
              <a:rPr lang="ru-RU" sz="3100" b="1" dirty="0" err="1" smtClean="0"/>
              <a:t>замедлительно</a:t>
            </a:r>
            <a:r>
              <a:rPr lang="ru-RU" sz="3100" b="1" dirty="0" smtClean="0"/>
              <a:t> доложено.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755576" y="0"/>
            <a:ext cx="8388424" cy="6381328"/>
          </a:xfrm>
        </p:spPr>
        <p:txBody>
          <a:bodyPr>
            <a:normAutofit fontScale="25000" lnSpcReduction="20000"/>
          </a:bodyPr>
          <a:lstStyle/>
          <a:p>
            <a:endParaRPr lang="ru-RU" i="1" dirty="0" smtClean="0"/>
          </a:p>
          <a:p>
            <a:endParaRPr lang="ru-RU" i="1" dirty="0" smtClean="0"/>
          </a:p>
          <a:p>
            <a:pPr>
              <a:lnSpc>
                <a:spcPct val="170000"/>
              </a:lnSpc>
            </a:pPr>
            <a:r>
              <a:rPr lang="ru-RU" sz="11200" b="1" i="1" dirty="0" smtClean="0"/>
              <a:t>«Смешение или соединение </a:t>
            </a:r>
            <a:endParaRPr lang="ru-RU" sz="11200" b="1" dirty="0" smtClean="0"/>
          </a:p>
          <a:p>
            <a:pPr>
              <a:lnSpc>
                <a:spcPct val="170000"/>
              </a:lnSpc>
            </a:pPr>
            <a:r>
              <a:rPr lang="ru-RU" sz="11200" b="1" i="1" dirty="0" smtClean="0"/>
              <a:t>выражений, принадлежащих к разным  </a:t>
            </a:r>
            <a:endParaRPr lang="ru-RU" sz="11200" b="1" dirty="0" smtClean="0"/>
          </a:p>
          <a:p>
            <a:pPr>
              <a:lnSpc>
                <a:spcPct val="170000"/>
              </a:lnSpc>
            </a:pPr>
            <a:r>
              <a:rPr lang="ru-RU" sz="11200" b="1" i="1" dirty="0" smtClean="0"/>
              <a:t>стилям литературного языка, </a:t>
            </a:r>
            <a:endParaRPr lang="ru-RU" sz="11200" b="1" dirty="0" smtClean="0"/>
          </a:p>
          <a:p>
            <a:pPr>
              <a:lnSpc>
                <a:spcPct val="170000"/>
              </a:lnSpc>
            </a:pPr>
            <a:r>
              <a:rPr lang="ru-RU" sz="11200" b="1" i="1" dirty="0" smtClean="0"/>
              <a:t>в составе художественного произведения </a:t>
            </a:r>
            <a:endParaRPr lang="ru-RU" sz="11200" b="1" dirty="0" smtClean="0"/>
          </a:p>
          <a:p>
            <a:pPr>
              <a:lnSpc>
                <a:spcPct val="170000"/>
              </a:lnSpc>
            </a:pPr>
            <a:r>
              <a:rPr lang="ru-RU" sz="11200" b="1" i="1" dirty="0" smtClean="0"/>
              <a:t>должно быть внутренне </a:t>
            </a:r>
            <a:endParaRPr lang="ru-RU" sz="11200" b="1" dirty="0" smtClean="0"/>
          </a:p>
          <a:p>
            <a:pPr>
              <a:lnSpc>
                <a:spcPct val="170000"/>
              </a:lnSpc>
            </a:pPr>
            <a:r>
              <a:rPr lang="ru-RU" sz="11200" b="1" i="1" dirty="0" smtClean="0"/>
              <a:t>оправдано или мотивировано».</a:t>
            </a:r>
            <a:r>
              <a:rPr lang="ru-RU" sz="8500" i="1" dirty="0" smtClean="0"/>
              <a:t/>
            </a:r>
            <a:br>
              <a:rPr lang="ru-RU" sz="8500" i="1" dirty="0" smtClean="0"/>
            </a:br>
            <a:endParaRPr lang="ru-RU" sz="8500" i="1" dirty="0" smtClean="0"/>
          </a:p>
          <a:p>
            <a:endParaRPr lang="ru-RU" sz="8500" i="1" dirty="0" smtClean="0"/>
          </a:p>
          <a:p>
            <a:r>
              <a:rPr lang="ru-RU" sz="9600" b="1" i="1" dirty="0" smtClean="0"/>
              <a:t>В.В. Виноградов</a:t>
            </a:r>
            <a:endParaRPr lang="ru-RU" sz="9600" b="1" dirty="0" smtClean="0"/>
          </a:p>
          <a:p>
            <a:r>
              <a:rPr lang="ru-RU" sz="9600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 официально-делового стиля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 Доводим до вашего сведения,  что вчера вскоре после полуночи над районным центром - городом Нижний Ломов и прилегающей к нему сельской местностью пронеслась сильная гроза,  продолжавшаяся около получаса. Скорость ветра достигла 30–35 метров в секунду. Причинен значительный материальный ущерб собственности деревень, исчисляемый,  по предварительным данным,  в сотни тысяч рублей. Человеческих жертв не было. Образована специальная комиссия для выяснения размеров причиненного стихийным бедствием ущерба и оказания помощи пострадавшему местному населению. О принятых мерах будет незамедлительно доложено.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Отредактированный текст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Доводим </a:t>
            </a:r>
            <a:r>
              <a:rPr lang="ru-RU" dirty="0" smtClean="0"/>
              <a:t>до вашего сведения,  что вчера в районе города Нижний Ломов и прилегающей к нему сельской местности прошла сильная гроза. Причинен значительный материальный ущерб собственности деревень, исчисляемый,  по предварительным данным,  в сотни тысяч рублей. Человеческих жертв нет.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Образована </a:t>
            </a:r>
            <a:r>
              <a:rPr lang="ru-RU" dirty="0" smtClean="0"/>
              <a:t>специальная комиссия для выяснения размеров причиненного стихийным бедствием ущерба и оказания помощи пострадавшему местному населению.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 </a:t>
            </a:r>
            <a:r>
              <a:rPr lang="ru-RU" dirty="0" smtClean="0"/>
              <a:t>принятых мерах будет незамедлительно доложено.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Проверьте себя. Закончите предложения, выбрав правильный вариант ответа.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1. Понятие «функциональный стиль речи» связано …</a:t>
            </a:r>
          </a:p>
          <a:p>
            <a:pPr>
              <a:buNone/>
            </a:pPr>
            <a:r>
              <a:rPr lang="ru-RU" sz="2000" b="1" dirty="0" smtClean="0"/>
              <a:t>	а) с модой на использование тех или иных языковых средств; </a:t>
            </a:r>
          </a:p>
          <a:p>
            <a:pPr>
              <a:buNone/>
            </a:pPr>
            <a:r>
              <a:rPr lang="ru-RU" sz="2000" b="1" dirty="0" smtClean="0"/>
              <a:t>	б) с индивидуальной авторской манерой; </a:t>
            </a:r>
          </a:p>
          <a:p>
            <a:pPr>
              <a:buNone/>
            </a:pPr>
            <a:r>
              <a:rPr lang="ru-RU" sz="2000" b="1" dirty="0" smtClean="0"/>
              <a:t>	в) с функцией  языка, характерной для определенной сферы человеческой жизни.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2. Каждый функциональный стиль включает в себя …</a:t>
            </a:r>
          </a:p>
          <a:p>
            <a:pPr>
              <a:buNone/>
            </a:pPr>
            <a:r>
              <a:rPr lang="ru-RU" sz="2000" b="1" dirty="0" smtClean="0"/>
              <a:t>	а) нейтральные языковые средства и средства, типичные для данного стиля; </a:t>
            </a:r>
          </a:p>
          <a:p>
            <a:pPr>
              <a:buNone/>
            </a:pPr>
            <a:r>
              <a:rPr lang="ru-RU" sz="2000" b="1" dirty="0" smtClean="0"/>
              <a:t>	б) любые языковые средства, способные передать мысль автора;</a:t>
            </a:r>
          </a:p>
          <a:p>
            <a:pPr>
              <a:buNone/>
            </a:pPr>
            <a:r>
              <a:rPr lang="ru-RU" sz="2000" b="1" dirty="0" smtClean="0"/>
              <a:t> 	в) только специально отобранные языковые средства, типичные для данного стиля.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3. Традиционно выделяется…</a:t>
            </a:r>
          </a:p>
          <a:p>
            <a:pPr>
              <a:buNone/>
            </a:pPr>
            <a:r>
              <a:rPr lang="ru-RU" sz="2000" b="1" dirty="0" smtClean="0"/>
              <a:t>	 а) 4 функциональных стиля ; </a:t>
            </a:r>
          </a:p>
          <a:p>
            <a:pPr>
              <a:buNone/>
            </a:pPr>
            <a:r>
              <a:rPr lang="ru-RU" sz="2000" b="1" dirty="0" smtClean="0"/>
              <a:t>	б) 5 функциональных стилей; </a:t>
            </a:r>
          </a:p>
          <a:p>
            <a:pPr>
              <a:buNone/>
            </a:pPr>
            <a:r>
              <a:rPr lang="ru-RU" sz="2000" b="1" dirty="0" smtClean="0"/>
              <a:t>	в) 6 функциональных стилей</a:t>
            </a:r>
          </a:p>
          <a:p>
            <a:pPr>
              <a:buNone/>
            </a:pPr>
            <a:endParaRPr lang="ru-RU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332656"/>
            <a:ext cx="9316144" cy="6525344"/>
          </a:xfrm>
        </p:spPr>
        <p:txBody>
          <a:bodyPr>
            <a:normAutofit fontScale="62500" lnSpcReduction="20000"/>
          </a:bodyPr>
          <a:lstStyle/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4. Для разговорного стиля характерны …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а) спонтанность, точность, образность; 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б) образность, лаконичность, декларативность; 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в) выразительность, спонтанность, неофициальность.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5. Для научного стиля характерны …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а) точность, </a:t>
            </a:r>
            <a:r>
              <a:rPr lang="ru-RU" b="1" dirty="0" err="1" smtClean="0"/>
              <a:t>стандартизированность</a:t>
            </a:r>
            <a:r>
              <a:rPr lang="ru-RU" b="1" dirty="0" smtClean="0"/>
              <a:t>, аргументированность; 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б) логичность, точность, аргументированность; 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в) </a:t>
            </a:r>
            <a:r>
              <a:rPr lang="ru-RU" b="1" dirty="0" err="1" smtClean="0"/>
              <a:t>унифицированность</a:t>
            </a:r>
            <a:r>
              <a:rPr lang="ru-RU" b="1" dirty="0" smtClean="0"/>
              <a:t>, спонтанность, убедительность.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6. Для официально-делового стиля характерны …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а) </a:t>
            </a:r>
            <a:r>
              <a:rPr lang="ru-RU" b="1" dirty="0" err="1" smtClean="0"/>
              <a:t>стандартизированность</a:t>
            </a:r>
            <a:r>
              <a:rPr lang="ru-RU" b="1" dirty="0" smtClean="0"/>
              <a:t>, безличность, императивность; 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б) точность, лаконичность, неофициальность; 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в) </a:t>
            </a:r>
            <a:r>
              <a:rPr lang="ru-RU" b="1" dirty="0" err="1" smtClean="0"/>
              <a:t>унифицированность</a:t>
            </a:r>
            <a:r>
              <a:rPr lang="ru-RU" b="1" dirty="0" smtClean="0"/>
              <a:t> форм, убедительность, выразительность.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7. Для публицистического стиля характерны …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а) экспрессивность, образность, неофициальность; 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б) спонтанность, убедительность, безличность; </a:t>
            </a:r>
          </a:p>
          <a:p>
            <a:pPr marL="342000" indent="342000">
              <a:lnSpc>
                <a:spcPct val="120000"/>
              </a:lnSpc>
              <a:spcBef>
                <a:spcPts val="480"/>
              </a:spcBef>
              <a:buNone/>
            </a:pPr>
            <a:r>
              <a:rPr lang="ru-RU" b="1" dirty="0" smtClean="0"/>
              <a:t>	в)</a:t>
            </a:r>
            <a:r>
              <a:rPr lang="ru-RU" b="1" dirty="0" err="1" smtClean="0"/>
              <a:t>документализм</a:t>
            </a:r>
            <a:r>
              <a:rPr lang="ru-RU" b="1" dirty="0" smtClean="0"/>
              <a:t>, </a:t>
            </a:r>
            <a:r>
              <a:rPr lang="ru-RU" b="1" dirty="0" err="1" smtClean="0"/>
              <a:t>экпрессивность</a:t>
            </a:r>
            <a:r>
              <a:rPr lang="ru-RU" b="1" dirty="0" smtClean="0"/>
              <a:t>, </a:t>
            </a:r>
            <a:r>
              <a:rPr lang="ru-RU" b="1" dirty="0" err="1" smtClean="0"/>
              <a:t>оценочность</a:t>
            </a:r>
            <a:r>
              <a:rPr lang="ru-RU" b="1" dirty="0" smtClean="0"/>
              <a:t>, возможность 	смешения языковых средств разных стилей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525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8. Стилистика – это …</a:t>
            </a:r>
          </a:p>
          <a:p>
            <a:pPr>
              <a:buNone/>
            </a:pPr>
            <a:r>
              <a:rPr lang="ru-RU" sz="2000" b="1" dirty="0" smtClean="0"/>
              <a:t>	а) наука, изучающая особенности литературного языка; </a:t>
            </a:r>
          </a:p>
          <a:p>
            <a:pPr>
              <a:buNone/>
            </a:pPr>
            <a:r>
              <a:rPr lang="ru-RU" sz="2000" b="1" dirty="0" smtClean="0"/>
              <a:t>	б) наука, изучающая словарный состав языка; </a:t>
            </a:r>
          </a:p>
          <a:p>
            <a:pPr>
              <a:buNone/>
            </a:pPr>
            <a:r>
              <a:rPr lang="ru-RU" sz="2000" b="1" dirty="0" smtClean="0"/>
              <a:t>	в) наука, изучающая различные стили языка, а также нормы и способы их употребления в условиях языкового общения.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9. К жанрам научной речи относятся …</a:t>
            </a:r>
          </a:p>
          <a:p>
            <a:pPr>
              <a:buNone/>
            </a:pPr>
            <a:r>
              <a:rPr lang="ru-RU" sz="2000" b="1" dirty="0" smtClean="0"/>
              <a:t>	а) монография, аннотация, статья, рецензия; </a:t>
            </a:r>
          </a:p>
          <a:p>
            <a:pPr>
              <a:buNone/>
            </a:pPr>
            <a:r>
              <a:rPr lang="ru-RU" sz="2000" b="1" dirty="0" smtClean="0"/>
              <a:t>	б) тезисы, очерк, учебник, постановление; </a:t>
            </a:r>
          </a:p>
          <a:p>
            <a:pPr>
              <a:buNone/>
            </a:pPr>
            <a:r>
              <a:rPr lang="ru-RU" sz="2000" b="1" dirty="0" smtClean="0"/>
              <a:t>	в) доклад, статья, репортаж, инструкция.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10. К жанрам официально-деловой речи относятся …</a:t>
            </a:r>
          </a:p>
          <a:p>
            <a:pPr>
              <a:buNone/>
            </a:pPr>
            <a:r>
              <a:rPr lang="ru-RU" sz="2000" b="1" dirty="0" smtClean="0"/>
              <a:t>	а) постановление, приказ, заявление;</a:t>
            </a:r>
          </a:p>
          <a:p>
            <a:pPr>
              <a:buNone/>
            </a:pPr>
            <a:r>
              <a:rPr lang="ru-RU" sz="2000" b="1" dirty="0" smtClean="0"/>
              <a:t>	 б) словарь, письмо-запрос, инструкция; </a:t>
            </a:r>
          </a:p>
          <a:p>
            <a:pPr>
              <a:buNone/>
            </a:pPr>
            <a:r>
              <a:rPr lang="ru-RU" sz="2000" b="1" dirty="0" smtClean="0"/>
              <a:t>	в) докладная записка, мемуары, договор.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11. К жанрам публицистической речи относятся …</a:t>
            </a:r>
          </a:p>
          <a:p>
            <a:pPr>
              <a:buNone/>
            </a:pPr>
            <a:r>
              <a:rPr lang="ru-RU" sz="2000" b="1" dirty="0" smtClean="0"/>
              <a:t>	а) рецензия, очерк, заявление; </a:t>
            </a:r>
          </a:p>
          <a:p>
            <a:pPr>
              <a:buNone/>
            </a:pPr>
            <a:r>
              <a:rPr lang="ru-RU" sz="2000" b="1" dirty="0" smtClean="0"/>
              <a:t>	б) инструкция, репортаж, заметка; </a:t>
            </a:r>
          </a:p>
          <a:p>
            <a:pPr>
              <a:buNone/>
            </a:pPr>
            <a:r>
              <a:rPr lang="ru-RU" sz="2000" b="1" dirty="0" smtClean="0"/>
              <a:t>	в) очерк, реклама, статья.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Стилистика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Стилистика – это наука, изучающая различные стили языка, а также нормы и способы их употребления в условиях языкового общения.</a:t>
            </a:r>
          </a:p>
          <a:p>
            <a:pPr>
              <a:buNone/>
            </a:pPr>
            <a:r>
              <a:rPr lang="ru-RU" b="1" dirty="0" smtClean="0"/>
              <a:t>Стилистические нормы – это правила употребления языковых единиц в соответствии  с их стилистической окраской.</a:t>
            </a:r>
          </a:p>
          <a:p>
            <a:pPr>
              <a:buNone/>
            </a:pPr>
            <a:r>
              <a:rPr lang="ru-RU" b="1" dirty="0" smtClean="0"/>
              <a:t>В соответствии с характером передаваемой информации разграничиваются два типа стилистической окраски: функционально-стилистическая и экспрессивно-стилистическая.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5805264"/>
          </a:xfrm>
        </p:spPr>
        <p:txBody>
          <a:bodyPr>
            <a:normAutofit/>
          </a:bodyPr>
          <a:lstStyle/>
          <a:p>
            <a:pPr marL="514350" indent="-514350">
              <a:buClr>
                <a:srgbClr val="C00000"/>
              </a:buClr>
              <a:buSzPct val="90000"/>
              <a:buFont typeface="+mj-lt"/>
              <a:buAutoNum type="arabicPeriod"/>
            </a:pPr>
            <a:r>
              <a:rPr lang="ru-RU" sz="2800" b="1" dirty="0" smtClean="0"/>
              <a:t>Сфера общения</a:t>
            </a:r>
          </a:p>
          <a:p>
            <a:pPr marL="514350" indent="-514350">
              <a:buClr>
                <a:srgbClr val="C00000"/>
              </a:buClr>
              <a:buSzPct val="90000"/>
              <a:buFont typeface="+mj-lt"/>
              <a:buAutoNum type="arabicPeriod"/>
            </a:pPr>
            <a:r>
              <a:rPr lang="ru-RU" sz="2800" b="1" dirty="0" smtClean="0"/>
              <a:t>Цель общения</a:t>
            </a:r>
            <a:r>
              <a:rPr lang="ru-RU" sz="2400" b="1" dirty="0" smtClean="0"/>
              <a:t>       </a:t>
            </a:r>
            <a:r>
              <a:rPr lang="ru-RU" sz="2800" b="1" dirty="0" smtClean="0"/>
              <a:t>Функции языка и речи </a:t>
            </a:r>
            <a:r>
              <a:rPr lang="ru-RU" sz="2400" dirty="0" smtClean="0"/>
              <a:t>           </a:t>
            </a:r>
            <a:r>
              <a:rPr lang="ru-RU" sz="2400" b="1" dirty="0" smtClean="0">
                <a:solidFill>
                  <a:srgbClr val="002060"/>
                </a:solidFill>
              </a:rPr>
              <a:t>Жанр</a:t>
            </a:r>
          </a:p>
          <a:p>
            <a:pPr marL="514350" indent="-514350">
              <a:buClr>
                <a:srgbClr val="C00000"/>
              </a:buClr>
              <a:buSzPct val="90000"/>
              <a:buFont typeface="+mj-lt"/>
              <a:buAutoNum type="arabicPeriod"/>
            </a:pPr>
            <a:r>
              <a:rPr lang="ru-RU" sz="2800" b="1" dirty="0" smtClean="0"/>
              <a:t>Способ общения       </a:t>
            </a:r>
          </a:p>
          <a:p>
            <a:pPr marL="514350" indent="-514350">
              <a:buFont typeface="+mj-lt"/>
              <a:buAutoNum type="arabicPeriod"/>
            </a:pPr>
            <a:endParaRPr lang="ru-RU" sz="1800" b="1" dirty="0" smtClean="0"/>
          </a:p>
          <a:p>
            <a:pPr marL="514350" indent="-51435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                                                 Стандартность    Объективность </a:t>
            </a:r>
          </a:p>
          <a:p>
            <a:pPr marL="514350" indent="-514350">
              <a:buNone/>
            </a:pPr>
            <a:r>
              <a:rPr lang="ru-RU" sz="1800" dirty="0" smtClean="0"/>
              <a:t>                                                                                     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 Вид речи</a:t>
            </a:r>
            <a:r>
              <a:rPr lang="ru-RU" sz="1800" b="1" dirty="0" smtClean="0">
                <a:solidFill>
                  <a:srgbClr val="002060"/>
                </a:solidFill>
              </a:rPr>
              <a:t>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Ясность </a:t>
            </a:r>
          </a:p>
          <a:p>
            <a:pPr marL="514350" indent="-514350">
              <a:buNone/>
            </a:pPr>
            <a:r>
              <a:rPr lang="ru-RU" sz="1800" dirty="0" smtClean="0"/>
              <a:t>                       </a:t>
            </a:r>
          </a:p>
          <a:p>
            <a:pPr marL="514350" indent="-514350">
              <a:buNone/>
            </a:pPr>
            <a:r>
              <a:rPr lang="ru-RU" sz="1800" dirty="0" smtClean="0"/>
              <a:t>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Форма речи</a:t>
            </a:r>
            <a:r>
              <a:rPr lang="ru-RU" sz="2400" dirty="0" smtClean="0"/>
              <a:t>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Точность</a:t>
            </a:r>
            <a:r>
              <a:rPr lang="ru-RU" sz="1800" b="1" dirty="0" smtClean="0">
                <a:solidFill>
                  <a:srgbClr val="002060"/>
                </a:solidFill>
              </a:rPr>
              <a:t>        </a:t>
            </a:r>
            <a:r>
              <a:rPr lang="ru-RU" sz="1800" dirty="0" smtClean="0"/>
              <a:t>                             </a:t>
            </a:r>
          </a:p>
          <a:p>
            <a:pPr marL="514350" indent="-514350">
              <a:buNone/>
            </a:pPr>
            <a:endParaRPr lang="ru-RU" sz="1800" dirty="0" smtClean="0"/>
          </a:p>
          <a:p>
            <a:pPr marL="514350" indent="-514350">
              <a:buNone/>
            </a:pPr>
            <a:r>
              <a:rPr lang="ru-RU" sz="2400" dirty="0" smtClean="0"/>
              <a:t>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Способ изложения        Польза изложения</a:t>
            </a:r>
            <a:endParaRPr lang="ru-RU" sz="2400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3203848" y="1844824"/>
            <a:ext cx="36004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236296" y="1844824"/>
            <a:ext cx="72008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1979712" y="2564904"/>
            <a:ext cx="0" cy="115212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1979712" y="2564904"/>
            <a:ext cx="1944216" cy="266429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1979712" y="2564904"/>
            <a:ext cx="432048" cy="18722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1979712" y="2564904"/>
            <a:ext cx="3528392" cy="266429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1979712" y="2564904"/>
            <a:ext cx="3384376" cy="12241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1979712" y="2564904"/>
            <a:ext cx="3528392" cy="20162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2051720" y="2564904"/>
            <a:ext cx="2448272" cy="50405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1979712" y="2564904"/>
            <a:ext cx="4896544" cy="36004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/>
          <a:lstStyle/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691680" y="404664"/>
            <a:ext cx="324036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Функциональные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стили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3568" y="2132856"/>
            <a:ext cx="2088232" cy="1080120"/>
          </a:xfrm>
          <a:prstGeom prst="roundRect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Разговорный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35896" y="2204864"/>
            <a:ext cx="216024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Книжные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4149080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Художествен -</a:t>
            </a:r>
            <a:r>
              <a:rPr lang="ru-RU" sz="2400" b="1" dirty="0" err="1" smtClean="0">
                <a:solidFill>
                  <a:srgbClr val="002060"/>
                </a:solidFill>
              </a:rPr>
              <a:t>ный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76256" y="4149080"/>
            <a:ext cx="208823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</a:rPr>
              <a:t>Публицисти</a:t>
            </a:r>
            <a:r>
              <a:rPr lang="ru-RU" sz="2400" b="1" dirty="0" smtClean="0">
                <a:solidFill>
                  <a:srgbClr val="002060"/>
                </a:solidFill>
              </a:rPr>
              <a:t> -</a:t>
            </a:r>
            <a:r>
              <a:rPr lang="ru-RU" sz="2400" b="1" dirty="0" err="1" smtClean="0">
                <a:solidFill>
                  <a:srgbClr val="002060"/>
                </a:solidFill>
              </a:rPr>
              <a:t>ческий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339752" y="4149080"/>
            <a:ext cx="208823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Официально -деловой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1520" y="4149080"/>
            <a:ext cx="194421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Научный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cxnSp>
        <p:nvCxnSpPr>
          <p:cNvPr id="22" name="Прямая соединительная линия 21"/>
          <p:cNvCxnSpPr>
            <a:stCxn id="14" idx="2"/>
          </p:cNvCxnSpPr>
          <p:nvPr/>
        </p:nvCxnSpPr>
        <p:spPr>
          <a:xfrm>
            <a:off x="3311860" y="1484784"/>
            <a:ext cx="0" cy="288032"/>
          </a:xfrm>
          <a:prstGeom prst="line">
            <a:avLst/>
          </a:prstGeom>
          <a:ln w="50800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131840" y="1772816"/>
            <a:ext cx="1584176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1691680" y="1772816"/>
            <a:ext cx="144016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endCxn id="16" idx="0"/>
          </p:cNvCxnSpPr>
          <p:nvPr/>
        </p:nvCxnSpPr>
        <p:spPr>
          <a:xfrm>
            <a:off x="4716016" y="1772816"/>
            <a:ext cx="0" cy="43204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1691680" y="1772816"/>
            <a:ext cx="0" cy="50405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>
            <a:stCxn id="16" idx="2"/>
          </p:cNvCxnSpPr>
          <p:nvPr/>
        </p:nvCxnSpPr>
        <p:spPr>
          <a:xfrm>
            <a:off x="4716016" y="3284984"/>
            <a:ext cx="0" cy="28803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1331640" y="3573016"/>
            <a:ext cx="4248472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>
            <a:off x="1331640" y="3573016"/>
            <a:ext cx="0" cy="72008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 flipV="1">
            <a:off x="3347864" y="3573016"/>
            <a:ext cx="0" cy="72008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/>
          <p:nvPr/>
        </p:nvCxnSpPr>
        <p:spPr>
          <a:xfrm flipV="1">
            <a:off x="5580112" y="3573016"/>
            <a:ext cx="0" cy="72008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Прямая соединительная линия 162"/>
          <p:cNvCxnSpPr/>
          <p:nvPr/>
        </p:nvCxnSpPr>
        <p:spPr>
          <a:xfrm>
            <a:off x="5580112" y="3573016"/>
            <a:ext cx="216024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 flipH="1">
            <a:off x="7214592" y="4149080"/>
            <a:ext cx="21704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Прямая соединительная линия 173"/>
          <p:cNvCxnSpPr/>
          <p:nvPr/>
        </p:nvCxnSpPr>
        <p:spPr>
          <a:xfrm>
            <a:off x="7740352" y="3573016"/>
            <a:ext cx="0" cy="64807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5212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речевая ситуация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700808"/>
            <a:ext cx="7344816" cy="4032448"/>
          </a:xfrm>
          <a:solidFill>
            <a:schemeClr val="accent1"/>
          </a:solidFill>
          <a:ln w="3175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lvl="1">
              <a:buNone/>
            </a:pPr>
            <a:r>
              <a:rPr lang="ru-RU" dirty="0" smtClean="0"/>
              <a:t>                                           </a:t>
            </a:r>
            <a:r>
              <a:rPr lang="ru-RU" sz="5000" b="1" dirty="0" smtClean="0">
                <a:solidFill>
                  <a:srgbClr val="002060"/>
                </a:solidFill>
              </a:rPr>
              <a:t>кто? с кем?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          </a:t>
            </a:r>
          </a:p>
          <a:p>
            <a:pPr lvl="1">
              <a:buNone/>
            </a:pPr>
            <a:r>
              <a:rPr lang="ru-RU" sz="8400" dirty="0" smtClean="0"/>
              <a:t>   </a:t>
            </a:r>
            <a:r>
              <a:rPr lang="ru-RU" sz="8400" b="1" dirty="0" smtClean="0">
                <a:solidFill>
                  <a:srgbClr val="C00000"/>
                </a:solidFill>
              </a:rPr>
              <a:t>РС</a:t>
            </a:r>
            <a:r>
              <a:rPr lang="ru-RU" sz="8400" dirty="0" smtClean="0"/>
              <a:t>       </a:t>
            </a:r>
            <a:r>
              <a:rPr lang="ru-RU" sz="5000" b="1" dirty="0" smtClean="0">
                <a:solidFill>
                  <a:srgbClr val="002060"/>
                </a:solidFill>
              </a:rPr>
              <a:t>где?</a:t>
            </a:r>
            <a:r>
              <a:rPr lang="ru-RU" sz="5000" dirty="0" smtClean="0"/>
              <a:t> </a:t>
            </a:r>
            <a:r>
              <a:rPr lang="ru-RU" sz="8400" dirty="0" smtClean="0"/>
              <a:t>   </a:t>
            </a:r>
            <a:endParaRPr lang="ru-RU" sz="5000" dirty="0" smtClean="0"/>
          </a:p>
          <a:p>
            <a:pPr lvl="1">
              <a:buNone/>
            </a:pPr>
            <a:r>
              <a:rPr lang="ru-RU" dirty="0" smtClean="0"/>
              <a:t>                       </a:t>
            </a:r>
          </a:p>
          <a:p>
            <a:pPr lvl="1">
              <a:buNone/>
            </a:pPr>
            <a:r>
              <a:rPr lang="ru-RU" sz="5000" dirty="0" smtClean="0"/>
              <a:t>                        </a:t>
            </a:r>
            <a:r>
              <a:rPr lang="ru-RU" sz="5000" b="1" dirty="0" smtClean="0">
                <a:solidFill>
                  <a:srgbClr val="002060"/>
                </a:solidFill>
              </a:rPr>
              <a:t>зачем?</a:t>
            </a:r>
            <a:endParaRPr lang="ru-RU" sz="5000" b="1" dirty="0">
              <a:solidFill>
                <a:srgbClr val="00206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995936" y="357301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419872" y="2348880"/>
            <a:ext cx="1440160" cy="1008112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419872" y="3645024"/>
            <a:ext cx="1440160" cy="0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19872" y="3933056"/>
            <a:ext cx="1368152" cy="1008112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Научный стиль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500" dirty="0" smtClean="0"/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СТИЛЕВЫЕ ЧЕРТЫ</a:t>
            </a:r>
          </a:p>
          <a:p>
            <a:pPr algn="ctr">
              <a:buNone/>
            </a:pPr>
            <a:r>
              <a:rPr lang="ru-RU" sz="1900" b="1" dirty="0" smtClean="0"/>
              <a:t>точность</a:t>
            </a:r>
          </a:p>
          <a:p>
            <a:pPr algn="ctr">
              <a:buNone/>
            </a:pPr>
            <a:r>
              <a:rPr lang="ru-RU" sz="1900" b="1" dirty="0" smtClean="0"/>
              <a:t>лаконичность</a:t>
            </a:r>
          </a:p>
          <a:p>
            <a:pPr algn="ctr">
              <a:buNone/>
            </a:pPr>
            <a:r>
              <a:rPr lang="ru-RU" sz="1900" b="1" dirty="0" smtClean="0"/>
              <a:t>логичность</a:t>
            </a:r>
          </a:p>
          <a:p>
            <a:pPr algn="ctr">
              <a:buNone/>
            </a:pPr>
            <a:r>
              <a:rPr lang="ru-RU" sz="1900" b="1" dirty="0" smtClean="0"/>
              <a:t>отвлеченность и обобщенность</a:t>
            </a:r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ЯЗЫКОВЫЕ ОСОБЕННОСТИ</a:t>
            </a:r>
          </a:p>
          <a:p>
            <a:pPr>
              <a:buNone/>
            </a:pPr>
            <a:r>
              <a:rPr lang="ru-RU" sz="2200" dirty="0" smtClean="0"/>
              <a:t>              </a:t>
            </a:r>
            <a:r>
              <a:rPr lang="ru-RU" sz="2200" b="1" dirty="0" smtClean="0">
                <a:solidFill>
                  <a:srgbClr val="C00000"/>
                </a:solidFill>
              </a:rPr>
              <a:t>ЛЕКСИЧЕСКИЕ</a:t>
            </a:r>
            <a:r>
              <a:rPr lang="ru-RU" sz="2200" b="1" dirty="0" smtClean="0">
                <a:solidFill>
                  <a:srgbClr val="002060"/>
                </a:solidFill>
              </a:rPr>
              <a:t>  </a:t>
            </a:r>
            <a:r>
              <a:rPr lang="ru-RU" sz="2200" dirty="0" smtClean="0"/>
              <a:t>                                          </a:t>
            </a:r>
            <a:r>
              <a:rPr lang="ru-RU" sz="2200" b="1" dirty="0" smtClean="0">
                <a:solidFill>
                  <a:srgbClr val="C00000"/>
                </a:solidFill>
              </a:rPr>
              <a:t>СИНТАКСИЧЕСКИЕ</a:t>
            </a:r>
          </a:p>
          <a:p>
            <a:pPr>
              <a:buNone/>
            </a:pPr>
            <a:r>
              <a:rPr lang="ru-RU" sz="1800" dirty="0" smtClean="0"/>
              <a:t>      </a:t>
            </a:r>
            <a:r>
              <a:rPr lang="ru-RU" sz="1900" b="1" dirty="0" smtClean="0"/>
              <a:t>Стилистически нейтральная лексика                  Составные глагольные сказуемые</a:t>
            </a:r>
          </a:p>
          <a:p>
            <a:pPr>
              <a:buNone/>
            </a:pPr>
            <a:r>
              <a:rPr lang="ru-RU" sz="1900" b="1" dirty="0" smtClean="0"/>
              <a:t>      Терминология                                                        Обособленные обстоятельства с</a:t>
            </a:r>
          </a:p>
          <a:p>
            <a:pPr>
              <a:buNone/>
            </a:pPr>
            <a:r>
              <a:rPr lang="ru-RU" sz="1900" b="1" dirty="0" smtClean="0"/>
              <a:t>      Общенаучная лексика                                          производными предлогами</a:t>
            </a:r>
          </a:p>
          <a:p>
            <a:pPr>
              <a:buNone/>
            </a:pPr>
            <a:r>
              <a:rPr lang="ru-RU" sz="1900" b="1" dirty="0" smtClean="0"/>
              <a:t>      Отсутствие образных средств                              Сложносочиненные предложения</a:t>
            </a:r>
          </a:p>
          <a:p>
            <a:pPr>
              <a:buNone/>
            </a:pPr>
            <a:r>
              <a:rPr lang="ru-RU" sz="1900" b="1" dirty="0" smtClean="0"/>
              <a:t>      Абстрактная лексика                                             Безличные предложения</a:t>
            </a:r>
          </a:p>
          <a:p>
            <a:pPr>
              <a:buNone/>
            </a:pPr>
            <a:r>
              <a:rPr lang="ru-RU" sz="1900" b="1" dirty="0" smtClean="0"/>
              <a:t>      Слова в прямом значении</a:t>
            </a:r>
          </a:p>
          <a:p>
            <a:pPr>
              <a:buNone/>
            </a:pPr>
            <a:endParaRPr lang="ru-RU" sz="1800" dirty="0" smtClean="0"/>
          </a:p>
          <a:p>
            <a:pPr algn="ctr">
              <a:buNone/>
            </a:pP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412776"/>
            <a:ext cx="259228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Речевая ситуация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052736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один - много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556792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официальная обстановка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060848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сообщение научной информации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707904" y="1196752"/>
            <a:ext cx="792088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707904" y="1700808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707904" y="1844824"/>
            <a:ext cx="792088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88641"/>
            <a:ext cx="8507288" cy="64804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sz="3900" b="1" dirty="0" smtClean="0">
                <a:solidFill>
                  <a:srgbClr val="C00000"/>
                </a:solidFill>
              </a:rPr>
              <a:t>Назовите термины и профессиональные</a:t>
            </a:r>
          </a:p>
          <a:p>
            <a:pPr>
              <a:buNone/>
            </a:pPr>
            <a:r>
              <a:rPr lang="ru-RU" sz="3900" b="1" dirty="0" smtClean="0">
                <a:solidFill>
                  <a:srgbClr val="C00000"/>
                </a:solidFill>
              </a:rPr>
              <a:t>слова, свойственные  тексту научного</a:t>
            </a:r>
          </a:p>
          <a:p>
            <a:pPr>
              <a:buNone/>
            </a:pPr>
            <a:r>
              <a:rPr lang="ru-RU" sz="3900" b="1" dirty="0" smtClean="0">
                <a:solidFill>
                  <a:srgbClr val="C00000"/>
                </a:solidFill>
              </a:rPr>
              <a:t>стиля. Где можно встретить такой текст ?</a:t>
            </a:r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sz="3500" b="1" dirty="0" smtClean="0"/>
              <a:t>Наибольшее место среди различных</a:t>
            </a:r>
          </a:p>
          <a:p>
            <a:pPr>
              <a:buNone/>
            </a:pPr>
            <a:r>
              <a:rPr lang="ru-RU" sz="3500" b="1" dirty="0" smtClean="0"/>
              <a:t>словообразовательных способов номинации</a:t>
            </a:r>
          </a:p>
          <a:p>
            <a:pPr>
              <a:buNone/>
            </a:pPr>
            <a:r>
              <a:rPr lang="ru-RU" sz="3500" b="1" dirty="0" smtClean="0"/>
              <a:t>занимает создание аббревиатур –</a:t>
            </a:r>
          </a:p>
          <a:p>
            <a:pPr>
              <a:buNone/>
            </a:pPr>
            <a:r>
              <a:rPr lang="ru-RU" sz="3500" b="1" dirty="0" smtClean="0"/>
              <a:t>аббревиация. Источником  аббревиатур</a:t>
            </a:r>
          </a:p>
          <a:p>
            <a:pPr>
              <a:buNone/>
            </a:pPr>
            <a:r>
              <a:rPr lang="ru-RU" sz="3500" b="1" dirty="0" smtClean="0"/>
              <a:t>являются словосочетания, причем, как</a:t>
            </a:r>
          </a:p>
          <a:p>
            <a:pPr>
              <a:buNone/>
            </a:pPr>
            <a:r>
              <a:rPr lang="ru-RU" sz="3500" b="1" dirty="0" smtClean="0"/>
              <a:t>правило, именно словосочетания</a:t>
            </a:r>
          </a:p>
          <a:p>
            <a:pPr>
              <a:buNone/>
            </a:pPr>
            <a:r>
              <a:rPr lang="ru-RU" sz="3500" b="1" dirty="0" smtClean="0"/>
              <a:t>обозначающие предметы и явления.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ОФИЦИАЛЬНО-ДЕЛОВОЙ СТИЛЬ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500" dirty="0" smtClean="0"/>
          </a:p>
          <a:p>
            <a:pPr algn="ctr">
              <a:buNone/>
            </a:pPr>
            <a:endParaRPr lang="ru-RU" sz="19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СТИЛЕВЫЕ ЧЕРТЫ</a:t>
            </a:r>
          </a:p>
          <a:p>
            <a:pPr algn="ctr">
              <a:buNone/>
            </a:pPr>
            <a:r>
              <a:rPr lang="ru-RU" sz="1900" b="1" dirty="0" smtClean="0"/>
              <a:t>официальность</a:t>
            </a:r>
          </a:p>
          <a:p>
            <a:pPr algn="ctr">
              <a:buNone/>
            </a:pPr>
            <a:r>
              <a:rPr lang="ru-RU" sz="1900" b="1" dirty="0" smtClean="0"/>
              <a:t>бесстрастность</a:t>
            </a:r>
          </a:p>
          <a:p>
            <a:pPr algn="ctr">
              <a:buNone/>
            </a:pPr>
            <a:r>
              <a:rPr lang="ru-RU" sz="1900" b="1" dirty="0" smtClean="0"/>
              <a:t>императивность</a:t>
            </a:r>
          </a:p>
          <a:p>
            <a:pPr algn="ctr">
              <a:buNone/>
            </a:pPr>
            <a:r>
              <a:rPr lang="ru-RU" sz="1900" b="1" dirty="0" smtClean="0"/>
              <a:t>безличность</a:t>
            </a:r>
          </a:p>
          <a:p>
            <a:pPr algn="ctr">
              <a:buNone/>
            </a:pPr>
            <a:endParaRPr lang="ru-RU" sz="1900" dirty="0" smtClean="0"/>
          </a:p>
          <a:p>
            <a:pPr algn="ctr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ЯЗЫКОВЫЕ ОСОБЕННОСТИ</a:t>
            </a:r>
          </a:p>
          <a:p>
            <a:pPr algn="ctr">
              <a:buNone/>
            </a:pPr>
            <a:endParaRPr lang="ru-RU" sz="11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200" dirty="0" smtClean="0"/>
              <a:t>              </a:t>
            </a:r>
            <a:r>
              <a:rPr lang="ru-RU" sz="2200" b="1" dirty="0" smtClean="0">
                <a:solidFill>
                  <a:srgbClr val="C00000"/>
                </a:solidFill>
              </a:rPr>
              <a:t>ЛЕКСИЧЕСКИЕ</a:t>
            </a:r>
            <a:r>
              <a:rPr lang="ru-RU" sz="2200" b="1" dirty="0" smtClean="0">
                <a:solidFill>
                  <a:srgbClr val="002060"/>
                </a:solidFill>
              </a:rPr>
              <a:t>  </a:t>
            </a:r>
            <a:r>
              <a:rPr lang="ru-RU" sz="2200" dirty="0" smtClean="0"/>
              <a:t>                                          </a:t>
            </a:r>
            <a:r>
              <a:rPr lang="ru-RU" sz="2200" b="1" dirty="0" smtClean="0">
                <a:solidFill>
                  <a:srgbClr val="C00000"/>
                </a:solidFill>
              </a:rPr>
              <a:t>СИНТАКСИЧЕСКИЕ</a:t>
            </a:r>
          </a:p>
          <a:p>
            <a:pPr>
              <a:buNone/>
            </a:pPr>
            <a:r>
              <a:rPr lang="ru-RU" sz="1800" dirty="0" smtClean="0"/>
              <a:t>    </a:t>
            </a:r>
            <a:r>
              <a:rPr lang="ru-RU" sz="1900" b="1" dirty="0" smtClean="0"/>
              <a:t>Стилистически нейтральная лексика                    Составные глагольные сказуемые</a:t>
            </a:r>
          </a:p>
          <a:p>
            <a:pPr>
              <a:buNone/>
            </a:pPr>
            <a:r>
              <a:rPr lang="ru-RU" sz="1900" b="1" dirty="0" smtClean="0"/>
              <a:t>    Отсутствие образных средств                                Обособленные обстоятельства с</a:t>
            </a:r>
          </a:p>
          <a:p>
            <a:pPr>
              <a:buNone/>
            </a:pPr>
            <a:r>
              <a:rPr lang="ru-RU" sz="1900" b="1" dirty="0" smtClean="0"/>
              <a:t>    Слова в прямом значении                                     производными предлогами</a:t>
            </a:r>
          </a:p>
          <a:p>
            <a:pPr>
              <a:buNone/>
            </a:pPr>
            <a:r>
              <a:rPr lang="ru-RU" sz="1900" b="1" dirty="0" smtClean="0"/>
              <a:t>                                                                                       </a:t>
            </a:r>
            <a:r>
              <a:rPr lang="ru-RU" sz="1900" b="1" dirty="0" err="1" smtClean="0"/>
              <a:t>Сложносочиненые</a:t>
            </a:r>
            <a:r>
              <a:rPr lang="ru-RU" sz="1900" b="1" dirty="0" smtClean="0"/>
              <a:t> предложения</a:t>
            </a:r>
          </a:p>
          <a:p>
            <a:pPr>
              <a:buNone/>
            </a:pPr>
            <a:r>
              <a:rPr lang="ru-RU" sz="1900" b="1" dirty="0" smtClean="0"/>
              <a:t>                                                                                       Сложноподчиненные предложения</a:t>
            </a:r>
          </a:p>
          <a:p>
            <a:pPr>
              <a:buNone/>
            </a:pPr>
            <a:endParaRPr lang="ru-RU" sz="1900" b="1" dirty="0" smtClean="0"/>
          </a:p>
          <a:p>
            <a:pPr>
              <a:buNone/>
            </a:pPr>
            <a:endParaRPr lang="ru-RU" sz="1800" dirty="0" smtClean="0"/>
          </a:p>
          <a:p>
            <a:pPr algn="ctr">
              <a:buNone/>
            </a:pP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412776"/>
            <a:ext cx="259228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Речевая ситуация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052736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один - много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556792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официальная обстановка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060848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сообщение деловой информации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707904" y="1196752"/>
            <a:ext cx="792088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707904" y="1700808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707904" y="1844824"/>
            <a:ext cx="792088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900</TotalTime>
  <Words>1013</Words>
  <Application>Microsoft Office PowerPoint</Application>
  <PresentationFormat>Экран (4:3)</PresentationFormat>
  <Paragraphs>307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Стилистика  Функциональные стили литературного языка Уроки по русскому языку </vt:lpstr>
      <vt:lpstr>Слайд 2</vt:lpstr>
      <vt:lpstr>Стилистика</vt:lpstr>
      <vt:lpstr>Слайд 4</vt:lpstr>
      <vt:lpstr>Слайд 5</vt:lpstr>
      <vt:lpstr>речевая ситуация</vt:lpstr>
      <vt:lpstr>Научный стиль</vt:lpstr>
      <vt:lpstr>Слайд 8</vt:lpstr>
      <vt:lpstr>ОФИЦИАЛЬНО-ДЕЛОВОЙ СТИЛЬ</vt:lpstr>
      <vt:lpstr>Слайд 10</vt:lpstr>
      <vt:lpstr>Объяснительная записка</vt:lpstr>
      <vt:lpstr>ПУБЛИЦИСТИЧЕСКИЙ стиль</vt:lpstr>
      <vt:lpstr>Слайд 13</vt:lpstr>
      <vt:lpstr>Слайд 14</vt:lpstr>
      <vt:lpstr>Художественный  стиль</vt:lpstr>
      <vt:lpstr>Слайд 16</vt:lpstr>
      <vt:lpstr> разговорный стиль</vt:lpstr>
      <vt:lpstr>Слайд 18</vt:lpstr>
      <vt:lpstr>Слайд 19</vt:lpstr>
      <vt:lpstr>Текст официально-делового стиля</vt:lpstr>
      <vt:lpstr>Отредактированный текст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Функциональный стили литературного языка </dc:title>
  <dc:creator>Наумова Евгения</dc:creator>
  <cp:lastModifiedBy>Наталья</cp:lastModifiedBy>
  <cp:revision>91</cp:revision>
  <dcterms:created xsi:type="dcterms:W3CDTF">2019-11-18T10:21:25Z</dcterms:created>
  <dcterms:modified xsi:type="dcterms:W3CDTF">2019-11-28T17:10:07Z</dcterms:modified>
</cp:coreProperties>
</file>