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05583-5596-4750-8D17-C19D811E2E10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60BC63-6060-43EF-9208-8FB2D63E1E2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05583-5596-4750-8D17-C19D811E2E10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BC63-6060-43EF-9208-8FB2D63E1E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05583-5596-4750-8D17-C19D811E2E10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BC63-6060-43EF-9208-8FB2D63E1E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9505583-5596-4750-8D17-C19D811E2E10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260BC63-6060-43EF-9208-8FB2D63E1E25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05583-5596-4750-8D17-C19D811E2E10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BC63-6060-43EF-9208-8FB2D63E1E2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05583-5596-4750-8D17-C19D811E2E10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BC63-6060-43EF-9208-8FB2D63E1E2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BC63-6060-43EF-9208-8FB2D63E1E2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05583-5596-4750-8D17-C19D811E2E10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05583-5596-4750-8D17-C19D811E2E10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BC63-6060-43EF-9208-8FB2D63E1E2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05583-5596-4750-8D17-C19D811E2E10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0BC63-6060-43EF-9208-8FB2D63E1E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9505583-5596-4750-8D17-C19D811E2E10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260BC63-6060-43EF-9208-8FB2D63E1E2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05583-5596-4750-8D17-C19D811E2E10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60BC63-6060-43EF-9208-8FB2D63E1E2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9505583-5596-4750-8D17-C19D811E2E10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260BC63-6060-43EF-9208-8FB2D63E1E25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8%D0%B2%D0%B5%D1%86%D0%B8%D1%8F" TargetMode="External"/><Relationship Id="rId13" Type="http://schemas.openxmlformats.org/officeDocument/2006/relationships/hyperlink" Target="https://ru.wikipedia.org/wiki/%D0%A1%D0%B1%D0%BE%D1%80%D0%BD%D0%B0%D1%8F_%D0%A3%D1%80%D1%83%D0%B3%D0%B2%D0%B0%D1%8F_%D0%BF%D0%BE_%D1%84%D1%83%D1%82%D0%B1%D0%BE%D0%BB%D1%83" TargetMode="External"/><Relationship Id="rId3" Type="http://schemas.openxmlformats.org/officeDocument/2006/relationships/hyperlink" Target="https://ru.wikipedia.org/wiki/%D0%91%D0%B5%D0%BB%D1%8C%D0%B3%D0%B8%D1%8F" TargetMode="External"/><Relationship Id="rId7" Type="http://schemas.openxmlformats.org/officeDocument/2006/relationships/hyperlink" Target="https://ru.wikipedia.org/wiki/%D0%98%D1%81%D0%BF%D0%B0%D0%BD%D0%B8%D1%8F" TargetMode="External"/><Relationship Id="rId12" Type="http://schemas.openxmlformats.org/officeDocument/2006/relationships/hyperlink" Target="https://ru.wikipedia.org/wiki/%D0%91%D1%80%D0%B8%D1%82%D0%B0%D0%BD%D1%81%D0%BA%D0%B8%D0%B5_%D0%BE%D1%81%D1%82%D1%80%D0%BE%D0%B2%D0%B0" TargetMode="External"/><Relationship Id="rId2" Type="http://schemas.openxmlformats.org/officeDocument/2006/relationships/hyperlink" Target="https://ru.wikipedia.org/wiki/%D0%9F%D0%B0%D1%80%D0%B8%D0%B6" TargetMode="External"/><Relationship Id="rId16" Type="http://schemas.openxmlformats.org/officeDocument/2006/relationships/hyperlink" Target="https://ru.wikipedia.org/wiki/%D0%A1%D0%B1%D0%BE%D1%80%D0%BD%D0%B0%D1%8F_%D0%91%D1%80%D0%B0%D0%B7%D0%B8%D0%BB%D0%B8%D0%B8_%D0%BF%D0%BE_%D1%84%D1%83%D1%82%D0%B1%D0%BE%D0%BB%D1%8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D%D0%B8%D0%B4%D0%B5%D1%80%D0%BB%D0%B0%D0%BD%D0%B4%D1%8B" TargetMode="External"/><Relationship Id="rId11" Type="http://schemas.openxmlformats.org/officeDocument/2006/relationships/hyperlink" Target="https://ru.wikipedia.org/wiki/%D0%9C%D0%BE%D0%BD%D1%82%D0%B5%D0%B2%D0%B8%D0%B4%D0%B5%D0%BE" TargetMode="External"/><Relationship Id="rId5" Type="http://schemas.openxmlformats.org/officeDocument/2006/relationships/hyperlink" Target="https://ru.wikipedia.org/wiki/%D0%A4%D1%80%D0%B0%D0%BD%D1%86%D0%B8%D1%8F" TargetMode="External"/><Relationship Id="rId15" Type="http://schemas.openxmlformats.org/officeDocument/2006/relationships/hyperlink" Target="https://ru.wikipedia.org/wiki/%D0%90%D1%81%D1%81%D0%BE%D1%86%D0%B8%D0%B0%D1%86%D0%B8%D1%8F_%D1%84%D1%83%D1%82%D0%B1%D0%BE%D0%BB%D0%B0_%D0%A3%D1%80%D1%83%D0%B3%D0%B2%D0%B0%D1%8F" TargetMode="External"/><Relationship Id="rId10" Type="http://schemas.openxmlformats.org/officeDocument/2006/relationships/hyperlink" Target="https://ru.wikipedia.org/wiki/1901_%D0%B3%D0%BE%D0%B4" TargetMode="External"/><Relationship Id="rId4" Type="http://schemas.openxmlformats.org/officeDocument/2006/relationships/hyperlink" Target="https://ru.wikipedia.org/wiki/%D0%94%D0%B0%D0%BD%D0%B8%D1%8F" TargetMode="External"/><Relationship Id="rId9" Type="http://schemas.openxmlformats.org/officeDocument/2006/relationships/hyperlink" Target="https://ru.wikipedia.org/wiki/%D0%A8%D0%B2%D0%B5%D0%B9%D1%86%D0%B0%D1%80%D0%B8%D1%8F" TargetMode="External"/><Relationship Id="rId14" Type="http://schemas.openxmlformats.org/officeDocument/2006/relationships/hyperlink" Target="https://ru.wikipedia.org/wiki/%D0%A1%D0%B1%D0%BE%D1%80%D0%BD%D0%B0%D1%8F_%D0%90%D1%80%D0%B3%D0%B5%D0%BD%D1%82%D0%B8%D0%BD%D1%8B_%D0%BF%D0%BE_%D1%84%D1%83%D1%82%D0%B1%D0%BE%D0%BB%D1%83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defendingrussia.ru/a/gorod_kotoryj_reshil_ne_sdavatsja-766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1%D1%80%D1%8F%D0%BD%D1%81%D0%BA" TargetMode="External"/><Relationship Id="rId2" Type="http://schemas.openxmlformats.org/officeDocument/2006/relationships/hyperlink" Target="https://ru.wikipedia.org/wiki/%D0%9D%D0%BE%D0%B2%D0%BE%D0%B5_%D0%B2%D1%80%D0%B5%D0%BC%D1%8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0%D0%BD%D0%B3%D0%BB%D0%B8%D1%8F" TargetMode="External"/><Relationship Id="rId7" Type="http://schemas.openxmlformats.org/officeDocument/2006/relationships/hyperlink" Target="https://ru.wikipedia.org/wiki/%D0%9F%D0%B5%D0%BD%D0%B0%D0%BB%D1%8C%D1%82%D0%B8" TargetMode="External"/><Relationship Id="rId2" Type="http://schemas.openxmlformats.org/officeDocument/2006/relationships/hyperlink" Target="https://ru.wikipedia.org/wiki/XIX_%D0%B2%D0%B5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A%D1%83%D0%B1%D0%BE%D0%BA_%D0%90%D0%BD%D0%B3%D0%BB%D0%B8%D0%B8_%D0%BF%D0%BE_%D1%84%D1%83%D1%82%D0%B1%D0%BE%D0%BB%D1%83" TargetMode="External"/><Relationship Id="rId5" Type="http://schemas.openxmlformats.org/officeDocument/2006/relationships/hyperlink" Target="https://ru.wikipedia.org/wiki/%D0%A8%D0%B5%D1%84%D1%84%D0%B8%D0%BB%D0%B4_(%D1%84%D1%83%D1%82%D0%B1%D0%BE%D0%BB%D1%8C%D0%BD%D1%8B%D0%B9_%D0%BA%D0%BB%D1%83%D0%B1)" TargetMode="External"/><Relationship Id="rId4" Type="http://schemas.openxmlformats.org/officeDocument/2006/relationships/hyperlink" Target="https://ru.wikipedia.org/wiki/%D0%9A%D1%80%D0%B8%D0%BA%D0%B5%D1%82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ru.wikipedia.org/wiki/%D0%A0%D0%B8%D0%BC%D0%B5,_%D0%96%D1%8E%D0%BB%D1%8C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1%D0%BE%D1%80%D0%BD%D0%B0%D1%8F_%D0%A8%D0%BE%D1%82%D0%BB%D0%B0%D0%BD%D0%B4%D0%B8%D0%B8_%D0%BF%D0%BE_%D1%84%D1%83%D1%82%D0%B1%D0%BE%D0%BB%D1%83" TargetMode="External"/><Relationship Id="rId2" Type="http://schemas.openxmlformats.org/officeDocument/2006/relationships/hyperlink" Target="https://ru.wikipedia.org/wiki/%D0%A1%D0%B1%D0%BE%D1%80%D0%BD%D0%B0%D1%8F_%D0%90%D0%BD%D0%B3%D0%BB%D0%B8%D0%B8_%D0%BF%D0%BE_%D1%84%D1%83%D1%82%D0%B1%D0%BE%D0%BB%D1%8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Доклад ученика 3 М класса </a:t>
            </a:r>
          </a:p>
          <a:p>
            <a:r>
              <a:rPr lang="ru-RU" dirty="0" smtClean="0"/>
              <a:t>Школы № 213 «Открытие»</a:t>
            </a:r>
          </a:p>
          <a:p>
            <a:r>
              <a:rPr lang="ru-RU" dirty="0" smtClean="0"/>
              <a:t>Полищука Дениса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История футбола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2852"/>
            <a:ext cx="8272466" cy="6715148"/>
          </a:xfrm>
        </p:spPr>
        <p:txBody>
          <a:bodyPr>
            <a:normAutofit fontScale="70000" lnSpcReduction="20000"/>
          </a:bodyPr>
          <a:lstStyle/>
          <a:p>
            <a:pPr marL="0" indent="342900" algn="ctr">
              <a:buNone/>
            </a:pPr>
            <a:r>
              <a:rPr lang="ru-RU" sz="2900" dirty="0" smtClean="0"/>
              <a:t>В </a:t>
            </a:r>
            <a:r>
              <a:rPr lang="ru-RU" sz="2900" dirty="0" smtClean="0"/>
              <a:t>1904 году в </a:t>
            </a:r>
            <a:r>
              <a:rPr lang="ru-RU" sz="2900" dirty="0" smtClean="0">
                <a:hlinkClick r:id="rId2" tooltip="Париж"/>
              </a:rPr>
              <a:t>Париже</a:t>
            </a:r>
            <a:r>
              <a:rPr lang="ru-RU" sz="2900" dirty="0" smtClean="0"/>
              <a:t> была основана </a:t>
            </a:r>
            <a:r>
              <a:rPr lang="ru-RU" sz="2900" b="1" dirty="0" smtClean="0"/>
              <a:t>ФИФА</a:t>
            </a:r>
            <a:r>
              <a:rPr lang="ru-RU" sz="2900" dirty="0" smtClean="0"/>
              <a:t>, управляющая организация в футболе. В неё </a:t>
            </a:r>
            <a:r>
              <a:rPr lang="ru-RU" sz="2900" dirty="0" err="1" smtClean="0"/>
              <a:t>вошли:</a:t>
            </a:r>
            <a:r>
              <a:rPr lang="ru-RU" sz="2900" dirty="0" err="1" smtClean="0">
                <a:hlinkClick r:id="rId3" tooltip="Бельгия"/>
              </a:rPr>
              <a:t>Бельгия</a:t>
            </a:r>
            <a:r>
              <a:rPr lang="ru-RU" sz="2900" dirty="0" smtClean="0"/>
              <a:t>, </a:t>
            </a:r>
            <a:r>
              <a:rPr lang="ru-RU" sz="2900" dirty="0" smtClean="0">
                <a:hlinkClick r:id="rId4" tooltip="Дания"/>
              </a:rPr>
              <a:t>Дания</a:t>
            </a:r>
            <a:r>
              <a:rPr lang="ru-RU" sz="2900" dirty="0" smtClean="0"/>
              <a:t>, </a:t>
            </a:r>
            <a:r>
              <a:rPr lang="ru-RU" sz="2900" dirty="0" smtClean="0">
                <a:hlinkClick r:id="rId5" tooltip="Франция"/>
              </a:rPr>
              <a:t>Франция</a:t>
            </a:r>
            <a:r>
              <a:rPr lang="ru-RU" sz="2900" dirty="0" smtClean="0"/>
              <a:t>, </a:t>
            </a:r>
            <a:r>
              <a:rPr lang="ru-RU" sz="2900" dirty="0" smtClean="0">
                <a:hlinkClick r:id="rId6" tooltip="Нидерланды"/>
              </a:rPr>
              <a:t>Нидерланды</a:t>
            </a:r>
            <a:r>
              <a:rPr lang="ru-RU" sz="2900" dirty="0" smtClean="0"/>
              <a:t>, </a:t>
            </a:r>
            <a:r>
              <a:rPr lang="ru-RU" sz="2900" dirty="0" smtClean="0">
                <a:hlinkClick r:id="rId7" tooltip="Испания"/>
              </a:rPr>
              <a:t>Испания</a:t>
            </a:r>
            <a:r>
              <a:rPr lang="ru-RU" sz="2900" dirty="0" smtClean="0"/>
              <a:t> (как ФК «Мадрид»), </a:t>
            </a:r>
            <a:r>
              <a:rPr lang="ru-RU" sz="2900" dirty="0" smtClean="0">
                <a:hlinkClick r:id="rId8" tooltip="Швеция"/>
              </a:rPr>
              <a:t>Швеция</a:t>
            </a:r>
            <a:r>
              <a:rPr lang="ru-RU" sz="2900" dirty="0" smtClean="0"/>
              <a:t> и </a:t>
            </a:r>
            <a:r>
              <a:rPr lang="ru-RU" sz="2900" dirty="0" smtClean="0">
                <a:hlinkClick r:id="rId9" tooltip="Швейцария"/>
              </a:rPr>
              <a:t>Швейцария</a:t>
            </a:r>
            <a:r>
              <a:rPr lang="ru-RU" sz="2900" dirty="0" smtClean="0"/>
              <a:t>.</a:t>
            </a:r>
            <a:endParaRPr lang="en-US" sz="2900" dirty="0" smtClean="0"/>
          </a:p>
          <a:p>
            <a:pPr marL="0" indent="342900" algn="just">
              <a:buNone/>
            </a:pPr>
            <a:endParaRPr lang="ru-RU" sz="2900" dirty="0" smtClean="0"/>
          </a:p>
          <a:p>
            <a:pPr marL="0" indent="342900" algn="just">
              <a:buNone/>
            </a:pPr>
            <a:r>
              <a:rPr lang="ru-RU" sz="2900" dirty="0" smtClean="0"/>
              <a:t>В </a:t>
            </a:r>
            <a:r>
              <a:rPr lang="ru-RU" sz="2900" dirty="0" smtClean="0">
                <a:hlinkClick r:id="rId10" tooltip="1901 год"/>
              </a:rPr>
              <a:t>1901 году</a:t>
            </a:r>
            <a:r>
              <a:rPr lang="ru-RU" sz="2900" dirty="0" smtClean="0"/>
              <a:t> в </a:t>
            </a:r>
            <a:r>
              <a:rPr lang="ru-RU" sz="2900" dirty="0" smtClean="0">
                <a:hlinkClick r:id="rId11" tooltip="Монтевидео"/>
              </a:rPr>
              <a:t>Монтевидео</a:t>
            </a:r>
            <a:r>
              <a:rPr lang="ru-RU" sz="2900" dirty="0" smtClean="0"/>
              <a:t> состоялся первый в истории матч с участием сборных, не </a:t>
            </a:r>
            <a:r>
              <a:rPr lang="ru-RU" sz="2900" dirty="0" smtClean="0"/>
              <a:t>представлявших</a:t>
            </a:r>
            <a:r>
              <a:rPr lang="en-US" sz="2900" dirty="0" smtClean="0"/>
              <a:t> </a:t>
            </a:r>
            <a:r>
              <a:rPr lang="ru-RU" sz="2900" dirty="0" smtClean="0">
                <a:hlinkClick r:id="rId12" tooltip="Британские острова"/>
              </a:rPr>
              <a:t>Британские </a:t>
            </a:r>
            <a:r>
              <a:rPr lang="ru-RU" sz="2900" dirty="0" smtClean="0">
                <a:hlinkClick r:id="rId12" tooltip="Британские острова"/>
              </a:rPr>
              <a:t>острова</a:t>
            </a:r>
            <a:r>
              <a:rPr lang="ru-RU" sz="2900" dirty="0" smtClean="0"/>
              <a:t> — хозяева, </a:t>
            </a:r>
            <a:r>
              <a:rPr lang="ru-RU" sz="2900" dirty="0" smtClean="0">
                <a:hlinkClick r:id="rId13" tooltip="Сборная Уругвая по футболу"/>
              </a:rPr>
              <a:t>сборная Уругвая</a:t>
            </a:r>
            <a:r>
              <a:rPr lang="ru-RU" sz="2900" dirty="0" smtClean="0"/>
              <a:t> в упорной борьбе уступили </a:t>
            </a:r>
            <a:r>
              <a:rPr lang="ru-RU" sz="2900" dirty="0" smtClean="0">
                <a:hlinkClick r:id="rId14" tooltip="Сборная Аргентины по футболу"/>
              </a:rPr>
              <a:t>Аргентине</a:t>
            </a:r>
            <a:r>
              <a:rPr lang="ru-RU" sz="2900" dirty="0" smtClean="0"/>
              <a:t> со счётом </a:t>
            </a:r>
            <a:r>
              <a:rPr lang="ru-RU" sz="2900" dirty="0" smtClean="0"/>
              <a:t>2:3.</a:t>
            </a:r>
            <a:endParaRPr lang="ru-RU" sz="2900" dirty="0" smtClean="0"/>
          </a:p>
          <a:p>
            <a:pPr algn="just"/>
            <a:r>
              <a:rPr lang="ru-RU" sz="2900" b="1" dirty="0" smtClean="0"/>
              <a:t>Начало международных соревнований</a:t>
            </a:r>
            <a:endParaRPr lang="ru-RU" sz="2900" dirty="0" smtClean="0"/>
          </a:p>
          <a:p>
            <a:pPr marL="0" indent="342900" algn="just">
              <a:buNone/>
            </a:pPr>
            <a:r>
              <a:rPr lang="ru-RU" sz="2900" dirty="0" smtClean="0"/>
              <a:t>После избрания </a:t>
            </a:r>
            <a:r>
              <a:rPr lang="ru-RU" sz="2900" dirty="0" err="1" smtClean="0"/>
              <a:t>Жюля</a:t>
            </a:r>
            <a:r>
              <a:rPr lang="ru-RU" sz="2900" dirty="0" smtClean="0"/>
              <a:t> Риме президентом ФИФА в 1921 году было ратифицировано предложение считать последующие Олимпийские футбольные турниры «чемпионатами мира по футболу среди любителей». Эти турниры — 1924 и 1928 годов — выиграла сборная </a:t>
            </a:r>
            <a:r>
              <a:rPr lang="ru-RU" sz="2900" dirty="0" smtClean="0"/>
              <a:t>Уругвая. </a:t>
            </a:r>
            <a:r>
              <a:rPr lang="ru-RU" sz="2900" dirty="0" smtClean="0"/>
              <a:t>Благодаря этим успехам у </a:t>
            </a:r>
            <a:r>
              <a:rPr lang="ru-RU" sz="2900" dirty="0" smtClean="0">
                <a:hlinkClick r:id="rId15" tooltip="Ассоциация футбола Уругвая"/>
              </a:rPr>
              <a:t>Ассоциации футбола Уругвая</a:t>
            </a:r>
            <a:r>
              <a:rPr lang="ru-RU" sz="2900" dirty="0" smtClean="0"/>
              <a:t> не было конкурентов в борьбе за организацию первого в истории Кубка мира ФИФА (более известного в русском языке просто как </a:t>
            </a:r>
            <a:r>
              <a:rPr lang="ru-RU" sz="2900" i="1" dirty="0" smtClean="0"/>
              <a:t>чемпионат мира по футболу</a:t>
            </a:r>
            <a:r>
              <a:rPr lang="ru-RU" sz="2900" dirty="0" smtClean="0"/>
              <a:t>), который прошёл в 1930 году. Уругвайцы стали победителем домашнего первенства, трёхкратными чемпионами мира по футболу и первыми обладателями Кубка мира ФИФА. Это стало началом новой эры в истории </a:t>
            </a:r>
            <a:r>
              <a:rPr lang="ru-RU" sz="2900" dirty="0" smtClean="0"/>
              <a:t>футбола. </a:t>
            </a:r>
            <a:r>
              <a:rPr lang="ru-RU" sz="2900" dirty="0" smtClean="0"/>
              <a:t>До 1970 года этот трофей носил имя </a:t>
            </a:r>
            <a:r>
              <a:rPr lang="ru-RU" sz="2900" dirty="0" err="1" smtClean="0"/>
              <a:t>Жюля</a:t>
            </a:r>
            <a:r>
              <a:rPr lang="ru-RU" sz="2900" dirty="0" smtClean="0"/>
              <a:t> Риме, также был известен как «Кубок богини Нике», но после третьей победы </a:t>
            </a:r>
            <a:r>
              <a:rPr lang="ru-RU" sz="2900" dirty="0" smtClean="0">
                <a:hlinkClick r:id="rId16" tooltip="Сборная Бразилии по футболу"/>
              </a:rPr>
              <a:t>сборной Бразилии</a:t>
            </a:r>
            <a:r>
              <a:rPr lang="ru-RU" sz="2900" dirty="0" smtClean="0"/>
              <a:t> на чемпионате мира был отдан ей на вечное хранение. Вместо него стал разыгрываться современный Кубок мира.</a:t>
            </a:r>
          </a:p>
          <a:p>
            <a:endParaRPr lang="ru-RU" sz="2400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857224" y="4286256"/>
            <a:ext cx="7772400" cy="357190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>
          <a:xfrm>
            <a:off x="857224" y="4286256"/>
            <a:ext cx="7772400" cy="357190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785926"/>
            <a:ext cx="6096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785786" y="214290"/>
            <a:ext cx="7772400" cy="114300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1148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Футбол как вдохновение!</a:t>
            </a: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857224" y="5286388"/>
            <a:ext cx="7772400" cy="114300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11480" lvl="0" indent="-342900" algn="ctr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ru-RU" sz="2400" dirty="0" smtClean="0"/>
              <a:t>Матч смерти </a:t>
            </a:r>
            <a:r>
              <a:rPr lang="ru-RU" sz="2400" dirty="0"/>
              <a:t>который состоялся 9 августа 1942 году в оккупированном фашистами Киеве.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>
          <a:xfrm>
            <a:off x="857224" y="4286256"/>
            <a:ext cx="7772400" cy="357190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785786" y="214290"/>
            <a:ext cx="7772400" cy="114300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857224" y="5286388"/>
            <a:ext cx="7772400" cy="114300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11480" lvl="0" indent="-342900" algn="ctr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ru-RU" sz="2400" dirty="0" smtClean="0"/>
              <a:t>31 мая 1942 </a:t>
            </a:r>
            <a:r>
              <a:rPr lang="ru-RU" sz="2400" dirty="0"/>
              <a:t>года в </a:t>
            </a:r>
            <a:r>
              <a:rPr lang="ru-RU" sz="2400" u="sng" dirty="0" smtClean="0">
                <a:hlinkClick r:id="rId2"/>
              </a:rPr>
              <a:t>осаждённом </a:t>
            </a:r>
            <a:r>
              <a:rPr lang="ru-RU" sz="2400" u="sng" dirty="0">
                <a:hlinkClick r:id="rId2"/>
              </a:rPr>
              <a:t>и голодающем </a:t>
            </a:r>
            <a:r>
              <a:rPr lang="ru-RU" sz="2400" u="sng" dirty="0" smtClean="0">
                <a:hlinkClick r:id="rId2"/>
              </a:rPr>
              <a:t>Ленинграде</a:t>
            </a:r>
            <a:endParaRPr kumimoji="0" lang="ru-RU" sz="2400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71604" y="714356"/>
            <a:ext cx="634620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dirty="0" smtClean="0"/>
              <a:t>Спасибо за внимание!</a:t>
            </a:r>
            <a:endParaRPr lang="ru-RU" sz="8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785794"/>
            <a:ext cx="8501122" cy="557216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Задачи </a:t>
            </a:r>
          </a:p>
          <a:p>
            <a:r>
              <a:rPr lang="ru-RU" sz="3600" dirty="0" smtClean="0"/>
              <a:t>Узнать, кто, когда и где изобрели футбол.</a:t>
            </a:r>
          </a:p>
          <a:p>
            <a:r>
              <a:rPr lang="ru-RU" sz="3600" dirty="0" smtClean="0"/>
              <a:t>Узнать основные правила современного футбола.</a:t>
            </a:r>
          </a:p>
          <a:p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357166"/>
            <a:ext cx="7772400" cy="6500834"/>
          </a:xfrm>
        </p:spPr>
        <p:txBody>
          <a:bodyPr>
            <a:normAutofit/>
          </a:bodyPr>
          <a:lstStyle/>
          <a:p>
            <a:r>
              <a:rPr lang="ru-RU" b="1" dirty="0" smtClean="0"/>
              <a:t>Ранние разновидности футбола</a:t>
            </a:r>
            <a:endParaRPr lang="ru-RU" dirty="0" smtClean="0"/>
          </a:p>
          <a:p>
            <a:pPr marL="0" indent="342900" algn="just">
              <a:buNone/>
            </a:pPr>
            <a:r>
              <a:rPr lang="ru-RU" sz="2400" dirty="0" smtClean="0"/>
              <a:t>В игры с мячом играли во многих </a:t>
            </a:r>
            <a:r>
              <a:rPr lang="ru-RU" sz="2400" dirty="0" smtClean="0"/>
              <a:t>странах. Китайские </a:t>
            </a:r>
            <a:r>
              <a:rPr lang="ru-RU" sz="2400" dirty="0" smtClean="0"/>
              <a:t>трактаты по военному искусству еще с III века до нашей эры описывают набор физических упражнений для воинов, называющийся </a:t>
            </a:r>
            <a:r>
              <a:rPr lang="ru-RU" sz="2400" dirty="0" err="1" smtClean="0"/>
              <a:t>тсу</a:t>
            </a:r>
            <a:r>
              <a:rPr lang="ru-RU" sz="2400" dirty="0" smtClean="0"/>
              <a:t> чу или </a:t>
            </a:r>
            <a:r>
              <a:rPr lang="ru-RU" sz="2400" dirty="0" err="1" smtClean="0"/>
              <a:t>цу</a:t>
            </a:r>
            <a:r>
              <a:rPr lang="ru-RU" sz="2400" dirty="0" smtClean="0"/>
              <a:t> </a:t>
            </a:r>
            <a:r>
              <a:rPr lang="ru-RU" sz="2400" dirty="0" err="1" smtClean="0"/>
              <a:t>цзю</a:t>
            </a:r>
            <a:r>
              <a:rPr lang="ru-RU" sz="2400" dirty="0" smtClean="0"/>
              <a:t>. Описываемый в трактатах комплекс включает командную игру с набитым перьями и шерстью кожаным мячом, который нужно при помощи ног доставить к определенной цели, обороняемой противником. </a:t>
            </a:r>
            <a:r>
              <a:rPr lang="ru-RU" sz="2400" dirty="0" smtClean="0"/>
              <a:t>Нечто подобное </a:t>
            </a:r>
            <a:r>
              <a:rPr lang="ru-RU" sz="2400" dirty="0" smtClean="0"/>
              <a:t>мы видим каждые выходные по телевизору: две команды, один мяч и цель, к которой этот мяч нужно доставить. К началу нашей эры игра </a:t>
            </a:r>
            <a:r>
              <a:rPr lang="ru-RU" sz="2400" dirty="0" err="1" smtClean="0"/>
              <a:t>тсу</a:t>
            </a:r>
            <a:r>
              <a:rPr lang="ru-RU" sz="2400" dirty="0" smtClean="0"/>
              <a:t> чу была уже повсеместно популярна в Китае. Примечательно, что древние китайцы оставили нам не только описание своей версии футбола, но и иллюстрации. </a:t>
            </a:r>
            <a:endParaRPr lang="ru-RU" sz="2400" dirty="0" smtClean="0"/>
          </a:p>
          <a:p>
            <a:pPr marL="0" indent="342900" algn="just">
              <a:buNone/>
            </a:pPr>
            <a:endParaRPr lang="ru-RU" sz="2000" dirty="0" smtClean="0"/>
          </a:p>
          <a:p>
            <a:pPr marL="0" indent="342900" algn="just">
              <a:buNone/>
            </a:pPr>
            <a:endParaRPr lang="ru-RU" sz="2000" dirty="0" smtClean="0"/>
          </a:p>
          <a:p>
            <a:pPr marL="0" indent="342900" algn="just">
              <a:buNone/>
            </a:pPr>
            <a:endParaRPr lang="ru-RU" sz="2000" dirty="0" smtClean="0"/>
          </a:p>
          <a:p>
            <a:pPr marL="0" indent="342900" algn="just">
              <a:buNone/>
            </a:pPr>
            <a:endParaRPr lang="ru-RU" sz="2000" dirty="0" smtClean="0"/>
          </a:p>
          <a:p>
            <a:pPr marL="0" indent="342900" algn="just">
              <a:buNone/>
            </a:pPr>
            <a:endParaRPr lang="ru-RU" sz="20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53"/>
            <a:ext cx="4000528" cy="3437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500438"/>
            <a:ext cx="600079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357166"/>
            <a:ext cx="7772400" cy="6286520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Греческий </a:t>
            </a:r>
            <a:r>
              <a:rPr lang="ru-RU" sz="2400" b="1" dirty="0" smtClean="0"/>
              <a:t>ЭПИСКИРОС</a:t>
            </a:r>
            <a:r>
              <a:rPr lang="ru-RU" sz="2400" dirty="0" smtClean="0"/>
              <a:t> </a:t>
            </a:r>
            <a:r>
              <a:rPr lang="ru-RU" sz="2400" dirty="0" smtClean="0"/>
              <a:t>подарил современному футболу один из самых узнаваемых его символов — изображение обнаженного атлета, удерживающего мяч у себя на колене или, возможно, жонглирующего им перед мальчиком-учеником. Это изображение, оригинал которого хранится в Афинском археологическом музее, выгравировано на одном из кубков чемпионов Европы. Сами кубки, кстати, тоже до сих пор имеют вид греческих сосудов.</a:t>
            </a:r>
          </a:p>
          <a:p>
            <a:r>
              <a:rPr lang="ru-RU" sz="2400" dirty="0" smtClean="0"/>
              <a:t>Мячи греки сперва делали изо льна и шерсти, обмотанных веревкой, а затем перешли на более прыгучие снаряды из плотно обернутого кожей мочевого пузыря свиньи. Этот вариант по характеристикам вполне уже можно было именовать футбольным мячом.</a:t>
            </a:r>
          </a:p>
          <a:p>
            <a:r>
              <a:rPr lang="ru-RU" sz="2400" dirty="0" err="1" smtClean="0"/>
              <a:t>Эпискирос</a:t>
            </a:r>
            <a:r>
              <a:rPr lang="ru-RU" sz="2400" dirty="0" smtClean="0"/>
              <a:t> </a:t>
            </a:r>
            <a:r>
              <a:rPr lang="ru-RU" sz="2400" dirty="0" smtClean="0"/>
              <a:t>и другие греческие игры с мячом позаимствовали римляне. Самой популярной из них был </a:t>
            </a:r>
            <a:r>
              <a:rPr lang="ru-RU" sz="2400" b="1" dirty="0" smtClean="0"/>
              <a:t>ГАРПАСТУМ</a:t>
            </a:r>
            <a:r>
              <a:rPr lang="ru-RU" sz="2400" dirty="0" smtClean="0"/>
              <a:t>, </a:t>
            </a:r>
            <a:r>
              <a:rPr lang="ru-RU" sz="2400" dirty="0" smtClean="0"/>
              <a:t>или «игра с малым мячом». Судя по историческим свидетельствам, снаряд для игры был действительно меньше и тверже, чем мяч для </a:t>
            </a:r>
            <a:r>
              <a:rPr lang="ru-RU" sz="2400" dirty="0" err="1" smtClean="0"/>
              <a:t>эпискироса</a:t>
            </a:r>
            <a:r>
              <a:rPr lang="ru-RU" sz="24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500042"/>
            <a:ext cx="7772400" cy="5784080"/>
          </a:xfrm>
        </p:spPr>
        <p:txBody>
          <a:bodyPr>
            <a:normAutofit fontScale="92500"/>
          </a:bodyPr>
          <a:lstStyle/>
          <a:p>
            <a:pPr marL="0" indent="342900" algn="just">
              <a:buNone/>
            </a:pPr>
            <a:r>
              <a:rPr lang="ru-RU" sz="2400" dirty="0" smtClean="0"/>
              <a:t>Кроме развлекательной составляющей в игре сохранялась и прикладная — подготовка воинов. Римский философ и медик Гален в трактате «Об упражнениях с малым мячом» отмечал, что </a:t>
            </a:r>
            <a:r>
              <a:rPr lang="ru-RU" sz="2400" b="1" dirty="0" smtClean="0"/>
              <a:t>ГАРПАСТУМ</a:t>
            </a:r>
            <a:r>
              <a:rPr lang="ru-RU" sz="2400" dirty="0" smtClean="0"/>
              <a:t> </a:t>
            </a:r>
            <a:r>
              <a:rPr lang="ru-RU" sz="2400" dirty="0" smtClean="0"/>
              <a:t>«лучше борьбы или бега, поскольку он укрепляет все части тела одновременно, не занимает много времени и ничего не стоит». Также Гален отмечал, что игра развивает стратегическое мышление и позволяет отрабатывать «многие борцовские захваты».</a:t>
            </a:r>
            <a:endParaRPr lang="en-US" sz="2400" dirty="0" smtClean="0"/>
          </a:p>
          <a:p>
            <a:pPr marL="0" indent="342900">
              <a:buNone/>
            </a:pPr>
            <a:endParaRPr lang="en-US" sz="2400" dirty="0" smtClean="0"/>
          </a:p>
          <a:p>
            <a:pPr marL="0" indent="342900">
              <a:buNone/>
            </a:pPr>
            <a:r>
              <a:rPr lang="ru-RU" sz="2400" dirty="0" smtClean="0"/>
              <a:t>Где-то </a:t>
            </a:r>
            <a:r>
              <a:rPr lang="ru-RU" sz="2400" dirty="0" smtClean="0"/>
              <a:t>в </a:t>
            </a:r>
            <a:r>
              <a:rPr lang="ru-RU" sz="2400" dirty="0" smtClean="0">
                <a:hlinkClick r:id="rId2" tooltip="Новое время"/>
              </a:rPr>
              <a:t>Новое время</a:t>
            </a:r>
            <a:r>
              <a:rPr lang="ru-RU" sz="2400" dirty="0" smtClean="0"/>
              <a:t> в </a:t>
            </a:r>
            <a:r>
              <a:rPr lang="ru-RU" sz="2400" dirty="0" smtClean="0">
                <a:hlinkClick r:id="rId3" tooltip="Брянск"/>
              </a:rPr>
              <a:t>Брянских</a:t>
            </a:r>
            <a:r>
              <a:rPr lang="ru-RU" sz="2400" dirty="0" smtClean="0"/>
              <a:t> землях проводились игры, инвентарём которых был кожаный мяч размером с человеческую голову, набитый перьями. Эти состязания наименовались как «</a:t>
            </a:r>
            <a:r>
              <a:rPr lang="ru-RU" sz="2400" dirty="0" err="1" smtClean="0"/>
              <a:t>шалыга</a:t>
            </a:r>
            <a:r>
              <a:rPr lang="ru-RU" sz="2400" dirty="0" smtClean="0"/>
              <a:t>» и «кила». Примерно в XIV веке итальянцы изобрели игру </a:t>
            </a:r>
            <a:r>
              <a:rPr lang="ru-RU" sz="2400" dirty="0" smtClean="0"/>
              <a:t>«</a:t>
            </a:r>
            <a:r>
              <a:rPr lang="ru-RU" sz="2400" b="1" dirty="0" smtClean="0"/>
              <a:t>КАЛЬЧО</a:t>
            </a:r>
            <a:r>
              <a:rPr lang="ru-RU" sz="2400" dirty="0" smtClean="0"/>
              <a:t>». </a:t>
            </a:r>
            <a:r>
              <a:rPr lang="ru-RU" sz="2400" dirty="0" smtClean="0"/>
              <a:t>Именно они завезли эту игру на Британские острова</a:t>
            </a:r>
            <a:r>
              <a:rPr lang="ru-RU" sz="2400" dirty="0" smtClean="0"/>
              <a:t>.</a:t>
            </a:r>
            <a:r>
              <a:rPr lang="ru-RU" sz="2400" dirty="0" smtClean="0"/>
              <a:t> </a:t>
            </a:r>
          </a:p>
          <a:p>
            <a:pPr marL="0" indent="342900">
              <a:buNone/>
            </a:pP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500042"/>
            <a:ext cx="7772400" cy="5784080"/>
          </a:xfrm>
        </p:spPr>
        <p:txBody>
          <a:bodyPr>
            <a:normAutofit fontScale="92500" lnSpcReduction="10000"/>
          </a:bodyPr>
          <a:lstStyle/>
          <a:p>
            <a:r>
              <a:rPr lang="ru-RU" sz="3200" b="1" dirty="0" smtClean="0"/>
              <a:t>Первые правила</a:t>
            </a:r>
            <a:endParaRPr lang="ru-RU" sz="3200" dirty="0" smtClean="0"/>
          </a:p>
          <a:p>
            <a:pPr marL="0" indent="342900" algn="just">
              <a:buNone/>
            </a:pPr>
            <a:r>
              <a:rPr lang="ru-RU" sz="2400" dirty="0" smtClean="0"/>
              <a:t>В </a:t>
            </a:r>
            <a:r>
              <a:rPr lang="ru-RU" sz="2400" dirty="0" smtClean="0">
                <a:hlinkClick r:id="rId2" tooltip="XIX век"/>
              </a:rPr>
              <a:t>XIX веке</a:t>
            </a:r>
            <a:r>
              <a:rPr lang="ru-RU" sz="2400" dirty="0" smtClean="0"/>
              <a:t> футбол в </a:t>
            </a:r>
            <a:r>
              <a:rPr lang="ru-RU" sz="2400" dirty="0" smtClean="0">
                <a:hlinkClick r:id="rId3" tooltip="Англия"/>
              </a:rPr>
              <a:t>Англии</a:t>
            </a:r>
            <a:r>
              <a:rPr lang="ru-RU" sz="2400" dirty="0" smtClean="0"/>
              <a:t> приобрёл популярность, сравнимую с </a:t>
            </a:r>
            <a:r>
              <a:rPr lang="ru-RU" sz="2400" dirty="0" smtClean="0">
                <a:hlinkClick r:id="rId4" tooltip="Крикет"/>
              </a:rPr>
              <a:t>крикетом</a:t>
            </a:r>
            <a:r>
              <a:rPr lang="ru-RU" sz="2400" dirty="0" smtClean="0"/>
              <a:t>. </a:t>
            </a:r>
            <a:r>
              <a:rPr lang="ru-RU" sz="2400" dirty="0" smtClean="0"/>
              <a:t>В него играли в основном в </a:t>
            </a:r>
            <a:r>
              <a:rPr lang="ru-RU" sz="2400" dirty="0" smtClean="0"/>
              <a:t>колледжах. </a:t>
            </a:r>
            <a:r>
              <a:rPr lang="ru-RU" sz="2400" dirty="0" smtClean="0"/>
              <a:t>Но в некоторых колледжах правила разрешали ведение и передачу мяча руками, а в других напротив, </a:t>
            </a:r>
            <a:r>
              <a:rPr lang="ru-RU" sz="2400" dirty="0" smtClean="0"/>
              <a:t>запрещалось. </a:t>
            </a:r>
            <a:r>
              <a:rPr lang="ru-RU" sz="2400" dirty="0" smtClean="0"/>
              <a:t>Первая попытка создать единые правила была предпринята в 1846 году, когда встретились представители нескольких колледжей. Они установили первый свод </a:t>
            </a:r>
            <a:r>
              <a:rPr lang="ru-RU" sz="2400" dirty="0" smtClean="0"/>
              <a:t>правил. </a:t>
            </a:r>
            <a:r>
              <a:rPr lang="ru-RU" sz="2400" dirty="0" smtClean="0"/>
              <a:t>В 1857 году был основан первый специализированный футбольный клуб — «</a:t>
            </a:r>
            <a:r>
              <a:rPr lang="ru-RU" sz="2400" dirty="0" smtClean="0">
                <a:hlinkClick r:id="rId5" tooltip="Шеффилд (футбольный клуб)"/>
              </a:rPr>
              <a:t>Шеффилд</a:t>
            </a:r>
            <a:r>
              <a:rPr lang="ru-RU" sz="2400" dirty="0" smtClean="0"/>
              <a:t>». </a:t>
            </a:r>
            <a:r>
              <a:rPr lang="ru-RU" sz="2400" dirty="0" smtClean="0"/>
              <a:t>В 1863 году после долгих переговоров был принят свод правил Футбольной Ассоциации Англии. Также были приняты размеры поля и </a:t>
            </a:r>
            <a:r>
              <a:rPr lang="ru-RU" sz="2400" dirty="0" smtClean="0"/>
              <a:t>ворот. </a:t>
            </a:r>
            <a:r>
              <a:rPr lang="ru-RU" sz="2400" dirty="0" smtClean="0"/>
              <a:t>А в 1871 году был основан </a:t>
            </a:r>
            <a:r>
              <a:rPr lang="ru-RU" sz="2400" dirty="0" smtClean="0">
                <a:hlinkClick r:id="rId6" tooltip="Кубок Англии по футболу"/>
              </a:rPr>
              <a:t>Кубок Англии</a:t>
            </a:r>
            <a:r>
              <a:rPr lang="ru-RU" sz="2400" dirty="0" smtClean="0"/>
              <a:t> — старейший футбольный турнир в </a:t>
            </a:r>
            <a:r>
              <a:rPr lang="ru-RU" sz="2400" dirty="0" smtClean="0"/>
              <a:t>мире. В 1891 году было принято правило о </a:t>
            </a:r>
            <a:r>
              <a:rPr lang="ru-RU" sz="2400" dirty="0" smtClean="0">
                <a:hlinkClick r:id="rId7" tooltip="Пенальти"/>
              </a:rPr>
              <a:t>пенальти</a:t>
            </a:r>
            <a:r>
              <a:rPr lang="ru-RU" sz="2400" dirty="0" smtClean="0"/>
              <a:t>. Но сначала пенальти </a:t>
            </a:r>
            <a:r>
              <a:rPr lang="ru-RU" sz="2400" dirty="0" smtClean="0"/>
              <a:t>билось не с точки, а с линии, которая также, как и сейчас, находилась на расстоянии 11 метров от </a:t>
            </a:r>
            <a:r>
              <a:rPr lang="ru-RU" sz="2400" dirty="0" smtClean="0"/>
              <a:t>ворот.</a:t>
            </a:r>
            <a:endParaRPr lang="ru-RU" sz="2400" dirty="0" smtClean="0"/>
          </a:p>
          <a:p>
            <a:pPr marL="0" indent="342900">
              <a:buNone/>
            </a:pP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5857892"/>
            <a:ext cx="7772400" cy="71440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1800" dirty="0" err="1" smtClean="0">
                <a:solidFill>
                  <a:schemeClr val="bg1">
                    <a:lumMod val="95000"/>
                    <a:lumOff val="5000"/>
                  </a:schemeClr>
                </a:solidFill>
                <a:hlinkClick r:id="rId2" tooltip="Риме, Жюль"/>
              </a:rPr>
              <a:t>Жюль</a:t>
            </a:r>
            <a:r>
              <a:rPr lang="ru-RU" sz="1800" dirty="0" smtClean="0">
                <a:solidFill>
                  <a:schemeClr val="bg1">
                    <a:lumMod val="95000"/>
                    <a:lumOff val="5000"/>
                  </a:schemeClr>
                </a:solidFill>
                <a:hlinkClick r:id="rId2" tooltip="Риме, Жюль"/>
              </a:rPr>
              <a:t> Риме</a:t>
            </a:r>
            <a:r>
              <a:rPr lang="ru-RU" sz="1800" dirty="0" smtClean="0">
                <a:solidFill>
                  <a:schemeClr val="bg1"/>
                </a:solidFill>
              </a:rPr>
              <a:t>, отец-основатель </a:t>
            </a:r>
            <a:r>
              <a:rPr lang="ru-RU" sz="1800" dirty="0" smtClean="0">
                <a:solidFill>
                  <a:schemeClr val="bg1"/>
                </a:solidFill>
              </a:rPr>
              <a:t>чемпионатов мира по </a:t>
            </a:r>
            <a:r>
              <a:rPr lang="ru-RU" sz="1800" dirty="0" smtClean="0">
                <a:solidFill>
                  <a:schemeClr val="bg1"/>
                </a:solidFill>
              </a:rPr>
              <a:t>футболу</a:t>
            </a:r>
          </a:p>
          <a:p>
            <a:pPr>
              <a:buNone/>
            </a:pPr>
            <a:r>
              <a:rPr lang="ru-RU" sz="1800" dirty="0" smtClean="0"/>
              <a:t>Легализация – это разрешение </a:t>
            </a:r>
            <a:r>
              <a:rPr lang="ru-RU" sz="1800" dirty="0" smtClean="0"/>
              <a:t>деятельности какой-либо организации; придание юридической силы </a:t>
            </a:r>
            <a:r>
              <a:rPr lang="ru-RU" sz="1800" dirty="0" smtClean="0"/>
              <a:t>чему-либо</a:t>
            </a:r>
            <a:endParaRPr lang="ru-RU" sz="1800" dirty="0" smtClean="0"/>
          </a:p>
          <a:p>
            <a:endParaRPr lang="ru-RU" dirty="0"/>
          </a:p>
        </p:txBody>
      </p:sp>
      <p:pic>
        <p:nvPicPr>
          <p:cNvPr id="5" name="Рисунок 4" descr="C:\Documents and Settings\Admin\Рабочий стол\Jules_Rimet_193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1357298"/>
            <a:ext cx="3562353" cy="450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928662" y="357166"/>
            <a:ext cx="7772400" cy="107157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Легализация профессионализма и распространение по планете</a:t>
            </a: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5214950"/>
            <a:ext cx="7772400" cy="785818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/>
              <a:t>В 1880-х годах футбол стал популярен в обществе. Число клубов в Футбольной ассоциации превышало 100. </a:t>
            </a:r>
          </a:p>
          <a:p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857224" y="4572008"/>
            <a:ext cx="7772400" cy="35719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r>
              <a:rPr lang="ru-RU" dirty="0"/>
              <a:t>1872 год. Матч </a:t>
            </a:r>
            <a:r>
              <a:rPr lang="ru-RU" dirty="0">
                <a:hlinkClick r:id="rId2" tooltip="Сборная Англии по футболу"/>
              </a:rPr>
              <a:t>Англии</a:t>
            </a:r>
            <a:r>
              <a:rPr lang="ru-RU" dirty="0"/>
              <a:t> 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ru-RU" dirty="0" smtClean="0">
                <a:hlinkClick r:id="rId3" tooltip="Сборная Шотландии по футболу"/>
              </a:rPr>
              <a:t>Шотландии</a:t>
            </a:r>
            <a:endParaRPr lang="ru-RU" dirty="0"/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Рисунок 6" descr="C:\Documents and Settings\Admin\Рабочий стол\Fußballgeschichte_(1872)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428604"/>
            <a:ext cx="378621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135</TotalTime>
  <Words>452</Words>
  <Application>Microsoft Office PowerPoint</Application>
  <PresentationFormat>Экран (4:3)</PresentationFormat>
  <Paragraphs>34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История футбола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и правила футбола</dc:title>
  <dc:creator>Admin</dc:creator>
  <cp:lastModifiedBy>Admin</cp:lastModifiedBy>
  <cp:revision>28</cp:revision>
  <dcterms:created xsi:type="dcterms:W3CDTF">2019-10-22T11:20:57Z</dcterms:created>
  <dcterms:modified xsi:type="dcterms:W3CDTF">2019-10-22T13:36:06Z</dcterms:modified>
</cp:coreProperties>
</file>