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57" r:id="rId3"/>
    <p:sldId id="258" r:id="rId4"/>
    <p:sldId id="260"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57" d="100"/>
          <a:sy n="57" d="100"/>
        </p:scale>
        <p:origin x="23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32B6B91-8260-4287-8E07-2605BCCE2311}" type="datetimeFigureOut">
              <a:rPr lang="ru-RU" smtClean="0"/>
              <a:t>28.11.2019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4178963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2B6B91-8260-4287-8E07-2605BCCE2311}" type="datetimeFigureOut">
              <a:rPr lang="ru-RU" smtClean="0"/>
              <a:t>28.11.2019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1269533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2B6B91-8260-4287-8E07-2605BCCE2311}" type="datetimeFigureOut">
              <a:rPr lang="ru-RU" smtClean="0"/>
              <a:t>28.11.2019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2317871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2B6B91-8260-4287-8E07-2605BCCE2311}" type="datetimeFigureOut">
              <a:rPr lang="ru-RU" smtClean="0"/>
              <a:t>28.11.2019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F97802-6680-476B-A3C9-05EA707E1E30}" type="slidenum">
              <a:rPr lang="ru-RU" smtClean="0"/>
              <a:t>‹#›</a:t>
            </a:fld>
            <a:endParaRPr lang="ru-RU"/>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299902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2B6B91-8260-4287-8E07-2605BCCE2311}" type="datetimeFigureOut">
              <a:rPr lang="ru-RU" smtClean="0"/>
              <a:t>28.11.2019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451363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32B6B91-8260-4287-8E07-2605BCCE2311}" type="datetimeFigureOut">
              <a:rPr lang="ru-RU" smtClean="0"/>
              <a:t>28.11.2019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3528535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32B6B91-8260-4287-8E07-2605BCCE2311}" type="datetimeFigureOut">
              <a:rPr lang="ru-RU" smtClean="0"/>
              <a:t>28.11.2019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3547975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32B6B91-8260-4287-8E07-2605BCCE2311}" type="datetimeFigureOut">
              <a:rPr lang="ru-RU" smtClean="0"/>
              <a:t>28.11.2019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32651661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32B6B91-8260-4287-8E07-2605BCCE2311}" type="datetimeFigureOut">
              <a:rPr lang="ru-RU" smtClean="0"/>
              <a:t>28.11.2019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1980437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32B6B91-8260-4287-8E07-2605BCCE2311}" type="datetimeFigureOut">
              <a:rPr lang="ru-RU" smtClean="0"/>
              <a:t>28.11.2019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96243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32B6B91-8260-4287-8E07-2605BCCE2311}" type="datetimeFigureOut">
              <a:rPr lang="ru-RU" smtClean="0"/>
              <a:t>28.11.2019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2799190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32B6B91-8260-4287-8E07-2605BCCE2311}" type="datetimeFigureOut">
              <a:rPr lang="ru-RU" smtClean="0"/>
              <a:t>28.11.2019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1504575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32B6B91-8260-4287-8E07-2605BCCE2311}" type="datetimeFigureOut">
              <a:rPr lang="ru-RU" smtClean="0"/>
              <a:t>28.11.2019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2465006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32B6B91-8260-4287-8E07-2605BCCE2311}" type="datetimeFigureOut">
              <a:rPr lang="ru-RU" smtClean="0"/>
              <a:t>28.11.2019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2723951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132B6B91-8260-4287-8E07-2605BCCE2311}" type="datetimeFigureOut">
              <a:rPr lang="ru-RU" smtClean="0"/>
              <a:t>28.11.2019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3665152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2B6B91-8260-4287-8E07-2605BCCE2311}" type="datetimeFigureOut">
              <a:rPr lang="ru-RU" smtClean="0"/>
              <a:t>28.11.2019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3778399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2B6B91-8260-4287-8E07-2605BCCE2311}" type="datetimeFigureOut">
              <a:rPr lang="ru-RU" smtClean="0"/>
              <a:t>28.11.2019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F97802-6680-476B-A3C9-05EA707E1E30}" type="slidenum">
              <a:rPr lang="ru-RU" smtClean="0"/>
              <a:t>‹#›</a:t>
            </a:fld>
            <a:endParaRPr lang="ru-RU"/>
          </a:p>
        </p:txBody>
      </p:sp>
    </p:spTree>
    <p:extLst>
      <p:ext uri="{BB962C8B-B14F-4D97-AF65-F5344CB8AC3E}">
        <p14:creationId xmlns:p14="http://schemas.microsoft.com/office/powerpoint/2010/main" val="3080410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132B6B91-8260-4287-8E07-2605BCCE2311}" type="datetimeFigureOut">
              <a:rPr lang="ru-RU" smtClean="0"/>
              <a:t>28.11.2019</a:t>
            </a:fld>
            <a:endParaRPr lang="ru-RU"/>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5AF97802-6680-476B-A3C9-05EA707E1E30}" type="slidenum">
              <a:rPr lang="ru-RU" smtClean="0"/>
              <a:t>‹#›</a:t>
            </a:fld>
            <a:endParaRPr lang="ru-RU"/>
          </a:p>
        </p:txBody>
      </p:sp>
    </p:spTree>
    <p:extLst>
      <p:ext uri="{BB962C8B-B14F-4D97-AF65-F5344CB8AC3E}">
        <p14:creationId xmlns:p14="http://schemas.microsoft.com/office/powerpoint/2010/main" val="1911391737"/>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hyperlink" Target="http://faunazoo.ru/wp-content/uploads/2012/03/%D0%97%D0%B8%D0%BC%D0%BE%D0%B2%D0%BA%D0%B0-%D0%BC%D0%B5%D0%B4%D0%B2%D0%B5%D0%B4%D1%8F.jpg" TargetMode="External"/><Relationship Id="rId2" Type="http://schemas.openxmlformats.org/officeDocument/2006/relationships/image" Target="../media/image8.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«Как живут звери зимой</a:t>
            </a:r>
            <a:r>
              <a:rPr lang="ru-RU" smtClean="0"/>
              <a:t>» </a:t>
            </a:r>
            <a:endParaRPr lang="ru-RU" dirty="0"/>
          </a:p>
        </p:txBody>
      </p:sp>
      <p:sp>
        <p:nvSpPr>
          <p:cNvPr id="3" name="Подзаголовок 2"/>
          <p:cNvSpPr>
            <a:spLocks noGrp="1"/>
          </p:cNvSpPr>
          <p:nvPr>
            <p:ph type="subTitle" idx="1"/>
          </p:nvPr>
        </p:nvSpPr>
        <p:spPr>
          <a:xfrm>
            <a:off x="5802922" y="4454768"/>
            <a:ext cx="5228493" cy="1312985"/>
          </a:xfrm>
        </p:spPr>
        <p:txBody>
          <a:bodyPr>
            <a:normAutofit fontScale="92500" lnSpcReduction="20000"/>
          </a:bodyPr>
          <a:lstStyle/>
          <a:p>
            <a:r>
              <a:rPr lang="ru-RU" dirty="0" smtClean="0"/>
              <a:t>Подготовила воспитатель</a:t>
            </a:r>
          </a:p>
          <a:p>
            <a:r>
              <a:rPr lang="ru-RU" dirty="0" smtClean="0"/>
              <a:t> ГБОУ прогимназия №675 «Талант»</a:t>
            </a:r>
          </a:p>
          <a:p>
            <a:r>
              <a:rPr lang="ru-RU" dirty="0" smtClean="0"/>
              <a:t>Крылова Мария Николаевна</a:t>
            </a:r>
          </a:p>
          <a:p>
            <a:endParaRPr lang="ru-RU" dirty="0"/>
          </a:p>
        </p:txBody>
      </p:sp>
      <p:pic>
        <p:nvPicPr>
          <p:cNvPr id="4" name="Рисунок 3"/>
          <p:cNvPicPr>
            <a:picLocks noChangeAspect="1"/>
          </p:cNvPicPr>
          <p:nvPr/>
        </p:nvPicPr>
        <p:blipFill>
          <a:blip r:embed="rId2"/>
          <a:stretch>
            <a:fillRect/>
          </a:stretch>
        </p:blipFill>
        <p:spPr>
          <a:xfrm>
            <a:off x="-409575" y="-228600"/>
            <a:ext cx="13011150" cy="7315200"/>
          </a:xfrm>
          <a:prstGeom prst="rect">
            <a:avLst/>
          </a:prstGeom>
        </p:spPr>
      </p:pic>
    </p:spTree>
    <p:extLst>
      <p:ext uri="{BB962C8B-B14F-4D97-AF65-F5344CB8AC3E}">
        <p14:creationId xmlns:p14="http://schemas.microsoft.com/office/powerpoint/2010/main" val="3456151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846" y="164124"/>
            <a:ext cx="4596179" cy="1336430"/>
          </a:xfrm>
        </p:spPr>
        <p:txBody>
          <a:bodyPr>
            <a:normAutofit fontScale="90000"/>
          </a:bodyPr>
          <a:lstStyle/>
          <a:p>
            <a:r>
              <a:rPr lang="ru-RU" b="1" dirty="0" smtClean="0"/>
              <a:t>Лиса</a:t>
            </a:r>
            <a:r>
              <a:rPr lang="ru-RU" dirty="0" smtClean="0"/>
              <a:t> зимует в норе или логове.</a:t>
            </a:r>
            <a:br>
              <a:rPr lang="ru-RU" dirty="0" smtClean="0"/>
            </a:br>
            <a:endParaRPr lang="ru-RU" dirty="0"/>
          </a:p>
        </p:txBody>
      </p:sp>
      <p:pic>
        <p:nvPicPr>
          <p:cNvPr id="6" name="Рисунок 5"/>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7424803" y="609601"/>
            <a:ext cx="3911412" cy="5181600"/>
          </a:xfrm>
          <a:prstGeom prst="rect">
            <a:avLst/>
          </a:prstGeom>
        </p:spPr>
      </p:pic>
      <p:sp>
        <p:nvSpPr>
          <p:cNvPr id="4" name="Текст 3"/>
          <p:cNvSpPr>
            <a:spLocks noGrp="1"/>
          </p:cNvSpPr>
          <p:nvPr>
            <p:ph type="body" sz="half" idx="2"/>
          </p:nvPr>
        </p:nvSpPr>
        <p:spPr>
          <a:xfrm>
            <a:off x="175847" y="1031631"/>
            <a:ext cx="6975230" cy="4942865"/>
          </a:xfrm>
        </p:spPr>
        <p:txBody>
          <a:bodyPr>
            <a:noAutofit/>
          </a:bodyPr>
          <a:lstStyle/>
          <a:p>
            <a:r>
              <a:rPr lang="ru-RU" sz="1200" b="1" dirty="0">
                <a:latin typeface="Times New Roman" panose="02020603050405020304" pitchFamily="18" charset="0"/>
                <a:cs typeface="Times New Roman" panose="02020603050405020304" pitchFamily="18" charset="0"/>
              </a:rPr>
              <a:t>Лиса</a:t>
            </a:r>
            <a:r>
              <a:rPr lang="ru-RU" sz="1200" dirty="0">
                <a:latin typeface="Times New Roman" panose="02020603050405020304" pitchFamily="18" charset="0"/>
                <a:cs typeface="Times New Roman" panose="02020603050405020304" pitchFamily="18" charset="0"/>
              </a:rPr>
              <a:t> - красивое животное с пушистым мехом от рыжего до серо-рыжего в степи или с бурыми "отливом" цвета.</a:t>
            </a:r>
            <a:endParaRPr lang="ru-RU" sz="1200" dirty="0" smtClean="0">
              <a:latin typeface="Times New Roman" panose="02020603050405020304" pitchFamily="18" charset="0"/>
              <a:cs typeface="Times New Roman" panose="02020603050405020304" pitchFamily="18" charset="0"/>
            </a:endParaRPr>
          </a:p>
          <a:p>
            <a:r>
              <a:rPr lang="ru-RU" sz="1200" dirty="0" smtClean="0">
                <a:latin typeface="Times New Roman" panose="02020603050405020304" pitchFamily="18" charset="0"/>
                <a:cs typeface="Times New Roman" panose="02020603050405020304" pitchFamily="18" charset="0"/>
              </a:rPr>
              <a:t>Зимние </a:t>
            </a:r>
            <a:r>
              <a:rPr lang="ru-RU" sz="1200" dirty="0">
                <a:latin typeface="Times New Roman" panose="02020603050405020304" pitchFamily="18" charset="0"/>
                <a:cs typeface="Times New Roman" panose="02020603050405020304" pitchFamily="18" charset="0"/>
              </a:rPr>
              <a:t>холода она переносит хорошо.</a:t>
            </a:r>
          </a:p>
          <a:p>
            <a:r>
              <a:rPr lang="ru-RU" sz="1200" dirty="0" smtClean="0">
                <a:latin typeface="Times New Roman" panose="02020603050405020304" pitchFamily="18" charset="0"/>
                <a:cs typeface="Times New Roman" panose="02020603050405020304" pitchFamily="18" charset="0"/>
              </a:rPr>
              <a:t>Лисе</a:t>
            </a:r>
            <a:r>
              <a:rPr lang="ru-RU" sz="1200" dirty="0">
                <a:latin typeface="Times New Roman" panose="02020603050405020304" pitchFamily="18" charset="0"/>
                <a:cs typeface="Times New Roman" panose="02020603050405020304" pitchFamily="18" charset="0"/>
              </a:rPr>
              <a:t>, как и всем зверям, </a:t>
            </a:r>
            <a:r>
              <a:rPr lang="ru-RU" sz="1200" dirty="0" smtClean="0">
                <a:latin typeface="Times New Roman" panose="02020603050405020304" pitchFamily="18" charset="0"/>
                <a:cs typeface="Times New Roman" panose="02020603050405020304" pitchFamily="18" charset="0"/>
              </a:rPr>
              <a:t>очень </a:t>
            </a:r>
            <a:r>
              <a:rPr lang="ru-RU" sz="1200" dirty="0">
                <a:latin typeface="Times New Roman" panose="02020603050405020304" pitchFamily="18" charset="0"/>
                <a:cs typeface="Times New Roman" panose="02020603050405020304" pitchFamily="18" charset="0"/>
              </a:rPr>
              <a:t>тяжело зимой. Как же она выживает в это суровое время года?</a:t>
            </a:r>
            <a:endParaRPr lang="ru-RU" sz="1200" dirty="0" smtClean="0">
              <a:latin typeface="Times New Roman" panose="02020603050405020304" pitchFamily="18"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Шерсть у лисицы зимой становится более густая</a:t>
            </a:r>
            <a:r>
              <a:rPr lang="ru-RU" sz="1200" dirty="0" smtClean="0">
                <a:latin typeface="Times New Roman" panose="02020603050405020304" pitchFamily="18" charset="0"/>
                <a:cs typeface="Times New Roman" panose="02020603050405020304" pitchFamily="18" charset="0"/>
              </a:rPr>
              <a:t>.</a:t>
            </a:r>
          </a:p>
          <a:p>
            <a:r>
              <a:rPr lang="ru-RU" sz="1200" dirty="0" smtClean="0">
                <a:latin typeface="Times New Roman" panose="02020603050405020304" pitchFamily="18" charset="0"/>
                <a:cs typeface="Times New Roman" panose="02020603050405020304" pitchFamily="18" charset="0"/>
              </a:rPr>
              <a:t> Уже к концу осени у неё полностью меняется мех на зимний, более густой с </a:t>
            </a:r>
            <a:r>
              <a:rPr lang="ru-RU" sz="1200" dirty="0" err="1" smtClean="0">
                <a:latin typeface="Times New Roman" panose="02020603050405020304" pitchFamily="18" charset="0"/>
                <a:cs typeface="Times New Roman" panose="02020603050405020304" pitchFamily="18" charset="0"/>
              </a:rPr>
              <a:t>подпушком</a:t>
            </a:r>
            <a:r>
              <a:rPr lang="ru-RU" sz="1200" dirty="0" smtClean="0">
                <a:latin typeface="Times New Roman" panose="02020603050405020304" pitchFamily="18" charset="0"/>
                <a:cs typeface="Times New Roman" panose="02020603050405020304" pitchFamily="18" charset="0"/>
              </a:rPr>
              <a:t>.</a:t>
            </a:r>
          </a:p>
          <a:p>
            <a:r>
              <a:rPr lang="ru-RU" sz="1200" dirty="0" smtClean="0">
                <a:latin typeface="Times New Roman" panose="02020603050405020304" pitchFamily="18" charset="0"/>
                <a:cs typeface="Times New Roman" panose="02020603050405020304" pitchFamily="18" charset="0"/>
              </a:rPr>
              <a:t>И </a:t>
            </a:r>
            <a:r>
              <a:rPr lang="ru-RU" sz="1200" dirty="0">
                <a:latin typeface="Times New Roman" panose="02020603050405020304" pitchFamily="18" charset="0"/>
                <a:cs typeface="Times New Roman" panose="02020603050405020304" pitchFamily="18" charset="0"/>
              </a:rPr>
              <a:t>лапы и тело обрастают густым подшерстком, поэтому холодом лису не испугать!</a:t>
            </a:r>
          </a:p>
          <a:p>
            <a:r>
              <a:rPr lang="ru-RU" sz="1200" dirty="0" smtClean="0">
                <a:latin typeface="Times New Roman" panose="02020603050405020304" pitchFamily="18" charset="0"/>
                <a:cs typeface="Times New Roman" panose="02020603050405020304" pitchFamily="18" charset="0"/>
              </a:rPr>
              <a:t>Питается </a:t>
            </a:r>
            <a:r>
              <a:rPr lang="ru-RU" sz="1200" dirty="0">
                <a:latin typeface="Times New Roman" panose="02020603050405020304" pitchFamily="18" charset="0"/>
                <a:cs typeface="Times New Roman" panose="02020603050405020304" pitchFamily="18" charset="0"/>
              </a:rPr>
              <a:t>лиса в зимнее время мелкими грызунами, а также более крупными животными, если повезёт. Не редко пищей становится домашняя и дикая птица, а также зайцы</a:t>
            </a:r>
            <a:r>
              <a:rPr lang="ru-RU" sz="1200" dirty="0" smtClean="0">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Хорошо, если зимние дни безветренные, тогда даже в сильный мороз не так холодно лисе, но если метель, ветер порывистый, она ищет убежище в глубине леса, у пней, кустарников, где сворачивается клубком, прикрываясь хвостом.</a:t>
            </a:r>
          </a:p>
          <a:p>
            <a:r>
              <a:rPr lang="ru-RU" sz="1200" dirty="0">
                <a:latin typeface="Times New Roman" panose="02020603050405020304" pitchFamily="18" charset="0"/>
                <a:cs typeface="Times New Roman" panose="02020603050405020304" pitchFamily="18" charset="0"/>
              </a:rPr>
              <a:t>Именно зимой у лис начинается брачный период и именно зимой они ищут себе место для будущего потомства, которое потом хорошо охраняют</a:t>
            </a:r>
            <a:r>
              <a:rPr lang="ru-RU" sz="1200" dirty="0" smtClean="0">
                <a:latin typeface="Times New Roman" panose="02020603050405020304" pitchFamily="18" charset="0"/>
                <a:cs typeface="Times New Roman" panose="02020603050405020304" pitchFamily="18" charset="0"/>
              </a:rPr>
              <a:t>.</a:t>
            </a:r>
          </a:p>
          <a:p>
            <a:endParaRPr lang="ru-RU" sz="1400" dirty="0">
              <a:latin typeface="Times New Roman" panose="02020603050405020304" pitchFamily="18" charset="0"/>
              <a:cs typeface="Times New Roman" panose="02020603050405020304" pitchFamily="18" charset="0"/>
            </a:endParaRPr>
          </a:p>
          <a:p>
            <a:r>
              <a:rPr lang="ru-RU" sz="1400" dirty="0" smtClean="0">
                <a:latin typeface="Times New Roman" panose="02020603050405020304" pitchFamily="18" charset="0"/>
                <a:cs typeface="Times New Roman" panose="02020603050405020304" pitchFamily="18" charset="0"/>
              </a:rPr>
              <a:t/>
            </a:r>
            <a:br>
              <a:rPr lang="ru-RU" sz="1400" dirty="0" smtClean="0">
                <a:latin typeface="Times New Roman" panose="02020603050405020304" pitchFamily="18" charset="0"/>
                <a:cs typeface="Times New Roman" panose="02020603050405020304" pitchFamily="18" charset="0"/>
              </a:rPr>
            </a:b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5093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246186"/>
            <a:ext cx="3932237" cy="879230"/>
          </a:xfrm>
        </p:spPr>
        <p:txBody>
          <a:bodyPr>
            <a:normAutofit fontScale="90000"/>
          </a:bodyPr>
          <a:lstStyle/>
          <a:p>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smtClean="0"/>
              <a:t/>
            </a:r>
            <a:br>
              <a:rPr lang="ru-RU" dirty="0" smtClean="0"/>
            </a:br>
            <a:r>
              <a:rPr lang="ru-RU" dirty="0"/>
              <a:t/>
            </a:r>
            <a:br>
              <a:rPr lang="ru-RU" dirty="0"/>
            </a:br>
            <a:r>
              <a:rPr lang="ru-RU" dirty="0" smtClean="0"/>
              <a:t/>
            </a:r>
            <a:br>
              <a:rPr lang="ru-RU" dirty="0" smtClean="0"/>
            </a:br>
            <a:endParaRPr lang="ru-RU" dirty="0"/>
          </a:p>
        </p:txBody>
      </p:sp>
      <p:sp>
        <p:nvSpPr>
          <p:cNvPr id="6" name="Рисунок 5"/>
          <p:cNvSpPr>
            <a:spLocks noGrp="1"/>
          </p:cNvSpPr>
          <p:nvPr>
            <p:ph type="pic" idx="1"/>
          </p:nvPr>
        </p:nvSpPr>
        <p:spPr/>
      </p:sp>
      <p:sp>
        <p:nvSpPr>
          <p:cNvPr id="4" name="Текст 3"/>
          <p:cNvSpPr>
            <a:spLocks noGrp="1"/>
          </p:cNvSpPr>
          <p:nvPr>
            <p:ph type="body" sz="half" idx="2"/>
          </p:nvPr>
        </p:nvSpPr>
        <p:spPr>
          <a:xfrm>
            <a:off x="316523" y="987426"/>
            <a:ext cx="4455503" cy="5518882"/>
          </a:xfrm>
        </p:spPr>
        <p:txBody>
          <a:bodyPr>
            <a:normAutofit fontScale="85000" lnSpcReduction="20000"/>
          </a:bodyPr>
          <a:lstStyle/>
          <a:p>
            <a:r>
              <a:rPr lang="ru-RU" dirty="0"/>
              <a:t>Зима. Мороз. Все животные от лютой стужи попрятались. А у зайца нет ни норы, ни гнезда. Сегодня под кустиком выспится, завтра в овражке приляжет; где ямку в снегу выкопает — там у него и дом. Зато шубка у зайца теплая, пушистая и белая, как снег. Хорошо ему в такой шубке — тепло и спрятаться от врагов нетрудно: прижался в снегу — попробуй-ка разгляди!</a:t>
            </a:r>
            <a:r>
              <a:rPr lang="ru-RU" dirty="0" smtClean="0"/>
              <a:t/>
            </a:r>
            <a:br>
              <a:rPr lang="ru-RU" dirty="0" smtClean="0"/>
            </a:br>
            <a:r>
              <a:rPr lang="ru-RU" dirty="0"/>
              <a:t>Днем заяц спит, а как настанет ночь, выходит погулять и покормиться.</a:t>
            </a:r>
            <a:r>
              <a:rPr lang="ru-RU" dirty="0" smtClean="0"/>
              <a:t/>
            </a:r>
            <a:br>
              <a:rPr lang="ru-RU" dirty="0" smtClean="0"/>
            </a:br>
            <a:r>
              <a:rPr lang="ru-RU" dirty="0"/>
              <a:t>Пока снега в поле немного, он лапками его разроет, глядишь — травку найдет. А как </a:t>
            </a:r>
            <a:r>
              <a:rPr lang="ru-RU" dirty="0" smtClean="0"/>
              <a:t>наметут </a:t>
            </a:r>
            <a:r>
              <a:rPr lang="ru-RU" dirty="0"/>
              <a:t>вьюги глубокие сугробы, тут уж зайцу снег не раскопать. Зато в лесу он на высокий сугроб заберется, с кустов, с деревьев молодые веточки обгрызет или кору погложет — вот и сыт. А иной раз и в деревню в гости пожалует. Придет поздно вечером, когда в деревне тихо, все уже спят, подбежит к стогу и начнет сен дергать. Надергает, наестся, а потом обратно в лес убежит. Так и живет заяц всю зиму.</a:t>
            </a:r>
          </a:p>
        </p:txBody>
      </p:sp>
      <p:pic>
        <p:nvPicPr>
          <p:cNvPr id="7" name="Рисунок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34708" y="609601"/>
            <a:ext cx="6893169" cy="5181600"/>
          </a:xfrm>
          <a:prstGeom prst="rect">
            <a:avLst/>
          </a:prstGeom>
        </p:spPr>
      </p:pic>
    </p:spTree>
    <p:extLst>
      <p:ext uri="{BB962C8B-B14F-4D97-AF65-F5344CB8AC3E}">
        <p14:creationId xmlns:p14="http://schemas.microsoft.com/office/powerpoint/2010/main" val="1205163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199292"/>
            <a:ext cx="3932237" cy="597877"/>
          </a:xfrm>
        </p:spPr>
        <p:txBody>
          <a:bodyPr>
            <a:normAutofit fontScale="90000"/>
          </a:bodyPr>
          <a:lstStyle/>
          <a:p>
            <a:r>
              <a:rPr lang="ru-RU" dirty="0" smtClean="0"/>
              <a:t>Белка живёт в дупле</a:t>
            </a:r>
            <a:endParaRPr lang="ru-RU" dirty="0"/>
          </a:p>
        </p:txBody>
      </p:sp>
      <p:pic>
        <p:nvPicPr>
          <p:cNvPr id="5" name="Рисунок 4"/>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5791200" y="609601"/>
            <a:ext cx="4888961" cy="5181600"/>
          </a:xfrm>
          <a:prstGeom prst="rect">
            <a:avLst/>
          </a:prstGeom>
        </p:spPr>
      </p:pic>
      <p:sp>
        <p:nvSpPr>
          <p:cNvPr id="4" name="Текст 3"/>
          <p:cNvSpPr>
            <a:spLocks noGrp="1"/>
          </p:cNvSpPr>
          <p:nvPr>
            <p:ph type="body" sz="half" idx="2"/>
          </p:nvPr>
        </p:nvSpPr>
        <p:spPr>
          <a:xfrm>
            <a:off x="257908" y="797169"/>
            <a:ext cx="4514117" cy="5533293"/>
          </a:xfrm>
        </p:spPr>
        <p:txBody>
          <a:bodyPr>
            <a:normAutofit fontScale="62500" lnSpcReduction="20000"/>
          </a:bodyPr>
          <a:lstStyle/>
          <a:p>
            <a:r>
              <a:rPr lang="ru-RU" dirty="0">
                <a:latin typeface="Times New Roman" panose="02020603050405020304" pitchFamily="18" charset="0"/>
                <a:cs typeface="Times New Roman" panose="02020603050405020304" pitchFamily="18" charset="0"/>
              </a:rPr>
              <a:t>Белка – дикое, травоядное млекопитающее животное, живущее в российских лесах, начиная с тайги и заканчивая южными широтами. В России обитают древесные белки.</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Белочка – чудесный, грациозный, проворный зверёк. Выпуклые черные беличьи глаза смотрят задорно и весело.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Морозные </a:t>
            </a:r>
            <a:r>
              <a:rPr lang="ru-RU" dirty="0">
                <a:latin typeface="Times New Roman" panose="02020603050405020304" pitchFamily="18" charset="0"/>
                <a:cs typeface="Times New Roman" panose="02020603050405020304" pitchFamily="18" charset="0"/>
              </a:rPr>
              <a:t>дни она любит проводить в своем уютном жилище. Иногда белка приспосабливает для своей квартиры прошлогоднее гнездо сороки или вороны, часто зимует в глубоком дупле старого дерева.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Белочка </a:t>
            </a:r>
            <a:r>
              <a:rPr lang="ru-RU" dirty="0">
                <a:latin typeface="Times New Roman" panose="02020603050405020304" pitchFamily="18" charset="0"/>
                <a:cs typeface="Times New Roman" panose="02020603050405020304" pitchFamily="18" charset="0"/>
              </a:rPr>
              <a:t>любит лакомиться орехами, семенами хвойных деревьев – кедра, сосны, ели. Любит белка ягоды, плоды деревьев и кустарников, грибы, почки и соцветия. Белочка – очень хорошая хозяйка, аккуратная и запасливая. Недаром в народе её называют хлопотуньей. В конце лета и осенью белочка делает запасы.</a:t>
            </a:r>
            <a:endParaRPr lang="ru-RU" b="1" dirty="0" smtClean="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Словарная </a:t>
            </a:r>
            <a:r>
              <a:rPr lang="ru-RU" b="1" dirty="0">
                <a:latin typeface="Times New Roman" panose="02020603050405020304" pitchFamily="18" charset="0"/>
                <a:cs typeface="Times New Roman" panose="02020603050405020304" pitchFamily="18" charset="0"/>
              </a:rPr>
              <a:t>работа:</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1.- Опиши внешний вид белки.</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2.- Где спит белка? – в гнезде-</a:t>
            </a:r>
            <a:r>
              <a:rPr lang="ru-RU" dirty="0" err="1">
                <a:latin typeface="Times New Roman" panose="02020603050405020304" pitchFamily="18" charset="0"/>
                <a:cs typeface="Times New Roman" panose="02020603050405020304" pitchFamily="18" charset="0"/>
              </a:rPr>
              <a:t>гайно</a:t>
            </a:r>
            <a:r>
              <a:rPr lang="ru-RU" dirty="0">
                <a:latin typeface="Times New Roman" panose="02020603050405020304" pitchFamily="18" charset="0"/>
                <a:cs typeface="Times New Roman" panose="02020603050405020304" pitchFamily="18" charset="0"/>
              </a:rPr>
              <a:t>, дупле дерева</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3.- Чем питается белка? – орехами, грибами, семенами шишек.</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4.- Как белка готовится к зиме? – меняет рыжую шубу на теплую серебристо-серую. Готовит запасы: сушит грибы, собирает шишки, орехи.</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ru-RU" dirty="0" smtClean="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Выучите </a:t>
            </a:r>
            <a:r>
              <a:rPr lang="ru-RU" b="1" dirty="0">
                <a:latin typeface="Times New Roman" panose="02020603050405020304" pitchFamily="18" charset="0"/>
                <a:cs typeface="Times New Roman" panose="02020603050405020304" pitchFamily="18" charset="0"/>
              </a:rPr>
              <a:t>с ребенком загадку</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Хожу в пушистой шубке,</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Живу в густом лесу.</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В дупле на старом дубе</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Орешки я </a:t>
            </a:r>
            <a:r>
              <a:rPr lang="ru-RU" dirty="0" smtClean="0">
                <a:latin typeface="Times New Roman" panose="02020603050405020304" pitchFamily="18" charset="0"/>
                <a:cs typeface="Times New Roman" panose="02020603050405020304" pitchFamily="18" charset="0"/>
              </a:rPr>
              <a:t>грызу</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1117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786" y="199292"/>
            <a:ext cx="4678240" cy="550985"/>
          </a:xfrm>
        </p:spPr>
        <p:txBody>
          <a:bodyPr>
            <a:normAutofit fontScale="90000"/>
          </a:bodyPr>
          <a:lstStyle/>
          <a:p>
            <a:r>
              <a:rPr lang="ru-RU" dirty="0" smtClean="0"/>
              <a:t>Медведь спит в берлоге</a:t>
            </a:r>
            <a:endParaRPr lang="ru-RU" dirty="0"/>
          </a:p>
        </p:txBody>
      </p:sp>
      <p:pic>
        <p:nvPicPr>
          <p:cNvPr id="5" name="Рисунок 4"/>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4" name="Текст 3"/>
          <p:cNvSpPr>
            <a:spLocks noGrp="1"/>
          </p:cNvSpPr>
          <p:nvPr>
            <p:ph type="body" sz="half" idx="2"/>
          </p:nvPr>
        </p:nvSpPr>
        <p:spPr>
          <a:xfrm>
            <a:off x="257907" y="987425"/>
            <a:ext cx="5087815" cy="5612667"/>
          </a:xfrm>
        </p:spPr>
        <p:txBody>
          <a:bodyPr>
            <a:normAutofit fontScale="62500" lnSpcReduction="20000"/>
          </a:bodyPr>
          <a:lstStyle/>
          <a:p>
            <a:pPr lvl="0" eaLnBrk="0" fontAlgn="base" hangingPunct="0">
              <a:lnSpc>
                <a:spcPct val="100000"/>
              </a:lnSpc>
              <a:spcBef>
                <a:spcPct val="0"/>
              </a:spcBef>
              <a:spcAft>
                <a:spcPct val="0"/>
              </a:spcAft>
            </a:pPr>
            <a:r>
              <a:rPr lang="ru-RU" sz="1800" dirty="0">
                <a:latin typeface="Times New Roman" panose="02020603050405020304" pitchFamily="18" charset="0"/>
                <a:cs typeface="Times New Roman" panose="02020603050405020304" pitchFamily="18" charset="0"/>
              </a:rPr>
              <a:t>Осенью медведи едят особенно много и жадно, торопятся нагулять жир перед зимним сном. Жировые запасы помогут дожить до весны, согреют и накормят. Приглядит себе медведь хорошее место — яму или вывороченное дерево — и начинает устраивать берлогу. Но если не удалось нагулять достаточно жира, в берлогу зверь не ложится, превращаясь в голодного, злого и опасного шатуна. Чаще всего эти бродяги погибают от истощения и холода. Очень опасны они и для зверья, и для скота, и для человека… Правда, у шатуна кроме охотников есть лесные враги — голодные волчьи стаи. На Дальнем Востоке главный враг медведя — тигр. Для берлоги медведи выбирают самые надежные и глухие места. Бывает, если не очень холодно, ложатся зимовать среди молодых елочек, согнув над собой их вершины шалашом. Снег занесет шалашик, прикроет зверя. Солидное убежище медведь выстилает еловыми ветками, мхом, сухой травой, корой. Зимой медвежью лежку постепенно засыпает снегом, и образуется уютная пещерка с протаявшим от теплого дыхания небольшим отверстием, которое называют челом</a:t>
            </a:r>
            <a:r>
              <a:rPr lang="ru-RU" sz="1800" dirty="0" smtClean="0">
                <a:latin typeface="Times New Roman" panose="02020603050405020304" pitchFamily="18" charset="0"/>
                <a:cs typeface="Times New Roman" panose="02020603050405020304" pitchFamily="18" charset="0"/>
              </a:rPr>
              <a:t>. </a:t>
            </a:r>
            <a:r>
              <a:rPr lang="ru-RU" altLang="ru-RU" sz="1800" dirty="0">
                <a:latin typeface="Times New Roman" panose="02020603050405020304" pitchFamily="18" charset="0"/>
                <a:cs typeface="Times New Roman" panose="02020603050405020304" pitchFamily="18" charset="0"/>
              </a:rPr>
              <a:t>Прежде чем улечься в берлогу, медведь путает следы: петляет по бурелому, моховым болотам, скачет через </a:t>
            </a:r>
            <a:r>
              <a:rPr lang="ru-RU" altLang="ru-RU" sz="1800" dirty="0" err="1">
                <a:latin typeface="Times New Roman" panose="02020603050405020304" pitchFamily="18" charset="0"/>
                <a:cs typeface="Times New Roman" panose="02020603050405020304" pitchFamily="18" charset="0"/>
              </a:rPr>
              <a:t>валежины</a:t>
            </a:r>
            <a:r>
              <a:rPr lang="ru-RU" altLang="ru-RU" sz="1800" dirty="0">
                <a:latin typeface="Times New Roman" panose="02020603050405020304" pitchFamily="18" charset="0"/>
                <a:cs typeface="Times New Roman" panose="02020603050405020304" pitchFamily="18" charset="0"/>
              </a:rPr>
              <a:t>, ходит по воде, если рядом окажется ручей или речка. Только тогда и успокоится, когда все хорошенько запутает. И уж потом ложится на боковую. Именно на боку медведь обычно и спит, свернувшись клубком. Реже — на брюхе, поджав лапы, а иногда сидя, опустив голову между лапами. Лапу во сне не сосет — это все выдумки!</a:t>
            </a:r>
          </a:p>
          <a:p>
            <a:pPr lvl="0" eaLnBrk="0" fontAlgn="base" hangingPunct="0">
              <a:lnSpc>
                <a:spcPct val="100000"/>
              </a:lnSpc>
              <a:spcBef>
                <a:spcPct val="0"/>
              </a:spcBef>
              <a:spcAft>
                <a:spcPct val="0"/>
              </a:spcAft>
            </a:pPr>
            <a:r>
              <a:rPr lang="ru-RU" altLang="ru-RU" sz="1800" dirty="0">
                <a:latin typeface="Times New Roman" panose="02020603050405020304" pitchFamily="18" charset="0"/>
                <a:cs typeface="Times New Roman" panose="02020603050405020304" pitchFamily="18" charset="0"/>
                <a:hlinkClick r:id="rId3"/>
              </a:rPr>
              <a:t/>
            </a:r>
            <a:br>
              <a:rPr lang="ru-RU" altLang="ru-RU" sz="1800" dirty="0">
                <a:latin typeface="Times New Roman" panose="02020603050405020304" pitchFamily="18" charset="0"/>
                <a:cs typeface="Times New Roman" panose="02020603050405020304" pitchFamily="18" charset="0"/>
                <a:hlinkClick r:id="rId3"/>
              </a:rPr>
            </a:br>
            <a:endParaRPr lang="ru-RU" altLang="ru-RU" sz="1800" dirty="0">
              <a:latin typeface="Times New Roman" panose="02020603050405020304" pitchFamily="18" charset="0"/>
              <a:cs typeface="Times New Roman" panose="02020603050405020304" pitchFamily="18" charset="0"/>
            </a:endParaRPr>
          </a:p>
          <a:p>
            <a:endParaRPr lang="ru-RU" dirty="0"/>
          </a:p>
        </p:txBody>
      </p:sp>
      <p:sp>
        <p:nvSpPr>
          <p:cNvPr id="6" name="Rectangle 1"/>
          <p:cNvSpPr>
            <a:spLocks noChangeArrowheads="1"/>
          </p:cNvSpPr>
          <p:nvPr/>
        </p:nvSpPr>
        <p:spPr bwMode="auto">
          <a:xfrm>
            <a:off x="0" y="14626"/>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26415262"/>
      </p:ext>
    </p:extLst>
  </p:cSld>
  <p:clrMapOvr>
    <a:masterClrMapping/>
  </p:clrMapOvr>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TM04033925[[fn=Капля]]</Template>
  <TotalTime>56</TotalTime>
  <Words>236</Words>
  <Application>Microsoft Office PowerPoint</Application>
  <PresentationFormat>Широкоэкранный</PresentationFormat>
  <Paragraphs>27</Paragraphs>
  <Slides>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5</vt:i4>
      </vt:variant>
    </vt:vector>
  </HeadingPairs>
  <TitlesOfParts>
    <vt:vector size="9" baseType="lpstr">
      <vt:lpstr>Arial</vt:lpstr>
      <vt:lpstr>Times New Roman</vt:lpstr>
      <vt:lpstr>Tw Cen MT</vt:lpstr>
      <vt:lpstr>Капля</vt:lpstr>
      <vt:lpstr>«Как живут звери зимой» </vt:lpstr>
      <vt:lpstr>Лиса зимует в норе или логове. </vt:lpstr>
      <vt:lpstr>                    </vt:lpstr>
      <vt:lpstr>Белка живёт в дупле</vt:lpstr>
      <vt:lpstr>Медведь спит в берлоге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Пользователь Windows</cp:lastModifiedBy>
  <cp:revision>8</cp:revision>
  <dcterms:created xsi:type="dcterms:W3CDTF">2019-11-25T20:40:41Z</dcterms:created>
  <dcterms:modified xsi:type="dcterms:W3CDTF">2019-11-28T16:22:57Z</dcterms:modified>
</cp:coreProperties>
</file>