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65" r:id="rId3"/>
    <p:sldId id="282" r:id="rId4"/>
    <p:sldId id="286" r:id="rId5"/>
    <p:sldId id="287" r:id="rId6"/>
    <p:sldId id="257" r:id="rId7"/>
    <p:sldId id="285" r:id="rId8"/>
    <p:sldId id="284" r:id="rId9"/>
    <p:sldId id="289" r:id="rId10"/>
    <p:sldId id="283" r:id="rId11"/>
    <p:sldId id="290" r:id="rId12"/>
    <p:sldId id="291" r:id="rId13"/>
    <p:sldId id="292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&#1050;&#1085;&#1080;&#1075;&#1072;1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plotArea>
      <c:layout/>
      <c:barChart>
        <c:barDir val="col"/>
        <c:grouping val="clustered"/>
        <c:ser>
          <c:idx val="0"/>
          <c:order val="0"/>
          <c:dLbls>
            <c:txPr>
              <a:bodyPr/>
              <a:lstStyle/>
              <a:p>
                <a:pPr>
                  <a:defRPr sz="2400"/>
                </a:pPr>
                <a:endParaRPr lang="ru-RU"/>
              </a:p>
            </c:txPr>
            <c:dLblPos val="outEnd"/>
            <c:showVal val="1"/>
          </c:dLbls>
          <c:cat>
            <c:strRef>
              <c:f>Лист1!$A$1:$A$10</c:f>
              <c:strCache>
                <c:ptCount val="10"/>
                <c:pt idx="0">
                  <c:v>Русские</c:v>
                </c:pt>
                <c:pt idx="1">
                  <c:v>Украинцы</c:v>
                </c:pt>
                <c:pt idx="2">
                  <c:v>Нанайцы</c:v>
                </c:pt>
                <c:pt idx="3">
                  <c:v>Татары</c:v>
                </c:pt>
                <c:pt idx="4">
                  <c:v>Корейцы</c:v>
                </c:pt>
                <c:pt idx="5">
                  <c:v>Белорусы</c:v>
                </c:pt>
                <c:pt idx="6">
                  <c:v>Эвенки</c:v>
                </c:pt>
                <c:pt idx="7">
                  <c:v>Азербайджанцы</c:v>
                </c:pt>
                <c:pt idx="8">
                  <c:v>Китайцы</c:v>
                </c:pt>
                <c:pt idx="9">
                  <c:v>Лица, не указавшие национальность</c:v>
                </c:pt>
              </c:strCache>
            </c:strRef>
          </c:cat>
          <c:val>
            <c:numRef>
              <c:f>Лист1!$B$1:$B$10</c:f>
              <c:numCache>
                <c:formatCode>General</c:formatCode>
                <c:ptCount val="10"/>
                <c:pt idx="0">
                  <c:v>89.82</c:v>
                </c:pt>
                <c:pt idx="1">
                  <c:v>3.38</c:v>
                </c:pt>
                <c:pt idx="2">
                  <c:v>0.77</c:v>
                </c:pt>
                <c:pt idx="3">
                  <c:v>0.76000000000000101</c:v>
                </c:pt>
                <c:pt idx="4">
                  <c:v>0.66000000000000114</c:v>
                </c:pt>
                <c:pt idx="5">
                  <c:v>0.62000000000000088</c:v>
                </c:pt>
                <c:pt idx="6">
                  <c:v>0.32000000000000051</c:v>
                </c:pt>
                <c:pt idx="7">
                  <c:v>0.31000000000000044</c:v>
                </c:pt>
                <c:pt idx="8">
                  <c:v>0.27</c:v>
                </c:pt>
                <c:pt idx="9">
                  <c:v>0.25</c:v>
                </c:pt>
              </c:numCache>
            </c:numRef>
          </c:val>
        </c:ser>
        <c:dLbls>
          <c:showVal val="1"/>
        </c:dLbls>
        <c:axId val="78928896"/>
        <c:axId val="80544512"/>
      </c:barChart>
      <c:catAx>
        <c:axId val="78928896"/>
        <c:scaling>
          <c:orientation val="minMax"/>
        </c:scaling>
        <c:axPos val="b"/>
        <c:tickLblPos val="nextTo"/>
        <c:txPr>
          <a:bodyPr/>
          <a:lstStyle/>
          <a:p>
            <a:pPr>
              <a:defRPr sz="2000"/>
            </a:pPr>
            <a:endParaRPr lang="ru-RU"/>
          </a:p>
        </c:txPr>
        <c:crossAx val="80544512"/>
        <c:crosses val="autoZero"/>
        <c:auto val="1"/>
        <c:lblAlgn val="ctr"/>
        <c:lblOffset val="100"/>
      </c:catAx>
      <c:valAx>
        <c:axId val="80544512"/>
        <c:scaling>
          <c:orientation val="minMax"/>
        </c:scaling>
        <c:axPos val="l"/>
        <c:majorGridlines/>
        <c:numFmt formatCode="General" sourceLinked="1"/>
        <c:tickLblPos val="nextTo"/>
        <c:txPr>
          <a:bodyPr/>
          <a:lstStyle/>
          <a:p>
            <a:pPr>
              <a:defRPr sz="1400"/>
            </a:pPr>
            <a:endParaRPr lang="ru-RU"/>
          </a:p>
        </c:txPr>
        <c:crossAx val="78928896"/>
        <c:crosses val="autoZero"/>
        <c:crossBetween val="between"/>
      </c:valAx>
    </c:plotArea>
    <c:plotVisOnly val="1"/>
  </c:chart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16E259-8036-4009-B844-9ADF2543360C}" type="datetimeFigureOut">
              <a:rPr lang="ru-RU" smtClean="0"/>
              <a:pPr/>
              <a:t>28.09.2018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3721D-E9B8-4EEB-8BD5-C917D7FB606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16E259-8036-4009-B844-9ADF2543360C}" type="datetimeFigureOut">
              <a:rPr lang="ru-RU" smtClean="0"/>
              <a:pPr/>
              <a:t>28.09.2018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3721D-E9B8-4EEB-8BD5-C917D7FB606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16E259-8036-4009-B844-9ADF2543360C}" type="datetimeFigureOut">
              <a:rPr lang="ru-RU" smtClean="0"/>
              <a:pPr/>
              <a:t>28.09.2018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3721D-E9B8-4EEB-8BD5-C917D7FB606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16E259-8036-4009-B844-9ADF2543360C}" type="datetimeFigureOut">
              <a:rPr lang="ru-RU" smtClean="0"/>
              <a:pPr/>
              <a:t>28.09.2018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3721D-E9B8-4EEB-8BD5-C917D7FB606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16E259-8036-4009-B844-9ADF2543360C}" type="datetimeFigureOut">
              <a:rPr lang="ru-RU" smtClean="0"/>
              <a:pPr/>
              <a:t>28.09.2018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3721D-E9B8-4EEB-8BD5-C917D7FB606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16E259-8036-4009-B844-9ADF2543360C}" type="datetimeFigureOut">
              <a:rPr lang="ru-RU" smtClean="0"/>
              <a:pPr/>
              <a:t>28.09.2018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3721D-E9B8-4EEB-8BD5-C917D7FB606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16E259-8036-4009-B844-9ADF2543360C}" type="datetimeFigureOut">
              <a:rPr lang="ru-RU" smtClean="0"/>
              <a:pPr/>
              <a:t>28.09.2018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3721D-E9B8-4EEB-8BD5-C917D7FB606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16E259-8036-4009-B844-9ADF2543360C}" type="datetimeFigureOut">
              <a:rPr lang="ru-RU" smtClean="0"/>
              <a:pPr/>
              <a:t>28.09.2018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3721D-E9B8-4EEB-8BD5-C917D7FB606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16E259-8036-4009-B844-9ADF2543360C}" type="datetimeFigureOut">
              <a:rPr lang="ru-RU" smtClean="0"/>
              <a:pPr/>
              <a:t>28.09.2018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3721D-E9B8-4EEB-8BD5-C917D7FB606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16E259-8036-4009-B844-9ADF2543360C}" type="datetimeFigureOut">
              <a:rPr lang="ru-RU" smtClean="0"/>
              <a:pPr/>
              <a:t>28.09.2018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3721D-E9B8-4EEB-8BD5-C917D7FB606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16E259-8036-4009-B844-9ADF2543360C}" type="datetimeFigureOut">
              <a:rPr lang="ru-RU" smtClean="0"/>
              <a:pPr/>
              <a:t>28.09.2018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3721D-E9B8-4EEB-8BD5-C917D7FB606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16E259-8036-4009-B844-9ADF2543360C}" type="datetimeFigureOut">
              <a:rPr lang="ru-RU" smtClean="0"/>
              <a:pPr/>
              <a:t>28.09.2018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03721D-E9B8-4EEB-8BD5-C917D7FB606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gif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144000" cy="221455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3" name="Рисунок 2" descr="pic-bottom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2000240"/>
            <a:ext cx="9144000" cy="1785950"/>
          </a:xfrm>
          <a:prstGeom prst="rect">
            <a:avLst/>
          </a:prstGeom>
        </p:spPr>
      </p:pic>
      <p:pic>
        <p:nvPicPr>
          <p:cNvPr id="5" name="Рисунок 4" descr="pic-bottom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3714752"/>
            <a:ext cx="9144000" cy="3143248"/>
          </a:xfrm>
          <a:prstGeom prst="rect">
            <a:avLst/>
          </a:prstGeom>
        </p:spPr>
      </p:pic>
      <p:pic>
        <p:nvPicPr>
          <p:cNvPr id="2" name="Рисунок 1" descr="title2.jpg"/>
          <p:cNvPicPr>
            <a:picLocks noChangeAspect="1"/>
          </p:cNvPicPr>
          <p:nvPr/>
        </p:nvPicPr>
        <p:blipFill>
          <a:blip r:embed="rId4" cstate="print"/>
          <a:srcRect t="3333"/>
          <a:stretch>
            <a:fillRect/>
          </a:stretch>
        </p:blipFill>
        <p:spPr>
          <a:xfrm>
            <a:off x="0" y="0"/>
            <a:ext cx="4098724" cy="3714752"/>
          </a:xfrm>
          <a:prstGeom prst="rect">
            <a:avLst/>
          </a:prstGeom>
        </p:spPr>
      </p:pic>
      <p:pic>
        <p:nvPicPr>
          <p:cNvPr id="8" name="Рисунок 7" descr="g_hk_p.jpg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928926" y="1124744"/>
            <a:ext cx="2523036" cy="2520280"/>
          </a:xfrm>
          <a:prstGeom prst="rect">
            <a:avLst/>
          </a:prstGeom>
        </p:spPr>
      </p:pic>
      <p:pic>
        <p:nvPicPr>
          <p:cNvPr id="9" name="Рисунок 8" descr="fl_khabkrai.gif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357950" y="1196752"/>
            <a:ext cx="2333628" cy="569401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683568" y="188640"/>
            <a:ext cx="820891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/>
              <a:t>Муниципальное бюджетное общеобразовательное учреждение средняя общеобразовательная школа № 10 городского поселения «Рабочий поселок Чегдомын» Верхнебуреинского муниципального района Хабаровского края</a:t>
            </a:r>
            <a:endParaRPr lang="ru-RU" sz="16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1043608" y="2132856"/>
            <a:ext cx="7992888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/>
              <a:t>                                  ЭССЕ </a:t>
            </a:r>
          </a:p>
          <a:p>
            <a:pPr algn="ctr"/>
            <a:endParaRPr lang="ru-RU" sz="4400" b="1" dirty="0" smtClean="0"/>
          </a:p>
          <a:p>
            <a:pPr algn="ctr"/>
            <a:r>
              <a:rPr lang="ru-RU" sz="4400" b="1" dirty="0" smtClean="0"/>
              <a:t>«Моя гордость – Хабаровский край»</a:t>
            </a:r>
            <a:endParaRPr lang="ru-RU" sz="44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4644008" y="5301208"/>
            <a:ext cx="439248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Выполнила: </a:t>
            </a:r>
          </a:p>
          <a:p>
            <a:r>
              <a:rPr lang="ru-RU" b="1" dirty="0" smtClean="0"/>
              <a:t>Титович Анастасия, 10 класс </a:t>
            </a:r>
          </a:p>
          <a:p>
            <a:r>
              <a:rPr lang="ru-RU" b="1" dirty="0" smtClean="0"/>
              <a:t>МБОУ СОШ № 10 п.Чегдомын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g_hk_p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16632"/>
            <a:ext cx="2483768" cy="2304256"/>
          </a:xfrm>
          <a:prstGeom prst="rect">
            <a:avLst/>
          </a:prstGeom>
        </p:spPr>
      </p:pic>
      <p:pic>
        <p:nvPicPr>
          <p:cNvPr id="4" name="Рисунок 3" descr="fl_khabkrai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88024" y="332656"/>
            <a:ext cx="4104456" cy="1484784"/>
          </a:xfrm>
          <a:prstGeom prst="rect">
            <a:avLst/>
          </a:prstGeom>
        </p:spPr>
      </p:pic>
      <p:pic>
        <p:nvPicPr>
          <p:cNvPr id="3074" name="Picture 2" descr="F:\8315453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643042" y="2428868"/>
            <a:ext cx="6286512" cy="41742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g_hk_p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16632"/>
            <a:ext cx="2483768" cy="2304256"/>
          </a:xfrm>
          <a:prstGeom prst="rect">
            <a:avLst/>
          </a:prstGeom>
        </p:spPr>
      </p:pic>
      <p:pic>
        <p:nvPicPr>
          <p:cNvPr id="4" name="Рисунок 3" descr="fl_khabkrai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88024" y="332656"/>
            <a:ext cx="4104456" cy="1484784"/>
          </a:xfrm>
          <a:prstGeom prst="rect">
            <a:avLst/>
          </a:prstGeom>
        </p:spPr>
      </p:pic>
      <p:pic>
        <p:nvPicPr>
          <p:cNvPr id="5122" name="Picture 2" descr="F:\623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785918" y="2214554"/>
            <a:ext cx="6143668" cy="38576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g_hk_p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16632"/>
            <a:ext cx="2483768" cy="2304256"/>
          </a:xfrm>
          <a:prstGeom prst="rect">
            <a:avLst/>
          </a:prstGeom>
        </p:spPr>
      </p:pic>
      <p:pic>
        <p:nvPicPr>
          <p:cNvPr id="4" name="Рисунок 3" descr="fl_khabkrai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88024" y="332656"/>
            <a:ext cx="4104456" cy="1484784"/>
          </a:xfrm>
          <a:prstGeom prst="rect">
            <a:avLst/>
          </a:prstGeom>
        </p:spPr>
      </p:pic>
      <p:pic>
        <p:nvPicPr>
          <p:cNvPr id="1026" name="Picture 2" descr="C:\Users\Администратор\Desktop\200897e39cb7b17a7adb329a01e501a9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1472" y="2714620"/>
            <a:ext cx="4614882" cy="36480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7" name="Picture 3" descr="C:\Users\Администратор\Desktop\dsc08499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214942" y="3143248"/>
            <a:ext cx="3619493" cy="27146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g_hk_p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16632"/>
            <a:ext cx="2483768" cy="2304256"/>
          </a:xfrm>
          <a:prstGeom prst="rect">
            <a:avLst/>
          </a:prstGeom>
        </p:spPr>
      </p:pic>
      <p:pic>
        <p:nvPicPr>
          <p:cNvPr id="4" name="Рисунок 3" descr="fl_khabkrai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88024" y="332656"/>
            <a:ext cx="4104456" cy="148478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142976" y="2571744"/>
            <a:ext cx="714380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smtClean="0"/>
              <a:t>Список </a:t>
            </a:r>
            <a:r>
              <a:rPr lang="ru-RU" b="1" smtClean="0"/>
              <a:t>литературы</a:t>
            </a:r>
          </a:p>
          <a:p>
            <a:endParaRPr lang="ru-RU" b="1" dirty="0" smtClean="0"/>
          </a:p>
          <a:p>
            <a:r>
              <a:rPr lang="ru-RU" dirty="0" smtClean="0"/>
              <a:t> 1.   Амур / Хабаровское книжное издательство/ 1986г</a:t>
            </a:r>
            <a:r>
              <a:rPr lang="ru-RU" dirty="0" smtClean="0"/>
              <a:t>.</a:t>
            </a:r>
          </a:p>
          <a:p>
            <a:pPr marL="342900" indent="-342900">
              <a:buAutoNum type="arabicPeriod" startAt="2"/>
            </a:pPr>
            <a:r>
              <a:rPr lang="ru-RU" dirty="0" smtClean="0"/>
              <a:t>Вишневский </a:t>
            </a:r>
            <a:r>
              <a:rPr lang="ru-RU" dirty="0" smtClean="0"/>
              <a:t>Д.С., </a:t>
            </a:r>
            <a:r>
              <a:rPr lang="ru-RU" dirty="0" err="1" smtClean="0"/>
              <a:t>Пензин</a:t>
            </a:r>
            <a:r>
              <a:rPr lang="ru-RU" dirty="0" smtClean="0"/>
              <a:t> И. Д. География Хабаровского края.  Изд. 3-е.Хабаровск , 1976г</a:t>
            </a:r>
            <a:r>
              <a:rPr lang="ru-RU" dirty="0" smtClean="0"/>
              <a:t>.</a:t>
            </a:r>
          </a:p>
          <a:p>
            <a:pPr marL="342900" indent="-342900">
              <a:buAutoNum type="arabicPeriod" startAt="2"/>
            </a:pPr>
            <a:r>
              <a:rPr lang="ru-RU" dirty="0" err="1" smtClean="0"/>
              <a:t>Венюков</a:t>
            </a:r>
            <a:r>
              <a:rPr lang="ru-RU" dirty="0" smtClean="0"/>
              <a:t> </a:t>
            </a:r>
            <a:r>
              <a:rPr lang="ru-RU" dirty="0" smtClean="0"/>
              <a:t>М. И., Путешествия по Приамурью, Китаю и Японии. Хабаровск,1970г</a:t>
            </a:r>
            <a:r>
              <a:rPr lang="ru-RU" dirty="0" smtClean="0"/>
              <a:t>.</a:t>
            </a:r>
          </a:p>
          <a:p>
            <a:pPr marL="342900" indent="-342900">
              <a:buAutoNum type="arabicPeriod" startAt="2"/>
            </a:pPr>
            <a:r>
              <a:rPr lang="ru-RU" dirty="0" smtClean="0"/>
              <a:t>Индустрия </a:t>
            </a:r>
            <a:r>
              <a:rPr lang="ru-RU" dirty="0" smtClean="0"/>
              <a:t>шагнула к океану. / Хабаровское книжное  издательство/ 1974г</a:t>
            </a:r>
            <a:r>
              <a:rPr lang="ru-RU" dirty="0" smtClean="0"/>
              <a:t>.</a:t>
            </a:r>
          </a:p>
          <a:p>
            <a:pPr marL="342900" indent="-342900">
              <a:buAutoNum type="arabicPeriod" startAt="2"/>
            </a:pPr>
            <a:r>
              <a:rPr lang="ru-RU" dirty="0" smtClean="0"/>
              <a:t>Твой </a:t>
            </a:r>
            <a:r>
              <a:rPr lang="ru-RU" dirty="0" smtClean="0"/>
              <a:t>родной край. /Хабаровское книжное издательство/ 1982г. 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  <a:p>
            <a:r>
              <a:rPr lang="ru-RU" dirty="0" smtClean="0"/>
              <a:t> 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m_f_s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446" y="0"/>
            <a:ext cx="4085958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143372" y="620688"/>
            <a:ext cx="5000628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>
                <a:solidFill>
                  <a:schemeClr val="accent5">
                    <a:lumMod val="50000"/>
                  </a:schemeClr>
                </a:solidFill>
              </a:rPr>
              <a:t>Территория Хабаровского края с составляет </a:t>
            </a:r>
            <a:endParaRPr lang="ru-RU" sz="3200" b="1" i="1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algn="ctr"/>
            <a:r>
              <a:rPr lang="ru-RU" sz="3600" b="1" i="1" dirty="0">
                <a:solidFill>
                  <a:srgbClr val="C00000"/>
                </a:solidFill>
              </a:rPr>
              <a:t>787,6 тыс. кв. км </a:t>
            </a:r>
            <a:r>
              <a:rPr lang="ru-RU" sz="3200" b="1" i="1" dirty="0">
                <a:solidFill>
                  <a:schemeClr val="accent5">
                    <a:lumMod val="50000"/>
                  </a:schemeClr>
                </a:solidFill>
              </a:rPr>
              <a:t>или </a:t>
            </a:r>
            <a:endParaRPr lang="ru-RU" sz="3200" b="1" i="1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algn="ctr"/>
            <a:r>
              <a:rPr lang="ru-RU" sz="3600" b="1" i="1" dirty="0">
                <a:solidFill>
                  <a:srgbClr val="C00000"/>
                </a:solidFill>
              </a:rPr>
              <a:t>12,7 % </a:t>
            </a:r>
            <a:r>
              <a:rPr lang="ru-RU" sz="3200" b="1" i="1" dirty="0">
                <a:solidFill>
                  <a:schemeClr val="accent5">
                    <a:lumMod val="50000"/>
                  </a:schemeClr>
                </a:solidFill>
              </a:rPr>
              <a:t>территории Дальневосточного федерального круга и </a:t>
            </a:r>
            <a:endParaRPr lang="ru-RU" sz="3200" b="1" i="1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algn="ctr"/>
            <a:r>
              <a:rPr lang="ru-RU" sz="3600" b="1" i="1" dirty="0" smtClean="0">
                <a:solidFill>
                  <a:srgbClr val="C00000"/>
                </a:solidFill>
              </a:rPr>
              <a:t>4,6 </a:t>
            </a:r>
            <a:r>
              <a:rPr lang="ru-RU" sz="3600" b="1" i="1" dirty="0">
                <a:solidFill>
                  <a:srgbClr val="C00000"/>
                </a:solidFill>
              </a:rPr>
              <a:t>% </a:t>
            </a:r>
            <a:r>
              <a:rPr lang="ru-RU" sz="3200" b="1" i="1" dirty="0">
                <a:solidFill>
                  <a:schemeClr val="accent5">
                    <a:lumMod val="50000"/>
                  </a:schemeClr>
                </a:solidFill>
              </a:rPr>
              <a:t>территории России. </a:t>
            </a:r>
            <a:endParaRPr lang="ru-RU" sz="3200" b="1" i="1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algn="ctr"/>
            <a:endParaRPr lang="ru-RU" sz="3200" b="1" i="1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g_hk_p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16632"/>
            <a:ext cx="2483768" cy="2304256"/>
          </a:xfrm>
          <a:prstGeom prst="rect">
            <a:avLst/>
          </a:prstGeom>
        </p:spPr>
      </p:pic>
      <p:pic>
        <p:nvPicPr>
          <p:cNvPr id="4" name="Рисунок 3" descr="fl_khabkrai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88024" y="332656"/>
            <a:ext cx="4104456" cy="1484784"/>
          </a:xfrm>
          <a:prstGeom prst="rect">
            <a:avLst/>
          </a:prstGeom>
        </p:spPr>
      </p:pic>
      <p:pic>
        <p:nvPicPr>
          <p:cNvPr id="1026" name="Picture 2" descr="322f2a0e590a8e888c2050fc2c08c464_i-1274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1560" y="2924944"/>
            <a:ext cx="2160240" cy="17281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extBox 5"/>
          <p:cNvSpPr txBox="1"/>
          <p:nvPr/>
        </p:nvSpPr>
        <p:spPr>
          <a:xfrm>
            <a:off x="2051720" y="2276872"/>
            <a:ext cx="59766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/>
              <a:t>Дальневосточные художники</a:t>
            </a:r>
            <a:endParaRPr lang="ru-RU" sz="32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683568" y="5157192"/>
            <a:ext cx="18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err="1" smtClean="0"/>
              <a:t>Г.А.Павлишин</a:t>
            </a:r>
            <a:endParaRPr lang="ru-RU" b="1" dirty="0"/>
          </a:p>
        </p:txBody>
      </p:sp>
      <p:pic>
        <p:nvPicPr>
          <p:cNvPr id="1027" name="Picture 3" descr="Mameshin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660232" y="3068960"/>
            <a:ext cx="1944216" cy="19442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TextBox 8"/>
          <p:cNvSpPr txBox="1"/>
          <p:nvPr/>
        </p:nvSpPr>
        <p:spPr>
          <a:xfrm>
            <a:off x="6948264" y="5301208"/>
            <a:ext cx="2016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err="1" smtClean="0"/>
              <a:t>Е.Д.Мамешин</a:t>
            </a:r>
            <a:endParaRPr lang="ru-RU" b="1" dirty="0"/>
          </a:p>
        </p:txBody>
      </p:sp>
      <p:pic>
        <p:nvPicPr>
          <p:cNvPr id="1028" name="Picture 4" descr="C:\Users\Санёк\Desktop\74023410_1642167A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203848" y="3140968"/>
            <a:ext cx="3127438" cy="29523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g_hk_p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16632"/>
            <a:ext cx="2483768" cy="2304256"/>
          </a:xfrm>
          <a:prstGeom prst="rect">
            <a:avLst/>
          </a:prstGeom>
        </p:spPr>
      </p:pic>
      <p:pic>
        <p:nvPicPr>
          <p:cNvPr id="4" name="Рисунок 3" descr="fl_khabkrai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88024" y="332656"/>
            <a:ext cx="4104456" cy="148478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547664" y="2276872"/>
            <a:ext cx="59046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/>
              <a:t>Дальневосточные писатели</a:t>
            </a:r>
            <a:endParaRPr lang="ru-RU" sz="3200" b="1" dirty="0"/>
          </a:p>
        </p:txBody>
      </p:sp>
      <p:pic>
        <p:nvPicPr>
          <p:cNvPr id="2050" name="Picture 2" descr="C:\Users\Санёк\Desktop\настя\101433539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528" y="2996952"/>
            <a:ext cx="2448272" cy="29523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1" name="Picture 3" descr="C:\Users\Санёк\Desktop\настя\img2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444208" y="3068960"/>
            <a:ext cx="2520280" cy="27363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2" name="Picture 4" descr="C:\Users\Санёк\Desktop\настя\6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347864" y="3645024"/>
            <a:ext cx="2592288" cy="28803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g_hk_p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16632"/>
            <a:ext cx="2483768" cy="2304256"/>
          </a:xfrm>
          <a:prstGeom prst="rect">
            <a:avLst/>
          </a:prstGeom>
        </p:spPr>
      </p:pic>
      <p:pic>
        <p:nvPicPr>
          <p:cNvPr id="4" name="Рисунок 3" descr="fl_khabkrai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88024" y="332656"/>
            <a:ext cx="4104456" cy="148478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691680" y="2564904"/>
            <a:ext cx="55446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/>
              <a:t>Дальневосточные композиторы</a:t>
            </a:r>
            <a:endParaRPr lang="ru-RU" sz="2800" b="1" dirty="0"/>
          </a:p>
        </p:txBody>
      </p:sp>
      <p:pic>
        <p:nvPicPr>
          <p:cNvPr id="3074" name="Picture 2" descr="C:\Users\Санёк\Desktop\настя\img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71600" y="3284984"/>
            <a:ext cx="3240360" cy="31409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5" name="Picture 3" descr="267px-Юрий_Владимиров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932040" y="3140968"/>
            <a:ext cx="3390900" cy="32403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TextBox 6"/>
          <p:cNvSpPr txBox="1"/>
          <p:nvPr/>
        </p:nvSpPr>
        <p:spPr>
          <a:xfrm>
            <a:off x="5004048" y="6453336"/>
            <a:ext cx="30963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Ю.Владимиров</a:t>
            </a:r>
            <a:endParaRPr lang="ru-RU" b="1" dirty="0"/>
          </a:p>
        </p:txBody>
      </p:sp>
      <p:sp>
        <p:nvSpPr>
          <p:cNvPr id="8" name="TextBox 7"/>
          <p:cNvSpPr txBox="1"/>
          <p:nvPr/>
        </p:nvSpPr>
        <p:spPr>
          <a:xfrm>
            <a:off x="1259632" y="6381328"/>
            <a:ext cx="2736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err="1" smtClean="0"/>
              <a:t>Н.Менцер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Диаграмма 2"/>
          <p:cNvGraphicFramePr/>
          <p:nvPr/>
        </p:nvGraphicFramePr>
        <p:xfrm>
          <a:off x="0" y="0"/>
          <a:ext cx="9144000" cy="685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0" y="5286388"/>
            <a:ext cx="557213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Национальный состав населения</a:t>
            </a:r>
            <a:endParaRPr lang="ru-RU" sz="4400" b="1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g_hk_p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16632"/>
            <a:ext cx="2483768" cy="2304256"/>
          </a:xfrm>
          <a:prstGeom prst="rect">
            <a:avLst/>
          </a:prstGeom>
        </p:spPr>
      </p:pic>
      <p:pic>
        <p:nvPicPr>
          <p:cNvPr id="4" name="Рисунок 3" descr="fl_khabkrai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88024" y="332656"/>
            <a:ext cx="4104456" cy="1484784"/>
          </a:xfrm>
          <a:prstGeom prst="rect">
            <a:avLst/>
          </a:prstGeom>
        </p:spPr>
      </p:pic>
      <p:pic>
        <p:nvPicPr>
          <p:cNvPr id="1026" name="Picture 2" descr="F:\004_expert_25_2 (1)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928794" y="2428868"/>
            <a:ext cx="5953125" cy="39719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g_hk_p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16632"/>
            <a:ext cx="2483768" cy="2304256"/>
          </a:xfrm>
          <a:prstGeom prst="rect">
            <a:avLst/>
          </a:prstGeom>
        </p:spPr>
      </p:pic>
      <p:pic>
        <p:nvPicPr>
          <p:cNvPr id="4" name="Рисунок 3" descr="fl_khabkrai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88024" y="332656"/>
            <a:ext cx="4104456" cy="1484784"/>
          </a:xfrm>
          <a:prstGeom prst="rect">
            <a:avLst/>
          </a:prstGeom>
        </p:spPr>
      </p:pic>
      <p:pic>
        <p:nvPicPr>
          <p:cNvPr id="2050" name="Picture 2" descr="F:\854693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28662" y="2500306"/>
            <a:ext cx="7143750" cy="381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g_hk_p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16632"/>
            <a:ext cx="2483768" cy="2304256"/>
          </a:xfrm>
          <a:prstGeom prst="rect">
            <a:avLst/>
          </a:prstGeom>
        </p:spPr>
      </p:pic>
      <p:pic>
        <p:nvPicPr>
          <p:cNvPr id="4" name="Рисунок 3" descr="fl_khabkrai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88024" y="332656"/>
            <a:ext cx="4104456" cy="1484784"/>
          </a:xfrm>
          <a:prstGeom prst="rect">
            <a:avLst/>
          </a:prstGeom>
        </p:spPr>
      </p:pic>
      <p:pic>
        <p:nvPicPr>
          <p:cNvPr id="4098" name="Picture 2" descr="F:\452_x922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90596" y="2285992"/>
            <a:ext cx="5453238" cy="409288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178</TotalTime>
  <Words>81</Words>
  <Application>Microsoft Office PowerPoint</Application>
  <PresentationFormat>Экран (4:3)</PresentationFormat>
  <Paragraphs>27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Company>RuVaReZ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PUTNIK OS</dc:creator>
  <cp:lastModifiedBy>Admin</cp:lastModifiedBy>
  <cp:revision>33</cp:revision>
  <dcterms:created xsi:type="dcterms:W3CDTF">2008-08-26T10:09:38Z</dcterms:created>
  <dcterms:modified xsi:type="dcterms:W3CDTF">2018-09-27T23:07:53Z</dcterms:modified>
</cp:coreProperties>
</file>