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76" r:id="rId6"/>
    <p:sldId id="277" r:id="rId7"/>
    <p:sldId id="278" r:id="rId8"/>
    <p:sldId id="262" r:id="rId9"/>
    <p:sldId id="282" r:id="rId10"/>
    <p:sldId id="263" r:id="rId11"/>
    <p:sldId id="279" r:id="rId12"/>
    <p:sldId id="264" r:id="rId13"/>
    <p:sldId id="280" r:id="rId14"/>
    <p:sldId id="281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3A0FC-571C-4C38-83AC-1B4A48A85A2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60F86-BFF4-49D6-9B79-0ACE37474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b8538_e10e2637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17171"/>
            <a:ext cx="9144000" cy="70751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836712"/>
            <a:ext cx="4608512" cy="453650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Экологический праздник для детей начальных классов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b="1" smtClean="0">
                <a:solidFill>
                  <a:srgbClr val="002060"/>
                </a:solidFill>
                <a:latin typeface="Monotype Corsiva" pitchFamily="66" charset="0"/>
              </a:rPr>
              <a:t>Экологическая тропинка».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«Четвёртый лишний»</a:t>
            </a:r>
            <a:endParaRPr lang="ru-RU" dirty="0"/>
          </a:p>
        </p:txBody>
      </p:sp>
      <p:pic>
        <p:nvPicPr>
          <p:cNvPr id="8" name="Содержимое 7" descr="2408a-5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196752"/>
            <a:ext cx="3199904" cy="3199904"/>
          </a:xfrm>
        </p:spPr>
      </p:pic>
      <p:pic>
        <p:nvPicPr>
          <p:cNvPr id="9" name="Рисунок 8" descr="0402-04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653136"/>
            <a:ext cx="3858512" cy="2204864"/>
          </a:xfrm>
          <a:prstGeom prst="rect">
            <a:avLst/>
          </a:prstGeom>
        </p:spPr>
      </p:pic>
      <p:pic>
        <p:nvPicPr>
          <p:cNvPr id="10" name="Рисунок 9" descr="elm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941676"/>
            <a:ext cx="3888432" cy="2916324"/>
          </a:xfrm>
          <a:prstGeom prst="rect">
            <a:avLst/>
          </a:prstGeom>
        </p:spPr>
      </p:pic>
      <p:pic>
        <p:nvPicPr>
          <p:cNvPr id="11" name="Рисунок 10" descr="cveti-polevie-0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187370"/>
            <a:ext cx="3888432" cy="2916324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  <a:prstGeom prst="rect">
            <a:avLst/>
          </a:prstGeom>
        </p:spPr>
      </p:pic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3473142" cy="3577336"/>
          </a:xfrm>
          <a:prstGeom prst="rect">
            <a:avLst/>
          </a:prstGeom>
        </p:spPr>
      </p:pic>
      <p:pic>
        <p:nvPicPr>
          <p:cNvPr id="6" name="Рисунок 5" descr="animal_B7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548680"/>
            <a:ext cx="4456787" cy="2785492"/>
          </a:xfrm>
          <a:prstGeom prst="rect">
            <a:avLst/>
          </a:prstGeom>
        </p:spPr>
      </p:pic>
      <p:pic>
        <p:nvPicPr>
          <p:cNvPr id="7" name="Рисунок 6" descr="fox-drawing-step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05064"/>
            <a:ext cx="2840312" cy="2852936"/>
          </a:xfrm>
          <a:prstGeom prst="rect">
            <a:avLst/>
          </a:prstGeom>
        </p:spPr>
      </p:pic>
      <p:pic>
        <p:nvPicPr>
          <p:cNvPr id="8" name="Рисунок 7" descr="korova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557016"/>
            <a:ext cx="4572000" cy="330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050842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  <a:prstGeom prst="rect">
            <a:avLst/>
          </a:prstGeom>
        </p:spPr>
      </p:pic>
      <p:pic>
        <p:nvPicPr>
          <p:cNvPr id="5" name="Содержимое 4" descr="fox-drawing-step7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3422154" cy="3437364"/>
          </a:xfrm>
        </p:spPr>
      </p:pic>
      <p:pic>
        <p:nvPicPr>
          <p:cNvPr id="6" name="Рисунок 5" descr="billy_goat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548680"/>
            <a:ext cx="4176053" cy="3212976"/>
          </a:xfrm>
          <a:prstGeom prst="rect">
            <a:avLst/>
          </a:prstGeom>
        </p:spPr>
      </p:pic>
      <p:pic>
        <p:nvPicPr>
          <p:cNvPr id="7" name="Рисунок 6" descr="korova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89040"/>
            <a:ext cx="3873861" cy="2796928"/>
          </a:xfrm>
          <a:prstGeom prst="rect">
            <a:avLst/>
          </a:prstGeom>
        </p:spPr>
      </p:pic>
      <p:pic>
        <p:nvPicPr>
          <p:cNvPr id="8" name="Рисунок 7" descr="scrn_big_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717032"/>
            <a:ext cx="4350398" cy="2898453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  <a:prstGeom prst="rect">
            <a:avLst/>
          </a:prstGeom>
        </p:spPr>
      </p:pic>
      <p:pic>
        <p:nvPicPr>
          <p:cNvPr id="5" name="Содержимое 4" descr="Agrias-01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3259164" cy="2989542"/>
          </a:xfrm>
        </p:spPr>
      </p:pic>
      <p:pic>
        <p:nvPicPr>
          <p:cNvPr id="6" name="Рисунок 5" descr="BIEDRONA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60648"/>
            <a:ext cx="3312368" cy="3312368"/>
          </a:xfrm>
          <a:prstGeom prst="rect">
            <a:avLst/>
          </a:prstGeom>
        </p:spPr>
      </p:pic>
      <p:pic>
        <p:nvPicPr>
          <p:cNvPr id="7" name="Рисунок 6" descr="krasivaya-ptitsa-snegi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3717032"/>
            <a:ext cx="2857500" cy="2714625"/>
          </a:xfrm>
          <a:prstGeom prst="rect">
            <a:avLst/>
          </a:prstGeom>
        </p:spPr>
      </p:pic>
      <p:pic>
        <p:nvPicPr>
          <p:cNvPr id="8" name="Рисунок 7" descr="DSC00521-758x38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933056"/>
            <a:ext cx="4883658" cy="2448272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  <a:prstGeom prst="rect">
            <a:avLst/>
          </a:prstGeom>
        </p:spPr>
      </p:pic>
      <p:pic>
        <p:nvPicPr>
          <p:cNvPr id="5" name="Содержимое 4" descr="peaches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4108653" cy="3273227"/>
          </a:xfrm>
        </p:spPr>
      </p:pic>
      <p:pic>
        <p:nvPicPr>
          <p:cNvPr id="6" name="Рисунок 5" descr="Тема-100-какие-фрукты-можно-при-гастрите-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60648"/>
            <a:ext cx="3754388" cy="3754388"/>
          </a:xfrm>
          <a:prstGeom prst="rect">
            <a:avLst/>
          </a:prstGeom>
        </p:spPr>
      </p:pic>
      <p:pic>
        <p:nvPicPr>
          <p:cNvPr id="7" name="Рисунок 6" descr="Тема-100-какие-фрукты-можно-при-гастрите-2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645024"/>
            <a:ext cx="4392488" cy="2995677"/>
          </a:xfrm>
          <a:prstGeom prst="rect">
            <a:avLst/>
          </a:prstGeom>
        </p:spPr>
      </p:pic>
      <p:pic>
        <p:nvPicPr>
          <p:cNvPr id="8" name="Рисунок 7" descr="images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4077072"/>
            <a:ext cx="2592288" cy="2592288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7" y="0"/>
            <a:ext cx="9183357" cy="71496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«Назови насекомое»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485740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У неё 4 крыла, тело тонкое, словно стрела, и большие, большие глаза.</a:t>
            </a:r>
          </a:p>
          <a:p>
            <a:endParaRPr lang="ru-RU" dirty="0" smtClean="0">
              <a:solidFill>
                <a:prstClr val="black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prstClr val="black"/>
                </a:solidFill>
              </a:rPr>
              <a:t>   </a:t>
            </a:r>
            <a:r>
              <a:rPr lang="ru-RU" dirty="0" smtClean="0"/>
              <a:t>Сок цветов душистых пьёт,</a:t>
            </a:r>
            <a:br>
              <a:rPr lang="ru-RU" dirty="0" smtClean="0"/>
            </a:br>
            <a:r>
              <a:rPr lang="ru-RU" dirty="0" smtClean="0"/>
              <a:t>Дарит нам и воск и мёд,</a:t>
            </a:r>
            <a:br>
              <a:rPr lang="ru-RU" dirty="0" smtClean="0"/>
            </a:br>
            <a:r>
              <a:rPr lang="ru-RU" dirty="0" smtClean="0"/>
              <a:t>Людям всем она мила.</a:t>
            </a:r>
            <a:br>
              <a:rPr lang="ru-RU" dirty="0" smtClean="0"/>
            </a:br>
            <a:r>
              <a:rPr lang="ru-RU" dirty="0" smtClean="0"/>
              <a:t>Как зовут её?</a:t>
            </a: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772816"/>
            <a:ext cx="3419872" cy="26737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157483"/>
            <a:ext cx="3960440" cy="2700517"/>
          </a:xfrm>
          <a:prstGeom prst="rect">
            <a:avLst/>
          </a:prstGeom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7" y="0"/>
            <a:ext cx="9183357" cy="71496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692696"/>
            <a:ext cx="5400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Очень маленький на вид, надоедливо звенит. </a:t>
            </a:r>
            <a:br>
              <a:rPr lang="ru-RU" sz="3200" dirty="0" smtClean="0"/>
            </a:br>
            <a:r>
              <a:rPr lang="ru-RU" sz="3200" dirty="0" smtClean="0"/>
              <a:t>Прилетает вновь и вновь, </a:t>
            </a:r>
            <a:br>
              <a:rPr lang="ru-RU" sz="3200" dirty="0" smtClean="0"/>
            </a:br>
            <a:r>
              <a:rPr lang="ru-RU" sz="3200" dirty="0" smtClean="0"/>
              <a:t>чтобы выпить нашу кровь.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836712"/>
            <a:ext cx="3491880" cy="19230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1560" y="3284984"/>
            <a:ext cx="45365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 темноте как лампочки</a:t>
            </a:r>
            <a:br>
              <a:rPr lang="ru-RU" sz="3200" dirty="0" smtClean="0"/>
            </a:br>
            <a:r>
              <a:rPr lang="ru-RU" sz="3200" dirty="0" smtClean="0"/>
              <a:t>Огоньки сверкают.</a:t>
            </a:r>
            <a:br>
              <a:rPr lang="ru-RU" sz="3200" dirty="0" smtClean="0"/>
            </a:br>
            <a:r>
              <a:rPr lang="ru-RU" sz="3200" dirty="0" smtClean="0"/>
              <a:t>Что за насекомые?</a:t>
            </a:r>
            <a:br>
              <a:rPr lang="ru-RU" sz="3200" dirty="0" smtClean="0"/>
            </a:br>
            <a:r>
              <a:rPr lang="ru-RU" sz="3200" dirty="0" smtClean="0"/>
              <a:t>Как их называют?</a:t>
            </a:r>
            <a:endParaRPr lang="ru-RU" sz="3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996" y="3933056"/>
            <a:ext cx="4721794" cy="2924944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7" y="0"/>
            <a:ext cx="9183357" cy="71496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620688"/>
            <a:ext cx="41044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Тёмен, да не ворон,</a:t>
            </a:r>
            <a:br>
              <a:rPr lang="ru-RU" sz="3200" dirty="0" smtClean="0"/>
            </a:br>
            <a:r>
              <a:rPr lang="ru-RU" sz="3200" dirty="0" smtClean="0"/>
              <a:t>6 ног без копыт.</a:t>
            </a:r>
            <a:br>
              <a:rPr lang="ru-RU" sz="3200" dirty="0" smtClean="0"/>
            </a:br>
            <a:r>
              <a:rPr lang="ru-RU" sz="3200" dirty="0" smtClean="0"/>
              <a:t>Летит – воет,</a:t>
            </a:r>
            <a:br>
              <a:rPr lang="ru-RU" sz="3200" dirty="0" smtClean="0"/>
            </a:br>
            <a:r>
              <a:rPr lang="ru-RU" sz="3200" dirty="0" smtClean="0"/>
              <a:t>сядет – землю роет.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76672"/>
            <a:ext cx="3528392" cy="307100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9552" y="3501008"/>
            <a:ext cx="48965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Он – работник настоящий,</a:t>
            </a:r>
            <a:br>
              <a:rPr lang="ru-RU" sz="3200" dirty="0" smtClean="0"/>
            </a:br>
            <a:r>
              <a:rPr lang="ru-RU" sz="3200" dirty="0" smtClean="0"/>
              <a:t>очень-очень работящий.</a:t>
            </a:r>
            <a:br>
              <a:rPr lang="ru-RU" sz="3200" dirty="0" smtClean="0"/>
            </a:br>
            <a:r>
              <a:rPr lang="ru-RU" sz="3200" dirty="0" smtClean="0"/>
              <a:t>Под сосной, в лесу густом,</a:t>
            </a:r>
            <a:br>
              <a:rPr lang="ru-RU" sz="3200" dirty="0" smtClean="0"/>
            </a:br>
            <a:r>
              <a:rPr lang="ru-RU" sz="3200" dirty="0" smtClean="0"/>
              <a:t>из травинок строит дом.</a:t>
            </a:r>
            <a:endParaRPr lang="ru-RU" sz="3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4725144"/>
            <a:ext cx="3785819" cy="2132856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0"/>
            <a:ext cx="9396536" cy="71496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980728"/>
            <a:ext cx="66967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Кто над нами вверх ногами</a:t>
            </a:r>
            <a:br>
              <a:rPr lang="ru-RU" sz="3200" dirty="0" smtClean="0"/>
            </a:br>
            <a:r>
              <a:rPr lang="ru-RU" sz="3200" dirty="0" smtClean="0"/>
              <a:t>ходит – не страшится,</a:t>
            </a:r>
            <a:br>
              <a:rPr lang="ru-RU" sz="3200" dirty="0" smtClean="0"/>
            </a:br>
            <a:r>
              <a:rPr lang="ru-RU" sz="3200" dirty="0" smtClean="0"/>
              <a:t>упасть не боится,</a:t>
            </a:r>
            <a:br>
              <a:rPr lang="ru-RU" sz="3200" dirty="0" smtClean="0"/>
            </a:br>
            <a:r>
              <a:rPr lang="ru-RU" sz="3200" dirty="0" smtClean="0"/>
              <a:t>Целый день летает, всем надоедает.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19" y="332656"/>
            <a:ext cx="3168353" cy="21625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9552" y="3356992"/>
            <a:ext cx="53285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Она ярка, красива,</a:t>
            </a:r>
            <a:br>
              <a:rPr lang="ru-RU" sz="3200" dirty="0" smtClean="0"/>
            </a:br>
            <a:r>
              <a:rPr lang="ru-RU" sz="3200" dirty="0" smtClean="0"/>
              <a:t>Изящна, легкокрыла.</a:t>
            </a:r>
            <a:br>
              <a:rPr lang="ru-RU" sz="3200" dirty="0" smtClean="0"/>
            </a:br>
            <a:r>
              <a:rPr lang="ru-RU" sz="3200" dirty="0" smtClean="0"/>
              <a:t>Сама похожа на цветок,</a:t>
            </a:r>
            <a:br>
              <a:rPr lang="ru-RU" sz="3200" dirty="0" smtClean="0"/>
            </a:br>
            <a:r>
              <a:rPr lang="ru-RU" sz="3200" dirty="0" smtClean="0"/>
              <a:t>Любит пить цветочный сок.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212976"/>
            <a:ext cx="3593608" cy="2582906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7" y="0"/>
            <a:ext cx="9183357" cy="71496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692696"/>
            <a:ext cx="5886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Этот маленький скрипач </a:t>
            </a:r>
            <a:br>
              <a:rPr lang="ru-RU" sz="3200" dirty="0" smtClean="0"/>
            </a:br>
            <a:r>
              <a:rPr lang="ru-RU" sz="3200" dirty="0" smtClean="0"/>
              <a:t>изумрудный носит плащ.</a:t>
            </a:r>
            <a:br>
              <a:rPr lang="ru-RU" sz="3200" dirty="0" smtClean="0"/>
            </a:br>
            <a:r>
              <a:rPr lang="ru-RU" sz="3200" dirty="0" smtClean="0"/>
              <a:t>Он и в спорте чемпион,</a:t>
            </a:r>
            <a:br>
              <a:rPr lang="ru-RU" sz="3200" dirty="0" smtClean="0"/>
            </a:br>
            <a:r>
              <a:rPr lang="ru-RU" sz="3200" dirty="0" smtClean="0"/>
              <a:t>ловко прыгать может он.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692696"/>
            <a:ext cx="3419872" cy="217134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55576" y="3140968"/>
            <a:ext cx="44644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Всех жучков она милей.</a:t>
            </a:r>
            <a:br>
              <a:rPr lang="ru-RU" sz="3200" dirty="0" smtClean="0"/>
            </a:br>
            <a:r>
              <a:rPr lang="ru-RU" sz="3200" dirty="0" smtClean="0"/>
              <a:t>Спинка красная у ней.</a:t>
            </a:r>
            <a:br>
              <a:rPr lang="ru-RU" sz="3200" dirty="0" smtClean="0"/>
            </a:br>
            <a:r>
              <a:rPr lang="ru-RU" sz="3200" dirty="0" smtClean="0"/>
              <a:t>А на ней кружочки –</a:t>
            </a:r>
            <a:br>
              <a:rPr lang="ru-RU" sz="3200" dirty="0" smtClean="0"/>
            </a:br>
            <a:r>
              <a:rPr lang="ru-RU" sz="3200" dirty="0" smtClean="0"/>
              <a:t>Черненькие точки.</a:t>
            </a:r>
            <a:endParaRPr lang="ru-RU" sz="3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833664"/>
            <a:ext cx="3888432" cy="3024336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mir_prirody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3372" y="0"/>
            <a:ext cx="9327372" cy="69955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«Назови одним словом»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74fc318b5ac820c62786eb3b3c2f76e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052736"/>
            <a:ext cx="3373306" cy="2240086"/>
          </a:xfrm>
          <a:prstGeom prst="rect">
            <a:avLst/>
          </a:prstGeom>
        </p:spPr>
      </p:pic>
      <p:pic>
        <p:nvPicPr>
          <p:cNvPr id="7" name="Рисунок 6" descr="lica-5-218x1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908720"/>
            <a:ext cx="3348853" cy="2304256"/>
          </a:xfrm>
          <a:prstGeom prst="rect">
            <a:avLst/>
          </a:prstGeom>
        </p:spPr>
      </p:pic>
      <p:pic>
        <p:nvPicPr>
          <p:cNvPr id="8" name="Рисунок 7" descr="resized_Animal-font-b-cross-b-font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4131078"/>
            <a:ext cx="3384376" cy="2538281"/>
          </a:xfrm>
          <a:prstGeom prst="rect">
            <a:avLst/>
          </a:prstGeom>
        </p:spPr>
      </p:pic>
      <p:pic>
        <p:nvPicPr>
          <p:cNvPr id="9" name="Рисунок 8" descr="1170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149080"/>
            <a:ext cx="3367270" cy="2525452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43808" y="3284984"/>
          <a:ext cx="3744416" cy="792088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Это животные 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ir_prirody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</p:spPr>
      </p:pic>
      <p:pic>
        <p:nvPicPr>
          <p:cNvPr id="5" name="Рисунок 4" descr="raspberr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00" y="312912"/>
            <a:ext cx="3188096" cy="3188096"/>
          </a:xfrm>
          <a:prstGeom prst="rect">
            <a:avLst/>
          </a:prstGeom>
        </p:spPr>
      </p:pic>
      <p:pic>
        <p:nvPicPr>
          <p:cNvPr id="6" name="Рисунок 5" descr="1527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32656"/>
            <a:ext cx="4762500" cy="2905125"/>
          </a:xfrm>
          <a:prstGeom prst="rect">
            <a:avLst/>
          </a:prstGeom>
        </p:spPr>
      </p:pic>
      <p:pic>
        <p:nvPicPr>
          <p:cNvPr id="7" name="Рисунок 6" descr="Клубни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892972"/>
            <a:ext cx="4376425" cy="2965028"/>
          </a:xfrm>
          <a:prstGeom prst="rect">
            <a:avLst/>
          </a:prstGeom>
        </p:spPr>
      </p:pic>
      <p:pic>
        <p:nvPicPr>
          <p:cNvPr id="8" name="Рисунок 7" descr="Smorodina-1024x64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856484"/>
            <a:ext cx="4104456" cy="3001516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03848" y="3356992"/>
          <a:ext cx="2232248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это ягоды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  <a:prstGeom prst="rect">
            <a:avLst/>
          </a:prstGeom>
        </p:spPr>
      </p:pic>
      <p:pic>
        <p:nvPicPr>
          <p:cNvPr id="5" name="Содержимое 4" descr="100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31840" y="3633471"/>
            <a:ext cx="2952328" cy="3224529"/>
          </a:xfrm>
        </p:spPr>
      </p:pic>
      <p:pic>
        <p:nvPicPr>
          <p:cNvPr id="6" name="Рисунок 5" descr="ae1378245b912e7bb9526d0e96e39e99-600x60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620688"/>
            <a:ext cx="2947432" cy="3738814"/>
          </a:xfrm>
          <a:prstGeom prst="rect">
            <a:avLst/>
          </a:prstGeom>
        </p:spPr>
      </p:pic>
      <p:pic>
        <p:nvPicPr>
          <p:cNvPr id="7" name="Рисунок 6" descr="раз-е-енная-береза-с-истьями-illustrati-ерева-вектора-3774376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04664"/>
            <a:ext cx="2952328" cy="2952328"/>
          </a:xfrm>
          <a:prstGeom prst="rect">
            <a:avLst/>
          </a:prstGeom>
        </p:spPr>
      </p:pic>
      <p:pic>
        <p:nvPicPr>
          <p:cNvPr id="8" name="Рисунок 7" descr="Norwey-pine-pinus-resinosa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852936"/>
            <a:ext cx="2736304" cy="3648405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56176" y="5085184"/>
          <a:ext cx="2520280" cy="6480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Это деревья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2656"/>
            <a:ext cx="3723768" cy="29265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32656"/>
            <a:ext cx="3816424" cy="29993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61048"/>
            <a:ext cx="4196915" cy="2996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784475"/>
            <a:ext cx="3960440" cy="3073525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867611"/>
              </p:ext>
            </p:extLst>
          </p:nvPr>
        </p:nvGraphicFramePr>
        <p:xfrm>
          <a:off x="3139226" y="3076952"/>
          <a:ext cx="2656910" cy="640080"/>
        </p:xfrm>
        <a:graphic>
          <a:graphicData uri="http://schemas.openxmlformats.org/drawingml/2006/table">
            <a:tbl>
              <a:tblPr/>
              <a:tblGrid>
                <a:gridCol w="2656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Это птицы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177547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3840426" cy="288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32656"/>
            <a:ext cx="3816424" cy="28623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46528"/>
            <a:ext cx="3845570" cy="29114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989088"/>
            <a:ext cx="3748507" cy="2868912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243601"/>
              </p:ext>
            </p:extLst>
          </p:nvPr>
        </p:nvGraphicFramePr>
        <p:xfrm>
          <a:off x="1691681" y="3212976"/>
          <a:ext cx="4968552" cy="720080"/>
        </p:xfrm>
        <a:graphic>
          <a:graphicData uri="http://schemas.openxmlformats.org/drawingml/2006/table">
            <a:tbl>
              <a:tblPr/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Это явления природы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9622761"/>
      </p:ext>
    </p:extLst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5976664" cy="28131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692696"/>
            <a:ext cx="4092751" cy="33000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100332"/>
            <a:ext cx="3644962" cy="27576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5713" y="3786198"/>
            <a:ext cx="4020743" cy="3071802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996612"/>
              </p:ext>
            </p:extLst>
          </p:nvPr>
        </p:nvGraphicFramePr>
        <p:xfrm>
          <a:off x="2685245" y="3501008"/>
          <a:ext cx="2390812" cy="784096"/>
        </p:xfrm>
        <a:graphic>
          <a:graphicData uri="http://schemas.openxmlformats.org/drawingml/2006/table">
            <a:tbl>
              <a:tblPr/>
              <a:tblGrid>
                <a:gridCol w="239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84096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Это рыбы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775231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«Подбери слово»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Лес может быть густым, а может быть и …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Волк – зверь большой, а еж </a:t>
            </a:r>
            <a:r>
              <a:rPr lang="ru-RU" dirty="0" smtClean="0"/>
              <a:t>…</a:t>
            </a:r>
          </a:p>
          <a:p>
            <a:endParaRPr lang="ru-RU" dirty="0"/>
          </a:p>
          <a:p>
            <a:r>
              <a:rPr lang="ru-RU" dirty="0"/>
              <a:t>3. Весна бывает ранняя, а </a:t>
            </a:r>
            <a:r>
              <a:rPr lang="ru-RU" dirty="0" smtClean="0"/>
              <a:t>бывает … </a:t>
            </a:r>
          </a:p>
          <a:p>
            <a:r>
              <a:rPr lang="ru-RU" dirty="0" smtClean="0"/>
              <a:t>4</a:t>
            </a:r>
            <a:r>
              <a:rPr lang="ru-RU" dirty="0"/>
              <a:t>. Ягоды малины сладкие, а ягоды рябины </a:t>
            </a:r>
            <a:r>
              <a:rPr lang="ru-RU" dirty="0" smtClean="0"/>
              <a:t>…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</a:t>
            </a:r>
          </a:p>
          <a:p>
            <a:r>
              <a:rPr lang="ru-RU" dirty="0" smtClean="0"/>
              <a:t> </a:t>
            </a:r>
            <a:r>
              <a:rPr lang="ru-RU" dirty="0"/>
              <a:t>5. Март с водой, а апрель … </a:t>
            </a:r>
            <a:endParaRPr lang="ru-RU" dirty="0" smtClean="0"/>
          </a:p>
          <a:p>
            <a:r>
              <a:rPr lang="ru-RU" dirty="0" smtClean="0"/>
              <a:t>6</a:t>
            </a:r>
            <a:r>
              <a:rPr lang="ru-RU" dirty="0"/>
              <a:t>. У лошади – жеребенок, а у свинки </a:t>
            </a:r>
            <a:r>
              <a:rPr lang="ru-RU" dirty="0" smtClean="0"/>
              <a:t>- …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988840"/>
          <a:ext cx="1823864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solidFill>
                            <a:srgbClr val="C00000"/>
                          </a:solidFill>
                        </a:rPr>
                        <a:t>редким</a:t>
                      </a:r>
                      <a:r>
                        <a:rPr lang="ru-RU" sz="3000" dirty="0" smtClean="0"/>
                        <a:t>;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2852936"/>
          <a:ext cx="4488160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8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solidFill>
                            <a:srgbClr val="C00000"/>
                          </a:solidFill>
                        </a:rPr>
                        <a:t>маленький или колючий;</a:t>
                      </a:r>
                      <a:endParaRPr lang="ru-RU" sz="3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588224" y="3356992"/>
          <a:ext cx="2160240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solidFill>
                            <a:srgbClr val="C00000"/>
                          </a:solidFill>
                        </a:rPr>
                        <a:t>поздняя</a:t>
                      </a:r>
                      <a:r>
                        <a:rPr lang="ru-RU" sz="3000" dirty="0" smtClean="0"/>
                        <a:t>;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4221088"/>
          <a:ext cx="1751856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51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solidFill>
                            <a:srgbClr val="C00000"/>
                          </a:solidFill>
                        </a:rPr>
                        <a:t>горькие</a:t>
                      </a:r>
                      <a:r>
                        <a:rPr lang="ru-RU" sz="3000" dirty="0" smtClean="0"/>
                        <a:t>;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580112" y="4653136"/>
          <a:ext cx="1656184" cy="5760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solidFill>
                            <a:srgbClr val="C00000"/>
                          </a:solidFill>
                        </a:rPr>
                        <a:t>с травой</a:t>
                      </a:r>
                      <a:r>
                        <a:rPr lang="ru-RU" sz="3000" dirty="0" smtClean="0"/>
                        <a:t>;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524000" y="5733256"/>
          <a:ext cx="2039888" cy="5760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9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solidFill>
                            <a:srgbClr val="C00000"/>
                          </a:solidFill>
                        </a:rPr>
                        <a:t>поросёнок</a:t>
                      </a:r>
                      <a:r>
                        <a:rPr lang="ru-RU" sz="3000" dirty="0" smtClean="0"/>
                        <a:t>.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ir_prirody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71496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«Вода, земля воздух»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tmb_80040_759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185</Words>
  <Application>Microsoft Office PowerPoint</Application>
  <PresentationFormat>Экран (4:3)</PresentationFormat>
  <Paragraphs>38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Monotype Corsiva</vt:lpstr>
      <vt:lpstr>Times New Roman</vt:lpstr>
      <vt:lpstr>Тема Office</vt:lpstr>
      <vt:lpstr>Экологический праздник для детей начальных классов  «Экологическая тропинка».  </vt:lpstr>
      <vt:lpstr>«Назови одним словом»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«Подбери слово»</vt:lpstr>
      <vt:lpstr>«Вода, земля воздух»</vt:lpstr>
      <vt:lpstr>«Четвёртый лишний»</vt:lpstr>
      <vt:lpstr>Презентация PowerPoint</vt:lpstr>
      <vt:lpstr>Презентация PowerPoint</vt:lpstr>
      <vt:lpstr>Презентация PowerPoint</vt:lpstr>
      <vt:lpstr>Презентация PowerPoint</vt:lpstr>
      <vt:lpstr>«Назови насекомое»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праздник для детей начальных классов  «Мы защитники природы!»</dc:title>
  <dc:creator>Елена</dc:creator>
  <cp:lastModifiedBy>Пользователь Windows</cp:lastModifiedBy>
  <cp:revision>21</cp:revision>
  <dcterms:created xsi:type="dcterms:W3CDTF">2017-11-12T14:51:38Z</dcterms:created>
  <dcterms:modified xsi:type="dcterms:W3CDTF">2019-11-28T20:27:23Z</dcterms:modified>
</cp:coreProperties>
</file>