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312" r:id="rId4"/>
    <p:sldId id="290" r:id="rId5"/>
    <p:sldId id="291" r:id="rId6"/>
    <p:sldId id="335" r:id="rId7"/>
    <p:sldId id="298" r:id="rId8"/>
    <p:sldId id="313" r:id="rId9"/>
    <p:sldId id="308" r:id="rId10"/>
    <p:sldId id="271" r:id="rId11"/>
    <p:sldId id="272" r:id="rId12"/>
    <p:sldId id="274" r:id="rId13"/>
    <p:sldId id="301" r:id="rId14"/>
    <p:sldId id="322" r:id="rId15"/>
    <p:sldId id="278" r:id="rId16"/>
    <p:sldId id="279" r:id="rId17"/>
    <p:sldId id="311" r:id="rId18"/>
    <p:sldId id="331" r:id="rId19"/>
    <p:sldId id="294" r:id="rId20"/>
    <p:sldId id="310" r:id="rId21"/>
    <p:sldId id="327" r:id="rId22"/>
    <p:sldId id="325" r:id="rId23"/>
    <p:sldId id="336" r:id="rId24"/>
    <p:sldId id="33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08CE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4660"/>
  </p:normalViewPr>
  <p:slideViewPr>
    <p:cSldViewPr>
      <p:cViewPr>
        <p:scale>
          <a:sx n="107" d="100"/>
          <a:sy n="107" d="100"/>
        </p:scale>
        <p:origin x="-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0A80-CE15-44A1-8241-3B6E7D185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196605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92083-86C3-4B5F-8F1D-617DD260D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542435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27C70-E073-4126-B7A4-38BD0D935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28223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650" y="1806575"/>
            <a:ext cx="3486150" cy="40528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806575"/>
            <a:ext cx="3486150" cy="40528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A5BF3-9F20-40A3-AE7C-09CDF8397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02615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4045B-ED13-4640-901C-E5233868B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041900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08DEE-7BE2-4DAD-A509-D0DF29FF8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53823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FF7B7-7FA5-4F07-B314-4355307EB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05684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A963-0AEB-46E9-B0CA-53D79EA4A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455121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934ED-1E8E-4447-99B9-51EE7A756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315903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6657E-227B-4268-918C-841AF14A0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40636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C0790-3F4F-4C50-A4A5-8229686DB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600589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58FFB-6932-466B-AE19-B4687446D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354302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18"/>
          <p:cNvGrpSpPr>
            <a:grpSpLocks/>
          </p:cNvGrpSpPr>
          <p:nvPr/>
        </p:nvGrpSpPr>
        <p:grpSpPr bwMode="auto">
          <a:xfrm>
            <a:off x="6557963" y="66675"/>
            <a:ext cx="2574925" cy="6796088"/>
            <a:chOff x="6558164" y="66319"/>
            <a:chExt cx="2575511" cy="6797067"/>
          </a:xfrm>
        </p:grpSpPr>
        <p:grpSp>
          <p:nvGrpSpPr>
            <p:cNvPr id="1032" name="Group 62"/>
            <p:cNvGrpSpPr>
              <a:grpSpLocks/>
            </p:cNvGrpSpPr>
            <p:nvPr/>
          </p:nvGrpSpPr>
          <p:grpSpPr bwMode="auto"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1040" name="Group 44"/>
              <p:cNvGrpSpPr>
                <a:grpSpLocks/>
              </p:cNvGrpSpPr>
              <p:nvPr/>
            </p:nvGrpSpPr>
            <p:grpSpPr bwMode="auto"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1" name="Group 50"/>
              <p:cNvGrpSpPr>
                <a:grpSpLocks/>
              </p:cNvGrpSpPr>
              <p:nvPr/>
            </p:nvGrpSpPr>
            <p:grpSpPr bwMode="auto"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5453" y="3308461"/>
                  <a:ext cx="492237" cy="560469"/>
                </a:xfrm>
                <a:custGeom>
                  <a:avLst/>
                  <a:gdLst>
                    <a:gd name="T0" fmla="*/ 2147483647 w 750"/>
                    <a:gd name="T1" fmla="*/ 2147483647 h 856"/>
                    <a:gd name="T2" fmla="*/ 2147483647 w 750"/>
                    <a:gd name="T3" fmla="*/ 2147483647 h 856"/>
                    <a:gd name="T4" fmla="*/ 2147483647 w 750"/>
                    <a:gd name="T5" fmla="*/ 2147483647 h 856"/>
                    <a:gd name="T6" fmla="*/ 2147483647 w 750"/>
                    <a:gd name="T7" fmla="*/ 2147483647 h 856"/>
                    <a:gd name="T8" fmla="*/ 2147483647 w 750"/>
                    <a:gd name="T9" fmla="*/ 2147483647 h 856"/>
                    <a:gd name="T10" fmla="*/ 2147483647 w 750"/>
                    <a:gd name="T11" fmla="*/ 2147483647 h 856"/>
                    <a:gd name="T12" fmla="*/ 2147483647 w 750"/>
                    <a:gd name="T13" fmla="*/ 2147483647 h 856"/>
                    <a:gd name="T14" fmla="*/ 2147483647 w 750"/>
                    <a:gd name="T15" fmla="*/ 2147483647 h 856"/>
                    <a:gd name="T16" fmla="*/ 2147483647 w 750"/>
                    <a:gd name="T17" fmla="*/ 2147483647 h 856"/>
                    <a:gd name="T18" fmla="*/ 2147483647 w 750"/>
                    <a:gd name="T19" fmla="*/ 2147483647 h 856"/>
                    <a:gd name="T20" fmla="*/ 2147483647 w 750"/>
                    <a:gd name="T21" fmla="*/ 2147483647 h 856"/>
                    <a:gd name="T22" fmla="*/ 2147483647 w 750"/>
                    <a:gd name="T23" fmla="*/ 2147483647 h 856"/>
                    <a:gd name="T24" fmla="*/ 2147483647 w 750"/>
                    <a:gd name="T25" fmla="*/ 2147483647 h 856"/>
                    <a:gd name="T26" fmla="*/ 2147483647 w 750"/>
                    <a:gd name="T27" fmla="*/ 2147483647 h 856"/>
                    <a:gd name="T28" fmla="*/ 2147483647 w 750"/>
                    <a:gd name="T29" fmla="*/ 2147483647 h 856"/>
                    <a:gd name="T30" fmla="*/ 2147483647 w 750"/>
                    <a:gd name="T31" fmla="*/ 0 h 856"/>
                    <a:gd name="T32" fmla="*/ 2147483647 w 750"/>
                    <a:gd name="T33" fmla="*/ 2147483647 h 856"/>
                    <a:gd name="T34" fmla="*/ 2147483647 w 750"/>
                    <a:gd name="T35" fmla="*/ 2147483647 h 856"/>
                    <a:gd name="T36" fmla="*/ 2147483647 w 750"/>
                    <a:gd name="T37" fmla="*/ 2147483647 h 856"/>
                    <a:gd name="T38" fmla="*/ 2147483647 w 750"/>
                    <a:gd name="T39" fmla="*/ 2147483647 h 856"/>
                    <a:gd name="T40" fmla="*/ 2147483647 w 750"/>
                    <a:gd name="T41" fmla="*/ 2147483647 h 856"/>
                    <a:gd name="T42" fmla="*/ 2147483647 w 750"/>
                    <a:gd name="T43" fmla="*/ 2147483647 h 856"/>
                    <a:gd name="T44" fmla="*/ 2147483647 w 750"/>
                    <a:gd name="T45" fmla="*/ 2147483647 h 856"/>
                    <a:gd name="T46" fmla="*/ 2147483647 w 750"/>
                    <a:gd name="T47" fmla="*/ 2147483647 h 856"/>
                    <a:gd name="T48" fmla="*/ 2147483647 w 750"/>
                    <a:gd name="T49" fmla="*/ 2147483647 h 856"/>
                    <a:gd name="T50" fmla="*/ 2147483647 w 750"/>
                    <a:gd name="T51" fmla="*/ 2147483647 h 856"/>
                    <a:gd name="T52" fmla="*/ 2147483647 w 750"/>
                    <a:gd name="T53" fmla="*/ 2147483647 h 856"/>
                    <a:gd name="T54" fmla="*/ 2147483647 w 750"/>
                    <a:gd name="T55" fmla="*/ 2147483647 h 856"/>
                    <a:gd name="T56" fmla="*/ 2147483647 w 750"/>
                    <a:gd name="T57" fmla="*/ 2147483647 h 856"/>
                    <a:gd name="T58" fmla="*/ 2147483647 w 750"/>
                    <a:gd name="T59" fmla="*/ 2147483647 h 856"/>
                    <a:gd name="T60" fmla="*/ 2147483647 w 750"/>
                    <a:gd name="T61" fmla="*/ 2147483647 h 856"/>
                    <a:gd name="T62" fmla="*/ 2147483647 w 750"/>
                    <a:gd name="T63" fmla="*/ 2147483647 h 856"/>
                    <a:gd name="T64" fmla="*/ 2147483647 w 750"/>
                    <a:gd name="T65" fmla="*/ 2147483647 h 856"/>
                    <a:gd name="T66" fmla="*/ 2147483647 w 750"/>
                    <a:gd name="T67" fmla="*/ 2147483647 h 856"/>
                    <a:gd name="T68" fmla="*/ 2147483647 w 750"/>
                    <a:gd name="T69" fmla="*/ 2147483647 h 856"/>
                    <a:gd name="T70" fmla="*/ 2147483647 w 750"/>
                    <a:gd name="T71" fmla="*/ 2147483647 h 856"/>
                    <a:gd name="T72" fmla="*/ 2147483647 w 750"/>
                    <a:gd name="T73" fmla="*/ 2147483647 h 856"/>
                    <a:gd name="T74" fmla="*/ 2147483647 w 750"/>
                    <a:gd name="T75" fmla="*/ 2147483647 h 856"/>
                    <a:gd name="T76" fmla="*/ 2147483647 w 750"/>
                    <a:gd name="T77" fmla="*/ 2147483647 h 856"/>
                    <a:gd name="T78" fmla="*/ 2147483647 w 750"/>
                    <a:gd name="T79" fmla="*/ 2147483647 h 856"/>
                    <a:gd name="T80" fmla="*/ 2147483647 w 750"/>
                    <a:gd name="T81" fmla="*/ 2147483647 h 856"/>
                    <a:gd name="T82" fmla="*/ 2147483647 w 750"/>
                    <a:gd name="T83" fmla="*/ 2147483647 h 856"/>
                    <a:gd name="T84" fmla="*/ 2147483647 w 750"/>
                    <a:gd name="T85" fmla="*/ 2147483647 h 856"/>
                    <a:gd name="T86" fmla="*/ 2147483647 w 750"/>
                    <a:gd name="T87" fmla="*/ 2147483647 h 856"/>
                    <a:gd name="T88" fmla="*/ 2147483647 w 750"/>
                    <a:gd name="T89" fmla="*/ 2147483647 h 856"/>
                    <a:gd name="T90" fmla="*/ 2147483647 w 750"/>
                    <a:gd name="T91" fmla="*/ 2147483647 h 856"/>
                    <a:gd name="T92" fmla="*/ 2147483647 w 750"/>
                    <a:gd name="T93" fmla="*/ 2147483647 h 856"/>
                    <a:gd name="T94" fmla="*/ 2147483647 w 750"/>
                    <a:gd name="T95" fmla="*/ 2147483647 h 856"/>
                    <a:gd name="T96" fmla="*/ 2147483647 w 750"/>
                    <a:gd name="T97" fmla="*/ 2147483647 h 856"/>
                    <a:gd name="T98" fmla="*/ 2147483647 w 750"/>
                    <a:gd name="T99" fmla="*/ 2147483647 h 856"/>
                    <a:gd name="T100" fmla="*/ 2147483647 w 750"/>
                    <a:gd name="T101" fmla="*/ 2147483647 h 856"/>
                    <a:gd name="T102" fmla="*/ 2147483647 w 750"/>
                    <a:gd name="T103" fmla="*/ 2147483647 h 85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7" name="Freeform 53"/>
                <p:cNvSpPr>
                  <a:spLocks noChangeAspect="1"/>
                </p:cNvSpPr>
                <p:nvPr/>
              </p:nvSpPr>
              <p:spPr bwMode="auto">
                <a:xfrm rot="-608747">
                  <a:off x="8714480" y="887175"/>
                  <a:ext cx="384263" cy="439800"/>
                </a:xfrm>
                <a:custGeom>
                  <a:avLst/>
                  <a:gdLst>
                    <a:gd name="T0" fmla="*/ 2147483647 w 750"/>
                    <a:gd name="T1" fmla="*/ 2147483647 h 856"/>
                    <a:gd name="T2" fmla="*/ 2147483647 w 750"/>
                    <a:gd name="T3" fmla="*/ 2147483647 h 856"/>
                    <a:gd name="T4" fmla="*/ 2147483647 w 750"/>
                    <a:gd name="T5" fmla="*/ 2147483647 h 856"/>
                    <a:gd name="T6" fmla="*/ 2147483647 w 750"/>
                    <a:gd name="T7" fmla="*/ 2147483647 h 856"/>
                    <a:gd name="T8" fmla="*/ 2147483647 w 750"/>
                    <a:gd name="T9" fmla="*/ 2147483647 h 856"/>
                    <a:gd name="T10" fmla="*/ 2147483647 w 750"/>
                    <a:gd name="T11" fmla="*/ 2147483647 h 856"/>
                    <a:gd name="T12" fmla="*/ 2147483647 w 750"/>
                    <a:gd name="T13" fmla="*/ 2147483647 h 856"/>
                    <a:gd name="T14" fmla="*/ 2147483647 w 750"/>
                    <a:gd name="T15" fmla="*/ 2147483647 h 856"/>
                    <a:gd name="T16" fmla="*/ 2147483647 w 750"/>
                    <a:gd name="T17" fmla="*/ 2147483647 h 856"/>
                    <a:gd name="T18" fmla="*/ 2147483647 w 750"/>
                    <a:gd name="T19" fmla="*/ 2147483647 h 856"/>
                    <a:gd name="T20" fmla="*/ 2147483647 w 750"/>
                    <a:gd name="T21" fmla="*/ 2147483647 h 856"/>
                    <a:gd name="T22" fmla="*/ 2147483647 w 750"/>
                    <a:gd name="T23" fmla="*/ 2147483647 h 856"/>
                    <a:gd name="T24" fmla="*/ 2147483647 w 750"/>
                    <a:gd name="T25" fmla="*/ 2147483647 h 856"/>
                    <a:gd name="T26" fmla="*/ 2147483647 w 750"/>
                    <a:gd name="T27" fmla="*/ 2147483647 h 856"/>
                    <a:gd name="T28" fmla="*/ 2147483647 w 750"/>
                    <a:gd name="T29" fmla="*/ 2147483647 h 856"/>
                    <a:gd name="T30" fmla="*/ 2147483647 w 750"/>
                    <a:gd name="T31" fmla="*/ 0 h 856"/>
                    <a:gd name="T32" fmla="*/ 2147483647 w 750"/>
                    <a:gd name="T33" fmla="*/ 2147483647 h 856"/>
                    <a:gd name="T34" fmla="*/ 2147483647 w 750"/>
                    <a:gd name="T35" fmla="*/ 2147483647 h 856"/>
                    <a:gd name="T36" fmla="*/ 2147483647 w 750"/>
                    <a:gd name="T37" fmla="*/ 2147483647 h 856"/>
                    <a:gd name="T38" fmla="*/ 2147483647 w 750"/>
                    <a:gd name="T39" fmla="*/ 2147483647 h 856"/>
                    <a:gd name="T40" fmla="*/ 2147483647 w 750"/>
                    <a:gd name="T41" fmla="*/ 2147483647 h 856"/>
                    <a:gd name="T42" fmla="*/ 2147483647 w 750"/>
                    <a:gd name="T43" fmla="*/ 2147483647 h 856"/>
                    <a:gd name="T44" fmla="*/ 2147483647 w 750"/>
                    <a:gd name="T45" fmla="*/ 2147483647 h 856"/>
                    <a:gd name="T46" fmla="*/ 2147483647 w 750"/>
                    <a:gd name="T47" fmla="*/ 2147483647 h 856"/>
                    <a:gd name="T48" fmla="*/ 2147483647 w 750"/>
                    <a:gd name="T49" fmla="*/ 2147483647 h 856"/>
                    <a:gd name="T50" fmla="*/ 2147483647 w 750"/>
                    <a:gd name="T51" fmla="*/ 2147483647 h 856"/>
                    <a:gd name="T52" fmla="*/ 2147483647 w 750"/>
                    <a:gd name="T53" fmla="*/ 2147483647 h 856"/>
                    <a:gd name="T54" fmla="*/ 2147483647 w 750"/>
                    <a:gd name="T55" fmla="*/ 2147483647 h 856"/>
                    <a:gd name="T56" fmla="*/ 2147483647 w 750"/>
                    <a:gd name="T57" fmla="*/ 2147483647 h 856"/>
                    <a:gd name="T58" fmla="*/ 2147483647 w 750"/>
                    <a:gd name="T59" fmla="*/ 2147483647 h 856"/>
                    <a:gd name="T60" fmla="*/ 2147483647 w 750"/>
                    <a:gd name="T61" fmla="*/ 2147483647 h 856"/>
                    <a:gd name="T62" fmla="*/ 2147483647 w 750"/>
                    <a:gd name="T63" fmla="*/ 2147483647 h 856"/>
                    <a:gd name="T64" fmla="*/ 2147483647 w 750"/>
                    <a:gd name="T65" fmla="*/ 2147483647 h 856"/>
                    <a:gd name="T66" fmla="*/ 2147483647 w 750"/>
                    <a:gd name="T67" fmla="*/ 2147483647 h 856"/>
                    <a:gd name="T68" fmla="*/ 2147483647 w 750"/>
                    <a:gd name="T69" fmla="*/ 2147483647 h 856"/>
                    <a:gd name="T70" fmla="*/ 2147483647 w 750"/>
                    <a:gd name="T71" fmla="*/ 2147483647 h 856"/>
                    <a:gd name="T72" fmla="*/ 2147483647 w 750"/>
                    <a:gd name="T73" fmla="*/ 2147483647 h 856"/>
                    <a:gd name="T74" fmla="*/ 2147483647 w 750"/>
                    <a:gd name="T75" fmla="*/ 2147483647 h 856"/>
                    <a:gd name="T76" fmla="*/ 2147483647 w 750"/>
                    <a:gd name="T77" fmla="*/ 2147483647 h 856"/>
                    <a:gd name="T78" fmla="*/ 2147483647 w 750"/>
                    <a:gd name="T79" fmla="*/ 2147483647 h 856"/>
                    <a:gd name="T80" fmla="*/ 2147483647 w 750"/>
                    <a:gd name="T81" fmla="*/ 2147483647 h 856"/>
                    <a:gd name="T82" fmla="*/ 2147483647 w 750"/>
                    <a:gd name="T83" fmla="*/ 2147483647 h 856"/>
                    <a:gd name="T84" fmla="*/ 2147483647 w 750"/>
                    <a:gd name="T85" fmla="*/ 2147483647 h 856"/>
                    <a:gd name="T86" fmla="*/ 2147483647 w 750"/>
                    <a:gd name="T87" fmla="*/ 2147483647 h 856"/>
                    <a:gd name="T88" fmla="*/ 2147483647 w 750"/>
                    <a:gd name="T89" fmla="*/ 2147483647 h 856"/>
                    <a:gd name="T90" fmla="*/ 2147483647 w 750"/>
                    <a:gd name="T91" fmla="*/ 2147483647 h 856"/>
                    <a:gd name="T92" fmla="*/ 2147483647 w 750"/>
                    <a:gd name="T93" fmla="*/ 2147483647 h 856"/>
                    <a:gd name="T94" fmla="*/ 2147483647 w 750"/>
                    <a:gd name="T95" fmla="*/ 2147483647 h 856"/>
                    <a:gd name="T96" fmla="*/ 2147483647 w 750"/>
                    <a:gd name="T97" fmla="*/ 2147483647 h 856"/>
                    <a:gd name="T98" fmla="*/ 2147483647 w 750"/>
                    <a:gd name="T99" fmla="*/ 2147483647 h 856"/>
                    <a:gd name="T100" fmla="*/ 2147483647 w 750"/>
                    <a:gd name="T101" fmla="*/ 2147483647 h 856"/>
                    <a:gd name="T102" fmla="*/ 2147483647 w 750"/>
                    <a:gd name="T103" fmla="*/ 2147483647 h 85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42" name="Group 56"/>
              <p:cNvGrpSpPr>
                <a:grpSpLocks/>
              </p:cNvGrpSpPr>
              <p:nvPr/>
            </p:nvGrpSpPr>
            <p:grpSpPr bwMode="auto"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1043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3118" y="4921594"/>
                  <a:ext cx="1032110" cy="1181270"/>
                </a:xfrm>
                <a:custGeom>
                  <a:avLst/>
                  <a:gdLst>
                    <a:gd name="T0" fmla="*/ 2147483647 w 760"/>
                    <a:gd name="T1" fmla="*/ 2147483647 h 870"/>
                    <a:gd name="T2" fmla="*/ 2147483647 w 760"/>
                    <a:gd name="T3" fmla="*/ 2147483647 h 870"/>
                    <a:gd name="T4" fmla="*/ 2147483647 w 760"/>
                    <a:gd name="T5" fmla="*/ 2147483647 h 870"/>
                    <a:gd name="T6" fmla="*/ 2147483647 w 760"/>
                    <a:gd name="T7" fmla="*/ 2147483647 h 870"/>
                    <a:gd name="T8" fmla="*/ 2147483647 w 760"/>
                    <a:gd name="T9" fmla="*/ 2147483647 h 870"/>
                    <a:gd name="T10" fmla="*/ 2147483647 w 760"/>
                    <a:gd name="T11" fmla="*/ 2147483647 h 870"/>
                    <a:gd name="T12" fmla="*/ 2147483647 w 760"/>
                    <a:gd name="T13" fmla="*/ 2147483647 h 870"/>
                    <a:gd name="T14" fmla="*/ 2147483647 w 760"/>
                    <a:gd name="T15" fmla="*/ 2147483647 h 870"/>
                    <a:gd name="T16" fmla="*/ 2147483647 w 760"/>
                    <a:gd name="T17" fmla="*/ 2147483647 h 870"/>
                    <a:gd name="T18" fmla="*/ 2147483647 w 760"/>
                    <a:gd name="T19" fmla="*/ 2147483647 h 870"/>
                    <a:gd name="T20" fmla="*/ 2147483647 w 760"/>
                    <a:gd name="T21" fmla="*/ 2147483647 h 870"/>
                    <a:gd name="T22" fmla="*/ 2147483647 w 760"/>
                    <a:gd name="T23" fmla="*/ 2147483647 h 870"/>
                    <a:gd name="T24" fmla="*/ 2147483647 w 760"/>
                    <a:gd name="T25" fmla="*/ 2147483647 h 870"/>
                    <a:gd name="T26" fmla="*/ 2147483647 w 760"/>
                    <a:gd name="T27" fmla="*/ 2147483647 h 870"/>
                    <a:gd name="T28" fmla="*/ 2147483647 w 760"/>
                    <a:gd name="T29" fmla="*/ 2147483647 h 870"/>
                    <a:gd name="T30" fmla="*/ 2147483647 w 760"/>
                    <a:gd name="T31" fmla="*/ 2147483647 h 870"/>
                    <a:gd name="T32" fmla="*/ 2147483647 w 760"/>
                    <a:gd name="T33" fmla="*/ 2147483647 h 870"/>
                    <a:gd name="T34" fmla="*/ 2147483647 w 760"/>
                    <a:gd name="T35" fmla="*/ 2147483647 h 870"/>
                    <a:gd name="T36" fmla="*/ 2147483647 w 760"/>
                    <a:gd name="T37" fmla="*/ 2147483647 h 870"/>
                    <a:gd name="T38" fmla="*/ 2147483647 w 760"/>
                    <a:gd name="T39" fmla="*/ 2147483647 h 870"/>
                    <a:gd name="T40" fmla="*/ 2147483647 w 760"/>
                    <a:gd name="T41" fmla="*/ 2147483647 h 870"/>
                    <a:gd name="T42" fmla="*/ 2147483647 w 760"/>
                    <a:gd name="T43" fmla="*/ 2147483647 h 870"/>
                    <a:gd name="T44" fmla="*/ 2147483647 w 760"/>
                    <a:gd name="T45" fmla="*/ 2147483647 h 870"/>
                    <a:gd name="T46" fmla="*/ 2147483647 w 760"/>
                    <a:gd name="T47" fmla="*/ 2147483647 h 870"/>
                    <a:gd name="T48" fmla="*/ 2147483647 w 760"/>
                    <a:gd name="T49" fmla="*/ 2147483647 h 870"/>
                    <a:gd name="T50" fmla="*/ 2147483647 w 760"/>
                    <a:gd name="T51" fmla="*/ 2147483647 h 870"/>
                    <a:gd name="T52" fmla="*/ 2147483647 w 760"/>
                    <a:gd name="T53" fmla="*/ 2147483647 h 870"/>
                    <a:gd name="T54" fmla="*/ 2147483647 w 760"/>
                    <a:gd name="T55" fmla="*/ 2147483647 h 870"/>
                    <a:gd name="T56" fmla="*/ 2147483647 w 760"/>
                    <a:gd name="T57" fmla="*/ 2147483647 h 870"/>
                    <a:gd name="T58" fmla="*/ 2147483647 w 760"/>
                    <a:gd name="T59" fmla="*/ 2147483647 h 870"/>
                    <a:gd name="T60" fmla="*/ 2147483647 w 760"/>
                    <a:gd name="T61" fmla="*/ 2147483647 h 870"/>
                    <a:gd name="T62" fmla="*/ 2147483647 w 760"/>
                    <a:gd name="T63" fmla="*/ 2147483647 h 870"/>
                    <a:gd name="T64" fmla="*/ 2147483647 w 760"/>
                    <a:gd name="T65" fmla="*/ 2147483647 h 870"/>
                    <a:gd name="T66" fmla="*/ 2147483647 w 760"/>
                    <a:gd name="T67" fmla="*/ 2147483647 h 870"/>
                    <a:gd name="T68" fmla="*/ 2147483647 w 760"/>
                    <a:gd name="T69" fmla="*/ 2147483647 h 870"/>
                    <a:gd name="T70" fmla="*/ 2147483647 w 760"/>
                    <a:gd name="T71" fmla="*/ 2147483647 h 870"/>
                    <a:gd name="T72" fmla="*/ 2147483647 w 760"/>
                    <a:gd name="T73" fmla="*/ 2147483647 h 870"/>
                    <a:gd name="T74" fmla="*/ 2147483647 w 760"/>
                    <a:gd name="T75" fmla="*/ 2147483647 h 870"/>
                    <a:gd name="T76" fmla="*/ 2147483647 w 760"/>
                    <a:gd name="T77" fmla="*/ 2147483647 h 870"/>
                    <a:gd name="T78" fmla="*/ 2147483647 w 760"/>
                    <a:gd name="T79" fmla="*/ 2147483647 h 870"/>
                    <a:gd name="T80" fmla="*/ 2147483647 w 760"/>
                    <a:gd name="T81" fmla="*/ 2147483647 h 870"/>
                    <a:gd name="T82" fmla="*/ 2147483647 w 760"/>
                    <a:gd name="T83" fmla="*/ 2147483647 h 870"/>
                    <a:gd name="T84" fmla="*/ 2147483647 w 760"/>
                    <a:gd name="T85" fmla="*/ 2147483647 h 870"/>
                    <a:gd name="T86" fmla="*/ 2147483647 w 760"/>
                    <a:gd name="T87" fmla="*/ 2147483647 h 870"/>
                    <a:gd name="T88" fmla="*/ 2147483647 w 760"/>
                    <a:gd name="T89" fmla="*/ 2147483647 h 870"/>
                    <a:gd name="T90" fmla="*/ 2147483647 w 760"/>
                    <a:gd name="T91" fmla="*/ 2147483647 h 870"/>
                    <a:gd name="T92" fmla="*/ 2147483647 w 760"/>
                    <a:gd name="T93" fmla="*/ 2147483647 h 870"/>
                    <a:gd name="T94" fmla="*/ 2147483647 w 760"/>
                    <a:gd name="T95" fmla="*/ 2147483647 h 870"/>
                    <a:gd name="T96" fmla="*/ 2147483647 w 760"/>
                    <a:gd name="T97" fmla="*/ 2147483647 h 870"/>
                    <a:gd name="T98" fmla="*/ 2147483647 w 760"/>
                    <a:gd name="T99" fmla="*/ 2147483647 h 870"/>
                    <a:gd name="T100" fmla="*/ 2147483647 w 760"/>
                    <a:gd name="T101" fmla="*/ 2147483647 h 870"/>
                    <a:gd name="T102" fmla="*/ 2147483647 w 760"/>
                    <a:gd name="T103" fmla="*/ 2147483647 h 870"/>
                    <a:gd name="T104" fmla="*/ 2147483647 w 760"/>
                    <a:gd name="T105" fmla="*/ 2147483647 h 870"/>
                    <a:gd name="T106" fmla="*/ 2147483647 w 760"/>
                    <a:gd name="T107" fmla="*/ 2147483647 h 870"/>
                    <a:gd name="T108" fmla="*/ 2147483647 w 760"/>
                    <a:gd name="T109" fmla="*/ 2147483647 h 870"/>
                    <a:gd name="T110" fmla="*/ 2147483647 w 760"/>
                    <a:gd name="T111" fmla="*/ 2147483647 h 87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4" name="Freeform 73"/>
                <p:cNvSpPr>
                  <a:spLocks noChangeAspect="1" noEditPoints="1"/>
                </p:cNvSpPr>
                <p:nvPr/>
              </p:nvSpPr>
              <p:spPr bwMode="auto">
                <a:xfrm rot="-1185563">
                  <a:off x="7564868" y="155232"/>
                  <a:ext cx="722477" cy="825619"/>
                </a:xfrm>
                <a:custGeom>
                  <a:avLst/>
                  <a:gdLst>
                    <a:gd name="T0" fmla="*/ 2147483647 w 820"/>
                    <a:gd name="T1" fmla="*/ 2147483647 h 936"/>
                    <a:gd name="T2" fmla="*/ 2147483647 w 820"/>
                    <a:gd name="T3" fmla="*/ 2147483647 h 936"/>
                    <a:gd name="T4" fmla="*/ 2147483647 w 820"/>
                    <a:gd name="T5" fmla="*/ 2147483647 h 936"/>
                    <a:gd name="T6" fmla="*/ 2147483647 w 820"/>
                    <a:gd name="T7" fmla="*/ 2147483647 h 936"/>
                    <a:gd name="T8" fmla="*/ 2147483647 w 820"/>
                    <a:gd name="T9" fmla="*/ 2147483647 h 936"/>
                    <a:gd name="T10" fmla="*/ 2147483647 w 820"/>
                    <a:gd name="T11" fmla="*/ 2147483647 h 936"/>
                    <a:gd name="T12" fmla="*/ 2147483647 w 820"/>
                    <a:gd name="T13" fmla="*/ 2147483647 h 936"/>
                    <a:gd name="T14" fmla="*/ 2147483647 w 820"/>
                    <a:gd name="T15" fmla="*/ 2147483647 h 936"/>
                    <a:gd name="T16" fmla="*/ 2147483647 w 820"/>
                    <a:gd name="T17" fmla="*/ 2147483647 h 936"/>
                    <a:gd name="T18" fmla="*/ 2147483647 w 820"/>
                    <a:gd name="T19" fmla="*/ 2147483647 h 936"/>
                    <a:gd name="T20" fmla="*/ 2147483647 w 820"/>
                    <a:gd name="T21" fmla="*/ 2147483647 h 936"/>
                    <a:gd name="T22" fmla="*/ 2147483647 w 820"/>
                    <a:gd name="T23" fmla="*/ 2147483647 h 936"/>
                    <a:gd name="T24" fmla="*/ 2147483647 w 820"/>
                    <a:gd name="T25" fmla="*/ 2147483647 h 936"/>
                    <a:gd name="T26" fmla="*/ 2147483647 w 820"/>
                    <a:gd name="T27" fmla="*/ 2147483647 h 936"/>
                    <a:gd name="T28" fmla="*/ 2147483647 w 820"/>
                    <a:gd name="T29" fmla="*/ 0 h 936"/>
                    <a:gd name="T30" fmla="*/ 2147483647 w 820"/>
                    <a:gd name="T31" fmla="*/ 2147483647 h 936"/>
                    <a:gd name="T32" fmla="*/ 2147483647 w 820"/>
                    <a:gd name="T33" fmla="*/ 2147483647 h 936"/>
                    <a:gd name="T34" fmla="*/ 2147483647 w 820"/>
                    <a:gd name="T35" fmla="*/ 2147483647 h 936"/>
                    <a:gd name="T36" fmla="*/ 2147483647 w 820"/>
                    <a:gd name="T37" fmla="*/ 2147483647 h 936"/>
                    <a:gd name="T38" fmla="*/ 2147483647 w 820"/>
                    <a:gd name="T39" fmla="*/ 2147483647 h 936"/>
                    <a:gd name="T40" fmla="*/ 2147483647 w 820"/>
                    <a:gd name="T41" fmla="*/ 2147483647 h 936"/>
                    <a:gd name="T42" fmla="*/ 2147483647 w 820"/>
                    <a:gd name="T43" fmla="*/ 2147483647 h 936"/>
                    <a:gd name="T44" fmla="*/ 2147483647 w 820"/>
                    <a:gd name="T45" fmla="*/ 2147483647 h 936"/>
                    <a:gd name="T46" fmla="*/ 2147483647 w 820"/>
                    <a:gd name="T47" fmla="*/ 2147483647 h 936"/>
                    <a:gd name="T48" fmla="*/ 2147483647 w 820"/>
                    <a:gd name="T49" fmla="*/ 2147483647 h 936"/>
                    <a:gd name="T50" fmla="*/ 2147483647 w 820"/>
                    <a:gd name="T51" fmla="*/ 2147483647 h 936"/>
                    <a:gd name="T52" fmla="*/ 2147483647 w 820"/>
                    <a:gd name="T53" fmla="*/ 2147483647 h 936"/>
                    <a:gd name="T54" fmla="*/ 2147483647 w 820"/>
                    <a:gd name="T55" fmla="*/ 2147483647 h 936"/>
                    <a:gd name="T56" fmla="*/ 2147483647 w 820"/>
                    <a:gd name="T57" fmla="*/ 2147483647 h 936"/>
                    <a:gd name="T58" fmla="*/ 2147483647 w 820"/>
                    <a:gd name="T59" fmla="*/ 2147483647 h 936"/>
                    <a:gd name="T60" fmla="*/ 2147483647 w 820"/>
                    <a:gd name="T61" fmla="*/ 2147483647 h 936"/>
                    <a:gd name="T62" fmla="*/ 2147483647 w 820"/>
                    <a:gd name="T63" fmla="*/ 2147483647 h 936"/>
                    <a:gd name="T64" fmla="*/ 2147483647 w 820"/>
                    <a:gd name="T65" fmla="*/ 2147483647 h 936"/>
                    <a:gd name="T66" fmla="*/ 2147483647 w 820"/>
                    <a:gd name="T67" fmla="*/ 2147483647 h 936"/>
                    <a:gd name="T68" fmla="*/ 2147483647 w 820"/>
                    <a:gd name="T69" fmla="*/ 2147483647 h 936"/>
                    <a:gd name="T70" fmla="*/ 2147483647 w 820"/>
                    <a:gd name="T71" fmla="*/ 2147483647 h 936"/>
                    <a:gd name="T72" fmla="*/ 2147483647 w 820"/>
                    <a:gd name="T73" fmla="*/ 2147483647 h 936"/>
                    <a:gd name="T74" fmla="*/ 2147483647 w 820"/>
                    <a:gd name="T75" fmla="*/ 2147483647 h 936"/>
                    <a:gd name="T76" fmla="*/ 2147483647 w 820"/>
                    <a:gd name="T77" fmla="*/ 2147483647 h 936"/>
                    <a:gd name="T78" fmla="*/ 2147483647 w 820"/>
                    <a:gd name="T79" fmla="*/ 2147483647 h 936"/>
                    <a:gd name="T80" fmla="*/ 2147483647 w 820"/>
                    <a:gd name="T81" fmla="*/ 2147483647 h 936"/>
                    <a:gd name="T82" fmla="*/ 2147483647 w 820"/>
                    <a:gd name="T83" fmla="*/ 2147483647 h 936"/>
                    <a:gd name="T84" fmla="*/ 2147483647 w 820"/>
                    <a:gd name="T85" fmla="*/ 2147483647 h 936"/>
                    <a:gd name="T86" fmla="*/ 2147483647 w 820"/>
                    <a:gd name="T87" fmla="*/ 2147483647 h 936"/>
                    <a:gd name="T88" fmla="*/ 2147483647 w 820"/>
                    <a:gd name="T89" fmla="*/ 2147483647 h 936"/>
                    <a:gd name="T90" fmla="*/ 2147483647 w 820"/>
                    <a:gd name="T91" fmla="*/ 2147483647 h 936"/>
                    <a:gd name="T92" fmla="*/ 2147483647 w 820"/>
                    <a:gd name="T93" fmla="*/ 2147483647 h 936"/>
                    <a:gd name="T94" fmla="*/ 2147483647 w 820"/>
                    <a:gd name="T95" fmla="*/ 2147483647 h 936"/>
                    <a:gd name="T96" fmla="*/ 2147483647 w 820"/>
                    <a:gd name="T97" fmla="*/ 2147483647 h 936"/>
                    <a:gd name="T98" fmla="*/ 2147483647 w 820"/>
                    <a:gd name="T99" fmla="*/ 2147483647 h 936"/>
                    <a:gd name="T100" fmla="*/ 2147483647 w 820"/>
                    <a:gd name="T101" fmla="*/ 2147483647 h 936"/>
                    <a:gd name="T102" fmla="*/ 2147483647 w 820"/>
                    <a:gd name="T103" fmla="*/ 2147483647 h 936"/>
                    <a:gd name="T104" fmla="*/ 2147483647 w 820"/>
                    <a:gd name="T105" fmla="*/ 2147483647 h 936"/>
                    <a:gd name="T106" fmla="*/ 2147483647 w 820"/>
                    <a:gd name="T107" fmla="*/ 2147483647 h 9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5" name="Freeform 77"/>
                <p:cNvSpPr>
                  <a:spLocks noChangeAspect="1" noEditPoints="1"/>
                </p:cNvSpPr>
                <p:nvPr/>
              </p:nvSpPr>
              <p:spPr bwMode="auto">
                <a:xfrm rot="-642487">
                  <a:off x="7869738" y="3830825"/>
                  <a:ext cx="639908" cy="728767"/>
                </a:xfrm>
                <a:custGeom>
                  <a:avLst/>
                  <a:gdLst>
                    <a:gd name="T0" fmla="*/ 2147483647 w 826"/>
                    <a:gd name="T1" fmla="*/ 2147483647 h 942"/>
                    <a:gd name="T2" fmla="*/ 2147483647 w 826"/>
                    <a:gd name="T3" fmla="*/ 2147483647 h 942"/>
                    <a:gd name="T4" fmla="*/ 2147483647 w 826"/>
                    <a:gd name="T5" fmla="*/ 2147483647 h 942"/>
                    <a:gd name="T6" fmla="*/ 2147483647 w 826"/>
                    <a:gd name="T7" fmla="*/ 2147483647 h 942"/>
                    <a:gd name="T8" fmla="*/ 2147483647 w 826"/>
                    <a:gd name="T9" fmla="*/ 2147483647 h 942"/>
                    <a:gd name="T10" fmla="*/ 2147483647 w 826"/>
                    <a:gd name="T11" fmla="*/ 2147483647 h 942"/>
                    <a:gd name="T12" fmla="*/ 2147483647 w 826"/>
                    <a:gd name="T13" fmla="*/ 2147483647 h 942"/>
                    <a:gd name="T14" fmla="*/ 2147483647 w 826"/>
                    <a:gd name="T15" fmla="*/ 2147483647 h 942"/>
                    <a:gd name="T16" fmla="*/ 2147483647 w 826"/>
                    <a:gd name="T17" fmla="*/ 2147483647 h 942"/>
                    <a:gd name="T18" fmla="*/ 2147483647 w 826"/>
                    <a:gd name="T19" fmla="*/ 2147483647 h 942"/>
                    <a:gd name="T20" fmla="*/ 2147483647 w 826"/>
                    <a:gd name="T21" fmla="*/ 2147483647 h 942"/>
                    <a:gd name="T22" fmla="*/ 2147483647 w 826"/>
                    <a:gd name="T23" fmla="*/ 2147483647 h 942"/>
                    <a:gd name="T24" fmla="*/ 2147483647 w 826"/>
                    <a:gd name="T25" fmla="*/ 2147483647 h 942"/>
                    <a:gd name="T26" fmla="*/ 2147483647 w 826"/>
                    <a:gd name="T27" fmla="*/ 2147483647 h 942"/>
                    <a:gd name="T28" fmla="*/ 2147483647 w 826"/>
                    <a:gd name="T29" fmla="*/ 2147483647 h 942"/>
                    <a:gd name="T30" fmla="*/ 2147483647 w 826"/>
                    <a:gd name="T31" fmla="*/ 2147483647 h 942"/>
                    <a:gd name="T32" fmla="*/ 2147483647 w 826"/>
                    <a:gd name="T33" fmla="*/ 2147483647 h 942"/>
                    <a:gd name="T34" fmla="*/ 2147483647 w 826"/>
                    <a:gd name="T35" fmla="*/ 2147483647 h 942"/>
                    <a:gd name="T36" fmla="*/ 2147483647 w 826"/>
                    <a:gd name="T37" fmla="*/ 2147483647 h 942"/>
                    <a:gd name="T38" fmla="*/ 2147483647 w 826"/>
                    <a:gd name="T39" fmla="*/ 2147483647 h 942"/>
                    <a:gd name="T40" fmla="*/ 2147483647 w 826"/>
                    <a:gd name="T41" fmla="*/ 2147483647 h 942"/>
                    <a:gd name="T42" fmla="*/ 2147483647 w 826"/>
                    <a:gd name="T43" fmla="*/ 2147483647 h 942"/>
                    <a:gd name="T44" fmla="*/ 2147483647 w 826"/>
                    <a:gd name="T45" fmla="*/ 2147483647 h 942"/>
                    <a:gd name="T46" fmla="*/ 2147483647 w 826"/>
                    <a:gd name="T47" fmla="*/ 2147483647 h 942"/>
                    <a:gd name="T48" fmla="*/ 2147483647 w 826"/>
                    <a:gd name="T49" fmla="*/ 2147483647 h 942"/>
                    <a:gd name="T50" fmla="*/ 2147483647 w 826"/>
                    <a:gd name="T51" fmla="*/ 2147483647 h 942"/>
                    <a:gd name="T52" fmla="*/ 2147483647 w 826"/>
                    <a:gd name="T53" fmla="*/ 2147483647 h 942"/>
                    <a:gd name="T54" fmla="*/ 2147483647 w 826"/>
                    <a:gd name="T55" fmla="*/ 2147483647 h 942"/>
                    <a:gd name="T56" fmla="*/ 2147483647 w 826"/>
                    <a:gd name="T57" fmla="*/ 2147483647 h 942"/>
                    <a:gd name="T58" fmla="*/ 2147483647 w 826"/>
                    <a:gd name="T59" fmla="*/ 2147483647 h 942"/>
                    <a:gd name="T60" fmla="*/ 2147483647 w 826"/>
                    <a:gd name="T61" fmla="*/ 2147483647 h 942"/>
                    <a:gd name="T62" fmla="*/ 2147483647 w 826"/>
                    <a:gd name="T63" fmla="*/ 2147483647 h 942"/>
                    <a:gd name="T64" fmla="*/ 2147483647 w 826"/>
                    <a:gd name="T65" fmla="*/ 2147483647 h 942"/>
                    <a:gd name="T66" fmla="*/ 2147483647 w 826"/>
                    <a:gd name="T67" fmla="*/ 2147483647 h 942"/>
                    <a:gd name="T68" fmla="*/ 2147483647 w 826"/>
                    <a:gd name="T69" fmla="*/ 2147483647 h 942"/>
                    <a:gd name="T70" fmla="*/ 2147483647 w 826"/>
                    <a:gd name="T71" fmla="*/ 2147483647 h 942"/>
                    <a:gd name="T72" fmla="*/ 2147483647 w 826"/>
                    <a:gd name="T73" fmla="*/ 2147483647 h 942"/>
                    <a:gd name="T74" fmla="*/ 2147483647 w 826"/>
                    <a:gd name="T75" fmla="*/ 2147483647 h 942"/>
                    <a:gd name="T76" fmla="*/ 2147483647 w 826"/>
                    <a:gd name="T77" fmla="*/ 2147483647 h 942"/>
                    <a:gd name="T78" fmla="*/ 2147483647 w 826"/>
                    <a:gd name="T79" fmla="*/ 2147483647 h 942"/>
                    <a:gd name="T80" fmla="*/ 2147483647 w 826"/>
                    <a:gd name="T81" fmla="*/ 2147483647 h 942"/>
                    <a:gd name="T82" fmla="*/ 2147483647 w 826"/>
                    <a:gd name="T83" fmla="*/ 2147483647 h 942"/>
                    <a:gd name="T84" fmla="*/ 2147483647 w 826"/>
                    <a:gd name="T85" fmla="*/ 2147483647 h 942"/>
                    <a:gd name="T86" fmla="*/ 2147483647 w 826"/>
                    <a:gd name="T87" fmla="*/ 2147483647 h 94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EFFFF">
                      <a:alpha val="25882"/>
                    </a:srgb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6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8524" y="1798532"/>
                  <a:ext cx="765349" cy="870075"/>
                </a:xfrm>
                <a:custGeom>
                  <a:avLst/>
                  <a:gdLst>
                    <a:gd name="T0" fmla="*/ 2147483647 w 628"/>
                    <a:gd name="T1" fmla="*/ 2147483647 h 712"/>
                    <a:gd name="T2" fmla="*/ 2147483647 w 628"/>
                    <a:gd name="T3" fmla="*/ 2147483647 h 712"/>
                    <a:gd name="T4" fmla="*/ 2147483647 w 628"/>
                    <a:gd name="T5" fmla="*/ 2147483647 h 712"/>
                    <a:gd name="T6" fmla="*/ 2147483647 w 628"/>
                    <a:gd name="T7" fmla="*/ 2147483647 h 712"/>
                    <a:gd name="T8" fmla="*/ 2147483647 w 628"/>
                    <a:gd name="T9" fmla="*/ 2147483647 h 712"/>
                    <a:gd name="T10" fmla="*/ 2147483647 w 628"/>
                    <a:gd name="T11" fmla="*/ 2147483647 h 712"/>
                    <a:gd name="T12" fmla="*/ 2147483647 w 628"/>
                    <a:gd name="T13" fmla="*/ 2147483647 h 712"/>
                    <a:gd name="T14" fmla="*/ 2147483647 w 628"/>
                    <a:gd name="T15" fmla="*/ 2147483647 h 712"/>
                    <a:gd name="T16" fmla="*/ 2147483647 w 628"/>
                    <a:gd name="T17" fmla="*/ 2147483647 h 712"/>
                    <a:gd name="T18" fmla="*/ 2147483647 w 628"/>
                    <a:gd name="T19" fmla="*/ 2147483647 h 712"/>
                    <a:gd name="T20" fmla="*/ 2147483647 w 628"/>
                    <a:gd name="T21" fmla="*/ 2147483647 h 712"/>
                    <a:gd name="T22" fmla="*/ 2147483647 w 628"/>
                    <a:gd name="T23" fmla="*/ 2147483647 h 712"/>
                    <a:gd name="T24" fmla="*/ 2147483647 w 628"/>
                    <a:gd name="T25" fmla="*/ 2147483647 h 712"/>
                    <a:gd name="T26" fmla="*/ 2147483647 w 628"/>
                    <a:gd name="T27" fmla="*/ 2147483647 h 712"/>
                    <a:gd name="T28" fmla="*/ 2147483647 w 628"/>
                    <a:gd name="T29" fmla="*/ 2147483647 h 712"/>
                    <a:gd name="T30" fmla="*/ 2147483647 w 628"/>
                    <a:gd name="T31" fmla="*/ 0 h 712"/>
                    <a:gd name="T32" fmla="*/ 2147483647 w 628"/>
                    <a:gd name="T33" fmla="*/ 2147483647 h 712"/>
                    <a:gd name="T34" fmla="*/ 2147483647 w 628"/>
                    <a:gd name="T35" fmla="*/ 2147483647 h 712"/>
                    <a:gd name="T36" fmla="*/ 2147483647 w 628"/>
                    <a:gd name="T37" fmla="*/ 2147483647 h 712"/>
                    <a:gd name="T38" fmla="*/ 2147483647 w 628"/>
                    <a:gd name="T39" fmla="*/ 2147483647 h 712"/>
                    <a:gd name="T40" fmla="*/ 2147483647 w 628"/>
                    <a:gd name="T41" fmla="*/ 2147483647 h 712"/>
                    <a:gd name="T42" fmla="*/ 2147483647 w 628"/>
                    <a:gd name="T43" fmla="*/ 2147483647 h 712"/>
                    <a:gd name="T44" fmla="*/ 2147483647 w 628"/>
                    <a:gd name="T45" fmla="*/ 2147483647 h 712"/>
                    <a:gd name="T46" fmla="*/ 0 w 628"/>
                    <a:gd name="T47" fmla="*/ 2147483647 h 712"/>
                    <a:gd name="T48" fmla="*/ 2147483647 w 628"/>
                    <a:gd name="T49" fmla="*/ 2147483647 h 712"/>
                    <a:gd name="T50" fmla="*/ 2147483647 w 628"/>
                    <a:gd name="T51" fmla="*/ 2147483647 h 712"/>
                    <a:gd name="T52" fmla="*/ 2147483647 w 628"/>
                    <a:gd name="T53" fmla="*/ 2147483647 h 712"/>
                    <a:gd name="T54" fmla="*/ 2147483647 w 628"/>
                    <a:gd name="T55" fmla="*/ 2147483647 h 712"/>
                    <a:gd name="T56" fmla="*/ 2147483647 w 628"/>
                    <a:gd name="T57" fmla="*/ 2147483647 h 712"/>
                    <a:gd name="T58" fmla="*/ 2147483647 w 628"/>
                    <a:gd name="T59" fmla="*/ 2147483647 h 712"/>
                    <a:gd name="T60" fmla="*/ 2147483647 w 628"/>
                    <a:gd name="T61" fmla="*/ 2147483647 h 712"/>
                    <a:gd name="T62" fmla="*/ 0 w 628"/>
                    <a:gd name="T63" fmla="*/ 2147483647 h 712"/>
                    <a:gd name="T64" fmla="*/ 2147483647 w 628"/>
                    <a:gd name="T65" fmla="*/ 2147483647 h 712"/>
                    <a:gd name="T66" fmla="*/ 2147483647 w 628"/>
                    <a:gd name="T67" fmla="*/ 2147483647 h 712"/>
                    <a:gd name="T68" fmla="*/ 2147483647 w 628"/>
                    <a:gd name="T69" fmla="*/ 2147483647 h 712"/>
                    <a:gd name="T70" fmla="*/ 2147483647 w 628"/>
                    <a:gd name="T71" fmla="*/ 2147483647 h 712"/>
                    <a:gd name="T72" fmla="*/ 2147483647 w 628"/>
                    <a:gd name="T73" fmla="*/ 2147483647 h 712"/>
                    <a:gd name="T74" fmla="*/ 2147483647 w 628"/>
                    <a:gd name="T75" fmla="*/ 2147483647 h 712"/>
                    <a:gd name="T76" fmla="*/ 2147483647 w 628"/>
                    <a:gd name="T77" fmla="*/ 2147483647 h 712"/>
                    <a:gd name="T78" fmla="*/ 2147483647 w 628"/>
                    <a:gd name="T79" fmla="*/ 2147483647 h 712"/>
                    <a:gd name="T80" fmla="*/ 2147483647 w 628"/>
                    <a:gd name="T81" fmla="*/ 2147483647 h 712"/>
                    <a:gd name="T82" fmla="*/ 2147483647 w 628"/>
                    <a:gd name="T83" fmla="*/ 2147483647 h 712"/>
                    <a:gd name="T84" fmla="*/ 2147483647 w 628"/>
                    <a:gd name="T85" fmla="*/ 2147483647 h 712"/>
                    <a:gd name="T86" fmla="*/ 2147483647 w 628"/>
                    <a:gd name="T87" fmla="*/ 2147483647 h 712"/>
                    <a:gd name="T88" fmla="*/ 2147483647 w 628"/>
                    <a:gd name="T89" fmla="*/ 2147483647 h 712"/>
                    <a:gd name="T90" fmla="*/ 2147483647 w 628"/>
                    <a:gd name="T91" fmla="*/ 2147483647 h 712"/>
                    <a:gd name="T92" fmla="*/ 2147483647 w 628"/>
                    <a:gd name="T93" fmla="*/ 2147483647 h 712"/>
                    <a:gd name="T94" fmla="*/ 2147483647 w 628"/>
                    <a:gd name="T95" fmla="*/ 2147483647 h 712"/>
                    <a:gd name="T96" fmla="*/ 2147483647 w 628"/>
                    <a:gd name="T97" fmla="*/ 2147483647 h 712"/>
                    <a:gd name="T98" fmla="*/ 2147483647 w 628"/>
                    <a:gd name="T99" fmla="*/ 2147483647 h 712"/>
                    <a:gd name="T100" fmla="*/ 2147483647 w 628"/>
                    <a:gd name="T101" fmla="*/ 2147483647 h 712"/>
                    <a:gd name="T102" fmla="*/ 2147483647 w 628"/>
                    <a:gd name="T103" fmla="*/ 2147483647 h 712"/>
                    <a:gd name="T104" fmla="*/ 2147483647 w 628"/>
                    <a:gd name="T105" fmla="*/ 2147483647 h 712"/>
                    <a:gd name="T106" fmla="*/ 2147483647 w 628"/>
                    <a:gd name="T107" fmla="*/ 2147483647 h 712"/>
                    <a:gd name="T108" fmla="*/ 2147483647 w 628"/>
                    <a:gd name="T109" fmla="*/ 2147483647 h 712"/>
                    <a:gd name="T110" fmla="*/ 2147483647 w 628"/>
                    <a:gd name="T111" fmla="*/ 2147483647 h 712"/>
                    <a:gd name="T112" fmla="*/ 2147483647 w 628"/>
                    <a:gd name="T113" fmla="*/ 2147483647 h 712"/>
                    <a:gd name="T114" fmla="*/ 2147483647 w 628"/>
                    <a:gd name="T115" fmla="*/ 2147483647 h 712"/>
                    <a:gd name="T116" fmla="*/ 2147483647 w 628"/>
                    <a:gd name="T117" fmla="*/ 2147483647 h 712"/>
                    <a:gd name="T118" fmla="*/ 2147483647 w 628"/>
                    <a:gd name="T119" fmla="*/ 2147483647 h 712"/>
                    <a:gd name="T120" fmla="*/ 2147483647 w 628"/>
                    <a:gd name="T121" fmla="*/ 2147483647 h 712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/>
            <a:lstStyle/>
            <a:p>
              <a:pPr defTabSz="457200"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9" name="Freeform 16"/>
            <p:cNvSpPr>
              <a:spLocks noChangeAspect="1"/>
            </p:cNvSpPr>
            <p:nvPr/>
          </p:nvSpPr>
          <p:spPr bwMode="auto">
            <a:xfrm>
              <a:off x="8126971" y="6307681"/>
              <a:ext cx="976534" cy="550941"/>
            </a:xfrm>
            <a:custGeom>
              <a:avLst/>
              <a:gdLst>
                <a:gd name="T0" fmla="*/ 2147483647 w 972"/>
                <a:gd name="T1" fmla="*/ 2147483647 h 548"/>
                <a:gd name="T2" fmla="*/ 2147483647 w 972"/>
                <a:gd name="T3" fmla="*/ 2147483647 h 548"/>
                <a:gd name="T4" fmla="*/ 2147483647 w 972"/>
                <a:gd name="T5" fmla="*/ 2147483647 h 548"/>
                <a:gd name="T6" fmla="*/ 2147483647 w 972"/>
                <a:gd name="T7" fmla="*/ 2147483647 h 548"/>
                <a:gd name="T8" fmla="*/ 2147483647 w 972"/>
                <a:gd name="T9" fmla="*/ 2147483647 h 548"/>
                <a:gd name="T10" fmla="*/ 2147483647 w 972"/>
                <a:gd name="T11" fmla="*/ 2147483647 h 548"/>
                <a:gd name="T12" fmla="*/ 2147483647 w 972"/>
                <a:gd name="T13" fmla="*/ 2147483647 h 548"/>
                <a:gd name="T14" fmla="*/ 2147483647 w 972"/>
                <a:gd name="T15" fmla="*/ 2147483647 h 548"/>
                <a:gd name="T16" fmla="*/ 2147483647 w 972"/>
                <a:gd name="T17" fmla="*/ 2147483647 h 548"/>
                <a:gd name="T18" fmla="*/ 2147483647 w 972"/>
                <a:gd name="T19" fmla="*/ 2147483647 h 548"/>
                <a:gd name="T20" fmla="*/ 2147483647 w 972"/>
                <a:gd name="T21" fmla="*/ 2147483647 h 548"/>
                <a:gd name="T22" fmla="*/ 2147483647 w 972"/>
                <a:gd name="T23" fmla="*/ 2147483647 h 548"/>
                <a:gd name="T24" fmla="*/ 2147483647 w 972"/>
                <a:gd name="T25" fmla="*/ 2147483647 h 548"/>
                <a:gd name="T26" fmla="*/ 2147483647 w 972"/>
                <a:gd name="T27" fmla="*/ 2147483647 h 548"/>
                <a:gd name="T28" fmla="*/ 2147483647 w 972"/>
                <a:gd name="T29" fmla="*/ 2147483647 h 548"/>
                <a:gd name="T30" fmla="*/ 2147483647 w 972"/>
                <a:gd name="T31" fmla="*/ 2147483647 h 548"/>
                <a:gd name="T32" fmla="*/ 2147483647 w 972"/>
                <a:gd name="T33" fmla="*/ 0 h 548"/>
                <a:gd name="T34" fmla="*/ 2147483647 w 972"/>
                <a:gd name="T35" fmla="*/ 2147483647 h 548"/>
                <a:gd name="T36" fmla="*/ 2147483647 w 972"/>
                <a:gd name="T37" fmla="*/ 2147483647 h 548"/>
                <a:gd name="T38" fmla="*/ 2147483647 w 972"/>
                <a:gd name="T39" fmla="*/ 2147483647 h 548"/>
                <a:gd name="T40" fmla="*/ 2147483647 w 972"/>
                <a:gd name="T41" fmla="*/ 2147483647 h 548"/>
                <a:gd name="T42" fmla="*/ 2147483647 w 972"/>
                <a:gd name="T43" fmla="*/ 2147483647 h 548"/>
                <a:gd name="T44" fmla="*/ 2147483647 w 972"/>
                <a:gd name="T45" fmla="*/ 2147483647 h 548"/>
                <a:gd name="T46" fmla="*/ 2147483647 w 972"/>
                <a:gd name="T47" fmla="*/ 2147483647 h 548"/>
                <a:gd name="T48" fmla="*/ 2147483647 w 972"/>
                <a:gd name="T49" fmla="*/ 2147483647 h 548"/>
                <a:gd name="T50" fmla="*/ 2147483647 w 972"/>
                <a:gd name="T51" fmla="*/ 2147483647 h 548"/>
                <a:gd name="T52" fmla="*/ 2147483647 w 972"/>
                <a:gd name="T53" fmla="*/ 2147483647 h 548"/>
                <a:gd name="T54" fmla="*/ 2147483647 w 972"/>
                <a:gd name="T55" fmla="*/ 2147483647 h 548"/>
                <a:gd name="T56" fmla="*/ 2147483647 w 972"/>
                <a:gd name="T57" fmla="*/ 2147483647 h 548"/>
                <a:gd name="T58" fmla="*/ 2147483647 w 972"/>
                <a:gd name="T59" fmla="*/ 2147483647 h 548"/>
                <a:gd name="T60" fmla="*/ 2147483647 w 972"/>
                <a:gd name="T61" fmla="*/ 2147483647 h 548"/>
                <a:gd name="T62" fmla="*/ 0 w 972"/>
                <a:gd name="T63" fmla="*/ 2147483647 h 548"/>
                <a:gd name="T64" fmla="*/ 2147483647 w 972"/>
                <a:gd name="T65" fmla="*/ 2147483647 h 548"/>
                <a:gd name="T66" fmla="*/ 2147483647 w 972"/>
                <a:gd name="T67" fmla="*/ 2147483647 h 548"/>
                <a:gd name="T68" fmla="*/ 2147483647 w 972"/>
                <a:gd name="T69" fmla="*/ 2147483647 h 548"/>
                <a:gd name="T70" fmla="*/ 2147483647 w 972"/>
                <a:gd name="T71" fmla="*/ 2147483647 h 548"/>
                <a:gd name="T72" fmla="*/ 2147483647 w 972"/>
                <a:gd name="T73" fmla="*/ 2147483647 h 548"/>
                <a:gd name="T74" fmla="*/ 2147483647 w 972"/>
                <a:gd name="T75" fmla="*/ 2147483647 h 548"/>
                <a:gd name="T76" fmla="*/ 2147483647 w 972"/>
                <a:gd name="T77" fmla="*/ 2147483647 h 548"/>
                <a:gd name="T78" fmla="*/ 2147483647 w 972"/>
                <a:gd name="T79" fmla="*/ 2147483647 h 548"/>
                <a:gd name="T80" fmla="*/ 2147483647 w 972"/>
                <a:gd name="T81" fmla="*/ 2147483647 h 548"/>
                <a:gd name="T82" fmla="*/ 2147483647 w 972"/>
                <a:gd name="T83" fmla="*/ 2147483647 h 548"/>
                <a:gd name="T84" fmla="*/ 2147483647 w 972"/>
                <a:gd name="T85" fmla="*/ 2147483647 h 548"/>
                <a:gd name="T86" fmla="*/ 2147483647 w 972"/>
                <a:gd name="T87" fmla="*/ 2147483647 h 548"/>
                <a:gd name="T88" fmla="*/ 2147483647 w 972"/>
                <a:gd name="T89" fmla="*/ 2147483647 h 548"/>
                <a:gd name="T90" fmla="*/ 2147483647 w 972"/>
                <a:gd name="T91" fmla="*/ 2147483647 h 548"/>
                <a:gd name="T92" fmla="*/ 2147483647 w 972"/>
                <a:gd name="T93" fmla="*/ 2147483647 h 548"/>
                <a:gd name="T94" fmla="*/ 2147483647 w 972"/>
                <a:gd name="T95" fmla="*/ 2147483647 h 548"/>
                <a:gd name="T96" fmla="*/ 2147483647 w 972"/>
                <a:gd name="T97" fmla="*/ 2147483647 h 548"/>
                <a:gd name="T98" fmla="*/ 2147483647 w 972"/>
                <a:gd name="T99" fmla="*/ 2147483647 h 548"/>
                <a:gd name="T100" fmla="*/ 2147483647 w 972"/>
                <a:gd name="T101" fmla="*/ 2147483647 h 548"/>
                <a:gd name="T102" fmla="*/ 2147483647 w 972"/>
                <a:gd name="T103" fmla="*/ 2147483647 h 548"/>
                <a:gd name="T104" fmla="*/ 2147483647 w 972"/>
                <a:gd name="T105" fmla="*/ 2147483647 h 548"/>
                <a:gd name="T106" fmla="*/ 2147483647 w 972"/>
                <a:gd name="T107" fmla="*/ 2147483647 h 5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7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43A302-109C-4CE2-A902-6AEF404B1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4" r:id="rId9"/>
    <p:sldLayoutId id="2147483991" r:id="rId10"/>
    <p:sldLayoutId id="2147483992" r:id="rId11"/>
    <p:sldLayoutId id="2147483993" r:id="rId12"/>
  </p:sldLayoutIdLst>
  <p:transition>
    <p:dissolve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kartoteka-zimnih-podvizhnih-igr-podgotovitelnaya-gruppa-1037038.html" TargetMode="External"/><Relationship Id="rId2" Type="http://schemas.openxmlformats.org/officeDocument/2006/relationships/hyperlink" Target="http://www.maam.ru/detskijsad/sportivnye-uprazhnenija-zimoi-na-progulk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sportal.ru/detskiy-sad/raznoe/2015/05/08/kartoteka-russkih-narodnyh-igr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8382000" cy="38862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Trebuchet MS" pitchFamily="34" charset="0"/>
              </a:rPr>
              <a:t>Организация</a:t>
            </a: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rebuchet MS" pitchFamily="34" charset="0"/>
              </a:rPr>
              <a:t>  и методика</a:t>
            </a:r>
            <a:r>
              <a:rPr lang="ru-RU" sz="6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rebuchet MS" pitchFamily="34" charset="0"/>
              </a:rPr>
              <a:t> </a:t>
            </a: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rebuchet MS" pitchFamily="34" charset="0"/>
              </a:rPr>
              <a:t>проведения</a:t>
            </a: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Trebuchet MS" pitchFamily="34" charset="0"/>
              </a:rPr>
              <a:t> прогулки в ДОУ</a:t>
            </a: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rebuchet MS" pitchFamily="34" charset="0"/>
              </a:rPr>
              <a:t> </a:t>
            </a:r>
            <a:b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rebuchet MS" pitchFamily="34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rebuchet MS" pitchFamily="34" charset="0"/>
              </a:rPr>
              <a:t>в зимний период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5257800"/>
            <a:ext cx="7524750" cy="1319213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Arial" charset="0"/>
              </a:rPr>
              <a:t>Старший воспитатель </a:t>
            </a:r>
          </a:p>
          <a:p>
            <a:pPr algn="r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tx1"/>
                </a:solidFill>
                <a:latin typeface="Arial" charset="0"/>
              </a:rPr>
              <a:t>МБДОУ«Детский</a:t>
            </a:r>
            <a:r>
              <a:rPr lang="ru-RU" sz="1800" b="1" dirty="0" smtClean="0">
                <a:solidFill>
                  <a:schemeClr val="tx1"/>
                </a:solidFill>
                <a:latin typeface="Arial" charset="0"/>
              </a:rPr>
              <a:t> сад № 55</a:t>
            </a:r>
          </a:p>
          <a:p>
            <a:pPr algn="r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Arial" charset="0"/>
              </a:rPr>
              <a:t>Сорокина Татьяна Анатольевна</a:t>
            </a:r>
            <a:endPara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ЗАТО Северск 2019</a:t>
            </a:r>
          </a:p>
        </p:txBody>
      </p:sp>
      <p:pic>
        <p:nvPicPr>
          <p:cNvPr id="3076" name="Picture 6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 descr="Анимашки Зима, зимние аимашки, разные анимашки | Smayli.ru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715000"/>
            <a:ext cx="13335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11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2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33c10cc439df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11138"/>
            <a:ext cx="1531938" cy="2208212"/>
          </a:xfrm>
          <a:prstGeom prst="rect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2"/>
          <p:cNvSpPr>
            <a:spLocks noGrp="1"/>
          </p:cNvSpPr>
          <p:nvPr>
            <p:ph type="body" idx="1"/>
          </p:nvPr>
        </p:nvSpPr>
        <p:spPr>
          <a:xfrm>
            <a:off x="304800" y="304800"/>
            <a:ext cx="8839200" cy="6553200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Виды наблюдения</a:t>
            </a:r>
            <a:endParaRPr lang="ru-RU" sz="4000" b="1" smtClean="0">
              <a:solidFill>
                <a:schemeClr val="tx1"/>
              </a:solidFill>
            </a:endParaRPr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304800" y="1371600"/>
            <a:ext cx="3810000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02376F"/>
                </a:solidFill>
                <a:latin typeface="Times New Roman" pitchFamily="18" charset="0"/>
              </a:rPr>
              <a:t>Кратковременные </a:t>
            </a:r>
          </a:p>
          <a:p>
            <a:pPr algn="ctr" eaLnBrk="1" hangingPunct="1"/>
            <a:r>
              <a:rPr lang="ru-RU" sz="2400" b="1">
                <a:latin typeface="Times New Roman" pitchFamily="18" charset="0"/>
              </a:rPr>
              <a:t>организуются для формирования представления о свойствах и качествах предмета или явления</a:t>
            </a:r>
            <a:endParaRPr lang="ru-RU" sz="2400" b="1"/>
          </a:p>
        </p:txBody>
      </p:sp>
      <p:sp>
        <p:nvSpPr>
          <p:cNvPr id="12292" name="TextBox 8"/>
          <p:cNvSpPr txBox="1">
            <a:spLocks noChangeArrowheads="1"/>
          </p:cNvSpPr>
          <p:nvPr/>
        </p:nvSpPr>
        <p:spPr bwMode="auto">
          <a:xfrm>
            <a:off x="4419600" y="1295400"/>
            <a:ext cx="441960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02376F"/>
                </a:solidFill>
                <a:latin typeface="Times New Roman" pitchFamily="18" charset="0"/>
              </a:rPr>
              <a:t>Длительные </a:t>
            </a:r>
          </a:p>
          <a:p>
            <a:pPr algn="ctr" eaLnBrk="1" hangingPunct="1"/>
            <a:r>
              <a:rPr lang="ru-RU" sz="2400" b="1">
                <a:latin typeface="Times New Roman" pitchFamily="18" charset="0"/>
              </a:rPr>
              <a:t>организуются для накопления знаний о росте и развитии растений и животных, о сезонных изменениях в природе</a:t>
            </a:r>
            <a:endParaRPr lang="ru-RU" sz="2400" b="1"/>
          </a:p>
        </p:txBody>
      </p:sp>
      <p:pic>
        <p:nvPicPr>
          <p:cNvPr id="12293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3886200"/>
            <a:ext cx="3413125" cy="256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3413125" cy="256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2"/>
          <p:cNvSpPr>
            <a:spLocks noGrp="1"/>
          </p:cNvSpPr>
          <p:nvPr>
            <p:ph type="body" idx="1"/>
          </p:nvPr>
        </p:nvSpPr>
        <p:spPr>
          <a:xfrm>
            <a:off x="228600" y="304800"/>
            <a:ext cx="8763000" cy="640080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3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Организуя </a:t>
            </a:r>
            <a:r>
              <a:rPr lang="ru-RU" sz="3000" b="1" smtClean="0">
                <a:solidFill>
                  <a:srgbClr val="02376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наблюдения</a:t>
            </a:r>
            <a:r>
              <a:rPr lang="ru-RU" sz="3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воспитатель должен всегда соблюдать данную последовательность:</a:t>
            </a:r>
            <a:endParaRPr lang="ru-RU" sz="30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>
              <a:lnSpc>
                <a:spcPct val="115000"/>
              </a:lnSpc>
              <a:spcAft>
                <a:spcPct val="0"/>
              </a:spcAft>
              <a:buFont typeface="Courier New" pitchFamily="49" charset="0"/>
              <a:buChar char="o"/>
            </a:pP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устанавливаются факты;</a:t>
            </a:r>
            <a:endParaRPr lang="ru-RU" sz="32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>
              <a:lnSpc>
                <a:spcPct val="115000"/>
              </a:lnSpc>
              <a:spcAft>
                <a:spcPct val="0"/>
              </a:spcAft>
              <a:buFont typeface="Courier New" pitchFamily="49" charset="0"/>
              <a:buChar char="o"/>
            </a:pP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формируются связи между частями объекта;</a:t>
            </a:r>
            <a:endParaRPr lang="ru-RU" sz="32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>
              <a:lnSpc>
                <a:spcPct val="115000"/>
              </a:lnSpc>
              <a:spcAft>
                <a:spcPct val="0"/>
              </a:spcAft>
              <a:buFont typeface="Courier New" pitchFamily="49" charset="0"/>
              <a:buChar char="o"/>
            </a:pP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идет накопление представлений у детей;</a:t>
            </a:r>
            <a:endParaRPr lang="ru-RU" sz="32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>
              <a:lnSpc>
                <a:spcPct val="115000"/>
              </a:lnSpc>
              <a:spcAft>
                <a:spcPct val="0"/>
              </a:spcAft>
              <a:buFont typeface="Courier New" pitchFamily="49" charset="0"/>
              <a:buChar char="o"/>
            </a:pP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проводятся сопоставления;</a:t>
            </a:r>
            <a:endParaRPr lang="ru-RU" sz="32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>
              <a:lnSpc>
                <a:spcPct val="115000"/>
              </a:lnSpc>
              <a:spcAft>
                <a:spcPct val="0"/>
              </a:spcAft>
              <a:buFont typeface="Courier New" pitchFamily="49" charset="0"/>
              <a:buChar char="o"/>
            </a:pP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делаются выводы и устанавливаются связи между проводимым сейчас наблюдением и проведенным ранее.</a:t>
            </a:r>
            <a:endParaRPr lang="ru-RU" sz="32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200" b="1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339" name="Picture 4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7912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2"/>
          <p:cNvSpPr>
            <a:spLocks noGrp="1"/>
          </p:cNvSpPr>
          <p:nvPr>
            <p:ph type="body" idx="1"/>
          </p:nvPr>
        </p:nvSpPr>
        <p:spPr>
          <a:xfrm>
            <a:off x="228600" y="304800"/>
            <a:ext cx="8686800" cy="640080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Основные движения и подвижные игры</a:t>
            </a:r>
            <a:endParaRPr lang="ru-RU" sz="40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endParaRPr lang="ru-RU" smtClean="0">
              <a:solidFill>
                <a:srgbClr val="02376F"/>
              </a:solidFill>
              <a:ea typeface="Calibri" pitchFamily="34" charset="0"/>
              <a:cs typeface="Times New Roman" pitchFamily="18" charset="0"/>
            </a:endParaRPr>
          </a:p>
          <a:p>
            <a:pPr algn="l"/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месяц разучивание 2-3 п/и (повтор в течение месяца и закрепление 3-4 раза в год)</a:t>
            </a:r>
            <a:endParaRPr lang="ru-RU" sz="3200" b="1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200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752600" y="1066800"/>
            <a:ext cx="1676400" cy="1066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-14288" y="2362200"/>
            <a:ext cx="3657601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Младший возраст – 6-10 минут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876800" y="1066800"/>
            <a:ext cx="1676400" cy="1066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4648200" y="2362200"/>
            <a:ext cx="43053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Старший возраст –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10-15 минут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5367" name="Picture 8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7912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cs typeface="Trebuchet MS" pitchFamily="34" charset="0"/>
              </a:rPr>
              <a:t>Виды игр на прогулке</a:t>
            </a:r>
            <a:r>
              <a:rPr lang="ru-RU" b="1" i="1" u="sng" smtClean="0">
                <a:cs typeface="Trebuchet MS" pitchFamily="34" charset="0"/>
              </a:rPr>
              <a:t> 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838200" y="1600200"/>
            <a:ext cx="7124700" cy="405288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b="1" smtClean="0">
              <a:hlinkClick r:id="rId2"/>
            </a:endParaRPr>
          </a:p>
          <a:p>
            <a:pPr>
              <a:lnSpc>
                <a:spcPct val="90000"/>
              </a:lnSpc>
            </a:pPr>
            <a:endParaRPr lang="ru-RU" sz="2000" b="1" smtClean="0">
              <a:hlinkClick r:id="rId2"/>
            </a:endParaRPr>
          </a:p>
          <a:p>
            <a:pPr>
              <a:lnSpc>
                <a:spcPct val="90000"/>
              </a:lnSpc>
            </a:pPr>
            <a:r>
              <a:rPr lang="ru-RU" sz="2000" b="1" smtClean="0">
                <a:solidFill>
                  <a:srgbClr val="7030A0"/>
                </a:solidFill>
                <a:hlinkClick r:id="rId2"/>
              </a:rPr>
              <a:t>спортивные упражнения </a:t>
            </a:r>
            <a:r>
              <a:rPr lang="ru-RU" sz="2000" b="1" smtClean="0"/>
              <a:t>(«Катание на санках», «Скольжение», «Ходьба на лыжах»). 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игры-эстафеты 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игры с элементами спорта 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solidFill>
                  <a:srgbClr val="FF0000"/>
                </a:solidFill>
                <a:hlinkClick r:id="rId3"/>
              </a:rPr>
              <a:t>сюжетные подвижные игры </a:t>
            </a:r>
            <a:endParaRPr lang="ru-RU" sz="2000" b="1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b="1" smtClean="0"/>
              <a:t>забавы 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аттракционы  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бессюжетные подвижные игры 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solidFill>
                  <a:srgbClr val="FF0000"/>
                </a:solidFill>
                <a:hlinkClick r:id="rId4"/>
              </a:rPr>
              <a:t>народные игры </a:t>
            </a:r>
            <a:endParaRPr lang="ru-RU" sz="2000" b="1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b="1" smtClean="0"/>
              <a:t>хороводные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800" b="1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smtClean="0">
                <a:cs typeface="Trebuchet MS" pitchFamily="34" charset="0"/>
              </a:rPr>
              <a:t>Требования безопасности  во время проведения подвижных игр, игры в снежки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 smtClean="0"/>
              <a:t>1. Перед прогулкой необходимо проверить состояние детской площадки, убедиться в целостности различных построек и отсутствие посторонних предметов;</a:t>
            </a:r>
          </a:p>
          <a:p>
            <a:pPr>
              <a:lnSpc>
                <a:spcPct val="80000"/>
              </a:lnSpc>
            </a:pPr>
            <a:r>
              <a:rPr lang="ru-RU" sz="1400" b="1" smtClean="0"/>
              <a:t>2. Необходимо проверить состояние инвентаря для организации подвижных игр и упражнений, на предмет их травмоопасности.</a:t>
            </a:r>
          </a:p>
          <a:p>
            <a:pPr>
              <a:lnSpc>
                <a:spcPct val="80000"/>
              </a:lnSpc>
            </a:pPr>
            <a:r>
              <a:rPr lang="ru-RU" sz="1400" b="1" smtClean="0"/>
              <a:t>3. Проверить состояние одежды и обуви детей (обувь не должна быть скользкой, а одежда слишком тонкой);</a:t>
            </a:r>
          </a:p>
          <a:p>
            <a:pPr>
              <a:lnSpc>
                <a:spcPct val="80000"/>
              </a:lnSpc>
            </a:pPr>
            <a:r>
              <a:rPr lang="ru-RU" sz="1400" b="1" smtClean="0"/>
              <a:t>4. Следить за тем, чтобы дети не перегревались и не охлаждались.</a:t>
            </a:r>
          </a:p>
          <a:p>
            <a:pPr>
              <a:lnSpc>
                <a:spcPct val="80000"/>
              </a:lnSpc>
            </a:pPr>
            <a:r>
              <a:rPr lang="ru-RU" sz="1400" b="1" smtClean="0"/>
              <a:t>5. В целях охраны голосового аппарата нельзя в холодную и сырую погоду давать игры на площадке с пением и речитативом;</a:t>
            </a:r>
          </a:p>
          <a:p>
            <a:pPr>
              <a:lnSpc>
                <a:spcPct val="80000"/>
              </a:lnSpc>
            </a:pPr>
            <a:r>
              <a:rPr lang="ru-RU" sz="1400" b="1" smtClean="0"/>
              <a:t>6. Необходимо чтобы дети были организованны во время игры, не нарушали правил и не толкали друг друга.</a:t>
            </a:r>
          </a:p>
          <a:p>
            <a:pPr>
              <a:lnSpc>
                <a:spcPct val="80000"/>
              </a:lnSpc>
            </a:pPr>
            <a:r>
              <a:rPr lang="ru-RU" sz="1400" b="1" smtClean="0"/>
              <a:t>7. При обнаружении посторонних предметов или возникновении несчастных случаев, воспитатель должен (оказать первую помощь пострадавшему) сообщить администрации учреждения.</a:t>
            </a:r>
          </a:p>
        </p:txBody>
      </p:sp>
      <p:pic>
        <p:nvPicPr>
          <p:cNvPr id="18436" name="Picture 6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Текст 2"/>
          <p:cNvSpPr>
            <a:spLocks noGrp="1"/>
          </p:cNvSpPr>
          <p:nvPr>
            <p:ph type="body" idx="1"/>
          </p:nvPr>
        </p:nvSpPr>
        <p:spPr>
          <a:xfrm>
            <a:off x="0" y="152400"/>
            <a:ext cx="8610600" cy="632460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44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Трудовые поручения</a:t>
            </a:r>
            <a:endParaRPr lang="ru-RU" sz="140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организации труда</a:t>
            </a:r>
          </a:p>
          <a:p>
            <a:pPr algn="ctr"/>
            <a:endParaRPr lang="ru-RU" sz="3200" b="1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200" b="1" u="sng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0" y="1828800"/>
            <a:ext cx="3276600" cy="19177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u="sng" smtClean="0">
                <a:solidFill>
                  <a:srgbClr val="02376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Индивидуальные</a:t>
            </a:r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трудовые поручения применяются во всех возрастных группах детского сада</a:t>
            </a:r>
            <a:endParaRPr lang="ru-RU" sz="2400" b="1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5606" name="TextBox 1"/>
          <p:cNvSpPr txBox="1">
            <a:spLocks noChangeArrowheads="1"/>
          </p:cNvSpPr>
          <p:nvPr/>
        </p:nvSpPr>
        <p:spPr bwMode="auto">
          <a:xfrm>
            <a:off x="4191000" y="1981200"/>
            <a:ext cx="4572000" cy="44735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u="sng" smtClean="0">
                <a:solidFill>
                  <a:srgbClr val="02376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Коллективный труд </a:t>
            </a:r>
          </a:p>
          <a:p>
            <a:pPr algn="ctr" eaLnBrk="1" hangingPunct="1">
              <a:defRPr/>
            </a:pPr>
            <a:r>
              <a:rPr lang="ru-RU" sz="2400" b="1" smtClean="0">
                <a:latin typeface="Times New Roman" pitchFamily="18" charset="0"/>
              </a:rPr>
              <a:t>дает возможность формировать трудовые навыки и умения одновременно у всех детей группы. Во время коллективного труда формируются умения принимать общую цель труда, согласовывать свои действия, сообща планировать работу.</a:t>
            </a:r>
            <a:endParaRPr lang="ru-RU" sz="2400" b="1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>
            <a:spLocks noGrp="1"/>
          </p:cNvSpPr>
          <p:nvPr>
            <p:ph type="title" idx="4294967295"/>
          </p:nvPr>
        </p:nvSpPr>
        <p:spPr>
          <a:xfrm>
            <a:off x="1009650" y="304800"/>
            <a:ext cx="7124700" cy="914400"/>
          </a:xfrm>
        </p:spPr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Calibri" pitchFamily="34" charset="0"/>
              </a:rPr>
              <a:t>Самостоятельная  игровая  деятельность</a:t>
            </a:r>
          </a:p>
        </p:txBody>
      </p:sp>
      <p:sp>
        <p:nvSpPr>
          <p:cNvPr id="28674" name="Текст 2"/>
          <p:cNvSpPr>
            <a:spLocks noGrp="1"/>
          </p:cNvSpPr>
          <p:nvPr>
            <p:ph type="body" sz="half" idx="1"/>
          </p:nvPr>
        </p:nvSpPr>
        <p:spPr>
          <a:xfrm>
            <a:off x="304800" y="1828800"/>
            <a:ext cx="3886200" cy="4052888"/>
          </a:xfrm>
        </p:spPr>
        <p:txBody>
          <a:bodyPr>
            <a:normAutofit lnSpcReduction="10000"/>
          </a:bodyPr>
          <a:lstStyle/>
          <a:p>
            <a:pPr algn="l">
              <a:defRPr/>
            </a:pPr>
            <a:r>
              <a:rPr lang="ru-RU" sz="2800" smtClean="0">
                <a:solidFill>
                  <a:schemeClr val="tx1"/>
                </a:solidFill>
              </a:rPr>
              <a:t>	</a:t>
            </a:r>
            <a:r>
              <a:rPr lang="ru-RU" sz="2000" b="1" smtClean="0">
                <a:solidFill>
                  <a:schemeClr val="tx1"/>
                </a:solidFill>
              </a:rPr>
              <a:t>Для ее организации необходимо создать условия: атрибуты, выносной материал: </a:t>
            </a:r>
          </a:p>
          <a:p>
            <a:pPr algn="l" eaLnBrk="1" hangingPunct="1">
              <a:defRPr/>
            </a:pPr>
            <a:r>
              <a:rPr lang="ru-RU" sz="2000" b="1" smtClean="0">
                <a:solidFill>
                  <a:schemeClr val="tx1"/>
                </a:solidFill>
              </a:rPr>
              <a:t>лопатки для снега и для творческой деятельности, лыжи, санки,</a:t>
            </a:r>
          </a:p>
          <a:p>
            <a:pPr algn="l" eaLnBrk="1" hangingPunct="1">
              <a:defRPr/>
            </a:pPr>
            <a:r>
              <a:rPr lang="ru-RU" sz="2000" b="1" smtClean="0">
                <a:solidFill>
                  <a:schemeClr val="tx1"/>
                </a:solidFill>
              </a:rPr>
              <a:t>ледянки, клюшки, бросовый материал для игр со снегом.</a:t>
            </a:r>
            <a:br>
              <a:rPr lang="ru-RU" sz="2000" b="1" smtClean="0">
                <a:solidFill>
                  <a:schemeClr val="tx1"/>
                </a:solidFill>
              </a:rPr>
            </a:br>
            <a:endParaRPr lang="ru-RU" sz="2000" b="1" smtClean="0">
              <a:solidFill>
                <a:schemeClr val="tx1"/>
              </a:solidFill>
            </a:endParaRPr>
          </a:p>
        </p:txBody>
      </p:sp>
      <p:pic>
        <p:nvPicPr>
          <p:cNvPr id="20484" name="Picture 7" descr="marmat_baby_ski90_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038600"/>
            <a:ext cx="2438400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9" descr="83372_sanki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4095750"/>
            <a:ext cx="22891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1676400"/>
            <a:ext cx="2362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7" name="Объект 8"/>
          <p:cNvPicPr>
            <a:picLocks noGrp="1"/>
          </p:cNvPicPr>
          <p:nvPr>
            <p:ph sz="half" idx="429496729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27800" y="1689100"/>
            <a:ext cx="2279650" cy="22891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smtClean="0">
                <a:cs typeface="Trebuchet MS" pitchFamily="34" charset="0"/>
              </a:rPr>
              <a:t>При постройке горок  выполняются следующие требования: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809625" y="1447800"/>
            <a:ext cx="7324725" cy="518160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sz="1800" b="1" dirty="0"/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sz="1800" b="1" dirty="0"/>
          </a:p>
          <a:p>
            <a:pPr>
              <a:lnSpc>
                <a:spcPct val="90000"/>
              </a:lnSpc>
              <a:defRPr/>
            </a:pPr>
            <a:endParaRPr lang="ru-RU" sz="1800" dirty="0" smtClean="0"/>
          </a:p>
          <a:p>
            <a:pPr>
              <a:lnSpc>
                <a:spcPct val="90000"/>
              </a:lnSpc>
              <a:defRPr/>
            </a:pPr>
            <a:endParaRPr lang="ru-RU" sz="1800" b="1" dirty="0"/>
          </a:p>
          <a:p>
            <a:pPr>
              <a:lnSpc>
                <a:spcPct val="90000"/>
              </a:lnSpc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группе для детей 2-3 лет – высота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70 см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со скатом 3 м, сверху обязательно делается посадочная площадка размером 95 см * 95 см. Справа от ската – лесенка. Ширина горки 50-60 см с бортиками по краю ската до 10 см)  ступеньки высота 12см, ширина 20см, длина ската 3м+ горка для кукол.</a:t>
            </a:r>
          </a:p>
          <a:p>
            <a:pPr>
              <a:lnSpc>
                <a:spcPct val="90000"/>
              </a:lnSpc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группе для детей 3-4 лет – высота 70 см. длина ската 3-4 м, ширина ската 1 м.,бортики10см,  площадка посадочная 95*95см ступеньки высота 12см, ширина 20см длина ската 3-4м.</a:t>
            </a:r>
          </a:p>
          <a:p>
            <a:pPr>
              <a:lnSpc>
                <a:spcPct val="90000"/>
              </a:lnSpc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группе для детей 4-5 лет –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высота 70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см, со скатом 3-4 м, площадка 95*95см,ширина ската 1м, бортики 10см, ступеньки высота 12см,ширина 20см</a:t>
            </a:r>
          </a:p>
          <a:p>
            <a:pPr>
              <a:lnSpc>
                <a:spcPct val="90000"/>
              </a:lnSpc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группах для детей 5-6 лет  – высота 1,2 м, со скатом 4-5м, посадочная площадка размером 1,5см * 15 см, высота ступенек 14 см, ширина 25см,ширина ската внизу 1,5см.</a:t>
            </a:r>
          </a:p>
          <a:p>
            <a:pPr>
              <a:lnSpc>
                <a:spcPct val="90000"/>
              </a:lnSpc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группах для детей 6-7 лет  – высота 1,2 м, со скатом 5-6м, посадочная площадка размером 1,5см * 15 см, высота ступенек 14 см, ширина 25см, ширина ската внизу 1,5см.</a:t>
            </a:r>
          </a:p>
          <a:p>
            <a:pPr>
              <a:lnSpc>
                <a:spcPct val="90000"/>
              </a:lnSpc>
              <a:defRPr/>
            </a:pPr>
            <a:endParaRPr lang="ru-RU" sz="1800" b="1" dirty="0" smtClean="0"/>
          </a:p>
          <a:p>
            <a:pPr>
              <a:lnSpc>
                <a:spcPct val="90000"/>
              </a:lnSpc>
              <a:defRPr/>
            </a:pPr>
            <a:endParaRPr lang="ru-RU" sz="2400" b="1" dirty="0" smtClean="0"/>
          </a:p>
        </p:txBody>
      </p:sp>
      <p:pic>
        <p:nvPicPr>
          <p:cNvPr id="21508" name="Picture 4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990600" y="381000"/>
            <a:ext cx="7124700" cy="923925"/>
          </a:xfrm>
        </p:spPr>
        <p:txBody>
          <a:bodyPr/>
          <a:lstStyle/>
          <a:p>
            <a:pPr algn="ctr"/>
            <a:r>
              <a:rPr lang="ru-RU" sz="3600" b="1" smtClean="0">
                <a:cs typeface="Trebuchet MS" pitchFamily="34" charset="0"/>
              </a:rPr>
              <a:t>горка для скатывания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797050"/>
            <a:ext cx="3657600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788" y="1797050"/>
            <a:ext cx="3783012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77150" cy="990600"/>
          </a:xfrm>
        </p:spPr>
        <p:txBody>
          <a:bodyPr/>
          <a:lstStyle/>
          <a:p>
            <a:pPr algn="ctr"/>
            <a:r>
              <a:rPr lang="en-US" sz="2800" smtClean="0">
                <a:cs typeface="Trebuchet MS" pitchFamily="34" charset="0"/>
              </a:rPr>
              <a:t> </a:t>
            </a:r>
            <a:r>
              <a:rPr lang="ru-RU" sz="2400" b="1" smtClean="0">
                <a:cs typeface="Trebuchet MS" pitchFamily="34" charset="0"/>
              </a:rPr>
              <a:t>Требования безопасности во время катания с горки</a:t>
            </a:r>
            <a:r>
              <a:rPr lang="ru-RU" sz="2800" smtClean="0">
                <a:cs typeface="Trebuchet MS" pitchFamily="34" charset="0"/>
              </a:rPr>
              <a:t> </a:t>
            </a:r>
          </a:p>
        </p:txBody>
      </p:sp>
      <p:sp>
        <p:nvSpPr>
          <p:cNvPr id="23555" name="Rectangle 8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486150" cy="40528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400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4000"/>
            <a:ext cx="4267200" cy="4953000"/>
          </a:xfrm>
        </p:spPr>
        <p:txBody>
          <a:bodyPr anchor="t"/>
          <a:lstStyle/>
          <a:p>
            <a:pPr marL="609600" indent="-609600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smtClean="0"/>
              <a:t>Воспитатель обязан: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b="1" smtClean="0"/>
              <a:t>обеспечить контроль и непосредственную страховку  воспитанников во время катания на санках; 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b="1" smtClean="0"/>
              <a:t>следить, чтобы при катании на ледянках следующий ребенок терпеливо ожидал, пока скатывающийся перед ним ребенок не достигнет конца ската, горки; 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b="1" smtClean="0"/>
              <a:t>не допускать, чтобы при скатывании с горки на ледянках дети садились спиной к скату; 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b="1" smtClean="0"/>
              <a:t> </a:t>
            </a:r>
          </a:p>
          <a:p>
            <a:pPr marL="609600" indent="-609600">
              <a:lnSpc>
                <a:spcPct val="80000"/>
              </a:lnSpc>
            </a:pPr>
            <a:endParaRPr lang="ru-RU" sz="1800" b="1" smtClean="0"/>
          </a:p>
        </p:txBody>
      </p:sp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3505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83058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Rectangle 19"/>
          <p:cNvSpPr>
            <a:spLocks noGrp="1" noRot="1" noChangeArrowheads="1"/>
          </p:cNvSpPr>
          <p:nvPr>
            <p:ph type="title"/>
          </p:nvPr>
        </p:nvSpPr>
        <p:spPr>
          <a:xfrm>
            <a:off x="838200" y="0"/>
            <a:ext cx="8305800" cy="144780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1B08CE"/>
                </a:solidFill>
                <a:cs typeface="Trebuchet MS" pitchFamily="34" charset="0"/>
              </a:rPr>
              <a:t>Г.А. Сперански</a:t>
            </a:r>
            <a:r>
              <a:rPr lang="ru-RU" sz="2000" b="1" smtClean="0">
                <a:solidFill>
                  <a:srgbClr val="1B08CE"/>
                </a:solidFill>
                <a:latin typeface="Arial" charset="0"/>
                <a:cs typeface="Trebuchet MS" pitchFamily="34" charset="0"/>
              </a:rPr>
              <a:t>й</a:t>
            </a:r>
          </a:p>
        </p:txBody>
      </p:sp>
      <p:sp>
        <p:nvSpPr>
          <p:cNvPr id="4100" name="Rectangle 20"/>
          <p:cNvSpPr>
            <a:spLocks noGrp="1" noRot="1" noChangeArrowheads="1"/>
          </p:cNvSpPr>
          <p:nvPr>
            <p:ph idx="1"/>
          </p:nvPr>
        </p:nvSpPr>
        <p:spPr>
          <a:xfrm>
            <a:off x="304800" y="1066800"/>
            <a:ext cx="8153400" cy="1905000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1B08CE"/>
                </a:solidFill>
              </a:rPr>
              <a:t>"День, </a:t>
            </a:r>
            <a:r>
              <a:rPr lang="ru-RU" sz="2400" b="1" smtClean="0">
                <a:solidFill>
                  <a:srgbClr val="1B08CE"/>
                </a:solidFill>
                <a:latin typeface="Arial" charset="0"/>
              </a:rPr>
              <a:t>п</a:t>
            </a:r>
            <a:r>
              <a:rPr lang="ru-RU" sz="2400" b="1" smtClean="0">
                <a:solidFill>
                  <a:srgbClr val="1B08CE"/>
                </a:solidFill>
              </a:rPr>
              <a:t>роведённый</a:t>
            </a:r>
            <a:endParaRPr lang="ru-RU" sz="2400" b="1" smtClean="0">
              <a:solidFill>
                <a:srgbClr val="1B08CE"/>
              </a:solidFill>
              <a:latin typeface="Arial" charset="0"/>
            </a:endParaRPr>
          </a:p>
          <a:p>
            <a:pPr algn="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1B08CE"/>
                </a:solidFill>
              </a:rPr>
              <a:t> ребёнком без прогулки, потерян для его здоровья</a:t>
            </a:r>
            <a:r>
              <a:rPr lang="ru-RU" sz="4000" b="1" smtClean="0">
                <a:solidFill>
                  <a:srgbClr val="1B08CE"/>
                </a:solidFill>
              </a:rPr>
              <a:t>"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cs typeface="Trebuchet MS" pitchFamily="34" charset="0"/>
              </a:rPr>
              <a:t>Снежные постройки: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smtClean="0"/>
              <a:t>фигуры для закрепления навыков равновесия;</a:t>
            </a:r>
          </a:p>
          <a:p>
            <a:r>
              <a:rPr lang="ru-RU" sz="2400" b="1" smtClean="0"/>
              <a:t>фигуры для перешагивания;</a:t>
            </a:r>
          </a:p>
          <a:p>
            <a:r>
              <a:rPr lang="ru-RU" sz="2400" b="1" smtClean="0"/>
              <a:t>фигуры для упражнений в метании;</a:t>
            </a:r>
          </a:p>
          <a:p>
            <a:r>
              <a:rPr lang="ru-RU" sz="2400" b="1" smtClean="0"/>
              <a:t>фигуры для подлезания;</a:t>
            </a:r>
          </a:p>
          <a:p>
            <a:r>
              <a:rPr lang="ru-RU" sz="2400" b="1" smtClean="0"/>
              <a:t> горки для скатывания;</a:t>
            </a:r>
          </a:p>
          <a:p>
            <a:r>
              <a:rPr lang="ru-RU" sz="2400" b="1" smtClean="0"/>
              <a:t>фигуры для украшения участка.</a:t>
            </a:r>
          </a:p>
          <a:p>
            <a:endParaRPr lang="ru-RU" sz="1800" b="1" smtClean="0"/>
          </a:p>
        </p:txBody>
      </p:sp>
      <p:pic>
        <p:nvPicPr>
          <p:cNvPr id="24580" name="Picture 4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1009650" y="304800"/>
            <a:ext cx="7124700" cy="914400"/>
          </a:xfrm>
        </p:spPr>
        <p:txBody>
          <a:bodyPr/>
          <a:lstStyle/>
          <a:p>
            <a:pPr algn="ctr"/>
            <a:r>
              <a:rPr lang="ru-RU" b="1" smtClean="0">
                <a:cs typeface="Trebuchet MS" pitchFamily="34" charset="0"/>
              </a:rPr>
              <a:t>фигуры для подлезания</a:t>
            </a:r>
          </a:p>
        </p:txBody>
      </p:sp>
      <p:pic>
        <p:nvPicPr>
          <p:cNvPr id="28675" name="Picture 7" descr="ds29_fuguri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3810000"/>
            <a:ext cx="3429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9" descr="p7_s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3581400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11" descr="19760c65a22cdf68b7590cfa226a5f4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1162050"/>
            <a:ext cx="3505200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12" descr="DSC0444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" y="3810000"/>
            <a:ext cx="3616325" cy="2711450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cs typeface="Trebuchet MS" pitchFamily="34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4" name="Picture 5" descr="DSCN0441-SNOW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009650" y="457200"/>
            <a:ext cx="7124700" cy="914400"/>
          </a:xfrm>
        </p:spPr>
        <p:txBody>
          <a:bodyPr/>
          <a:lstStyle/>
          <a:p>
            <a:r>
              <a:rPr lang="ru-RU" b="1" smtClean="0">
                <a:cs typeface="Trebuchet MS" pitchFamily="34" charset="0"/>
              </a:rPr>
              <a:t>Работа </a:t>
            </a:r>
            <a:br>
              <a:rPr lang="ru-RU" b="1" smtClean="0">
                <a:cs typeface="Trebuchet MS" pitchFamily="34" charset="0"/>
              </a:rPr>
            </a:br>
            <a:r>
              <a:rPr lang="ru-RU" b="1" smtClean="0">
                <a:cs typeface="Trebuchet MS" pitchFamily="34" charset="0"/>
              </a:rPr>
              <a:t>         с родителями</a:t>
            </a:r>
            <a:endParaRPr lang="ru-RU" smtClean="0">
              <a:cs typeface="Trebuchet MS" pitchFamily="34" charset="0"/>
            </a:endParaRPr>
          </a:p>
        </p:txBody>
      </p:sp>
      <p:sp>
        <p:nvSpPr>
          <p:cNvPr id="31747" name="Объект 2"/>
          <p:cNvSpPr>
            <a:spLocks noGrp="1"/>
          </p:cNvSpPr>
          <p:nvPr>
            <p:ph idx="1"/>
          </p:nvPr>
        </p:nvSpPr>
        <p:spPr>
          <a:xfrm>
            <a:off x="838200" y="1447800"/>
            <a:ext cx="7296150" cy="4648200"/>
          </a:xfrm>
        </p:spPr>
        <p:txBody>
          <a:bodyPr/>
          <a:lstStyle/>
          <a:p>
            <a:endParaRPr lang="ru-RU" sz="1800" smtClean="0"/>
          </a:p>
          <a:p>
            <a:pPr algn="ctr"/>
            <a:endParaRPr lang="ru-RU" sz="1800" smtClean="0"/>
          </a:p>
          <a:p>
            <a:r>
              <a:rPr lang="ru-RU" sz="1800" smtClean="0"/>
              <a:t>Заранее с родителями проводится консультация по подготовке к созданию условий на участках для прогулок в зимний период, такие как: “Двигательная активность детей во время прогулки”, “Создание зимний сказки на участке”. Воспитатели приглашают родителей принять участие в создании снежных построек для детей, оформлении участков, расчистке территории, приобретению и изготовлению выносного материала.</a:t>
            </a:r>
          </a:p>
          <a:p>
            <a:r>
              <a:rPr lang="ru-RU" sz="1800" smtClean="0"/>
              <a:t>В группах на информационных стендах размещены консультации следующего содержания: “Прогулки зимой”, “Роль прогулки в закаливании детского организма”. “Подвижные игры всей семьёй”. Так же можно привлечь родителей к  участию в зимних соревнованиях, праздниках “Новогодняя сказка”, “Масленица”, и развлечениях “Зимние забавы».</a:t>
            </a:r>
          </a:p>
          <a:p>
            <a:endParaRPr lang="ru-RU" smtClean="0"/>
          </a:p>
        </p:txBody>
      </p:sp>
      <p:pic>
        <p:nvPicPr>
          <p:cNvPr id="4" name="Picture 7" descr="running-1284-rn-02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5600" y="188913"/>
            <a:ext cx="2016125" cy="135731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cs typeface="Trebuchet MS" pitchFamily="34" charset="0"/>
              </a:rPr>
              <a:t>    Благодарим  за внимание!</a:t>
            </a:r>
            <a:br>
              <a:rPr lang="ru-RU" smtClean="0">
                <a:cs typeface="Trebuchet MS" pitchFamily="34" charset="0"/>
              </a:rPr>
            </a:br>
            <a:endParaRPr lang="ru-RU" smtClean="0">
              <a:cs typeface="Trebuchet MS" pitchFamily="34" charset="0"/>
            </a:endParaRPr>
          </a:p>
        </p:txBody>
      </p:sp>
      <p:pic>
        <p:nvPicPr>
          <p:cNvPr id="33795" name="Picture 5" descr="_preview (68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8800" y="1535113"/>
            <a:ext cx="5410200" cy="4532312"/>
          </a:xfr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b="1" smtClean="0">
                <a:cs typeface="Trebuchet MS" pitchFamily="34" charset="0"/>
              </a:rPr>
              <a:t>Прогулка — это педагогически</a:t>
            </a:r>
            <a:r>
              <a:rPr lang="ru-RU" sz="2400" b="1" smtClean="0">
                <a:cs typeface="Trebuchet MS" pitchFamily="34" charset="0"/>
              </a:rPr>
              <a:t> </a:t>
            </a:r>
            <a:r>
              <a:rPr lang="ru-RU" sz="1800" b="1" smtClean="0">
                <a:cs typeface="Trebuchet MS" pitchFamily="34" charset="0"/>
              </a:rPr>
              <a:t>организованная форма активного отдыха детей на свежем воздухе, целью которой является укрепление здоровья детей, развитие их физических и умственных способностей.</a:t>
            </a:r>
            <a:br>
              <a:rPr lang="ru-RU" sz="1800" b="1" smtClean="0">
                <a:cs typeface="Trebuchet MS" pitchFamily="34" charset="0"/>
              </a:rPr>
            </a:br>
            <a:endParaRPr lang="ru-RU" sz="1800" b="1" smtClean="0">
              <a:cs typeface="Trebuchet MS" pitchFamily="34" charset="0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990600" y="1828800"/>
            <a:ext cx="7124700" cy="4052888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600" b="1" smtClean="0"/>
              <a:t>	</a:t>
            </a:r>
            <a:r>
              <a:rPr lang="ru-RU" sz="2000" b="1" smtClean="0"/>
              <a:t>Правильно организованная и продуманная прогулка создаёт условия для:    </a:t>
            </a:r>
            <a:r>
              <a:rPr lang="ru-RU" sz="2800" b="1" smtClean="0"/>
              <a:t>	</a:t>
            </a:r>
            <a:r>
              <a:rPr lang="ru-RU" sz="2400" b="1" smtClean="0"/>
              <a:t>	</a:t>
            </a:r>
            <a:r>
              <a:rPr lang="ru-RU" sz="2000" b="1" smtClean="0"/>
              <a:t>	</a:t>
            </a:r>
            <a:endParaRPr lang="ru-RU" sz="2000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оптимизации двигательной активности детей;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закаливания детского организма в естественных условиях;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развития наблюдательности и познавательных способностей детей;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знакомства детей с родным краем, его достопримечательностями, трудом взрослых;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развития детской самостоятельности.</a:t>
            </a:r>
          </a:p>
        </p:txBody>
      </p:sp>
      <p:pic>
        <p:nvPicPr>
          <p:cNvPr id="5124" name="Picture 5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7912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009650" y="304800"/>
            <a:ext cx="7124700" cy="1066800"/>
          </a:xfrm>
        </p:spPr>
        <p:txBody>
          <a:bodyPr/>
          <a:lstStyle/>
          <a:p>
            <a:pPr algn="ctr"/>
            <a:r>
              <a:rPr lang="ru-RU" sz="2400" b="1" smtClean="0">
                <a:cs typeface="Trebuchet MS" pitchFamily="34" charset="0"/>
              </a:rPr>
              <a:t>Санитарные нормы при организации прогулки в зимний период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1009650" y="1806575"/>
            <a:ext cx="7124700" cy="4670425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ts val="1000"/>
              </a:spcAft>
            </a:pPr>
            <a:r>
              <a:rPr lang="ru-RU" sz="1600" b="1" smtClean="0"/>
              <a:t>Прогулку организуют 2 раза в день: в первую половину — до обеда и во вторую половину — после дневного сна или перед уходом детей домой. </a:t>
            </a:r>
          </a:p>
          <a:p>
            <a:pPr>
              <a:lnSpc>
                <a:spcPct val="80000"/>
              </a:lnSpc>
              <a:spcAft>
                <a:spcPts val="1000"/>
              </a:spcAft>
            </a:pPr>
            <a:r>
              <a:rPr lang="ru-RU" sz="1600" b="1" smtClean="0"/>
              <a:t>Ежедневная продолжительность прогулки детей составляет не менее 3-4 часов.</a:t>
            </a:r>
          </a:p>
          <a:p>
            <a:pPr>
              <a:lnSpc>
                <a:spcPct val="80000"/>
              </a:lnSpc>
              <a:spcAft>
                <a:spcPts val="1000"/>
              </a:spcAft>
            </a:pPr>
            <a:r>
              <a:rPr lang="ru-RU" sz="1600" b="1" smtClean="0"/>
              <a:t>При температуре воздуха ниже -15</a:t>
            </a:r>
            <a:r>
              <a:rPr lang="en-US" sz="1600" b="1" smtClean="0"/>
              <a:t>°</a:t>
            </a:r>
            <a:r>
              <a:rPr lang="ru-RU" sz="1600" b="1" smtClean="0"/>
              <a:t>С и скорости ветра более 7 м/с продолжительность прогулки сокращается. </a:t>
            </a:r>
          </a:p>
          <a:p>
            <a:pPr>
              <a:lnSpc>
                <a:spcPct val="80000"/>
              </a:lnSpc>
              <a:spcAft>
                <a:spcPts val="1000"/>
              </a:spcAft>
            </a:pPr>
            <a:r>
              <a:rPr lang="ru-RU" sz="1600" b="1" smtClean="0"/>
              <a:t>Прогулка не проводится при температуре воздуха ниже -15 </a:t>
            </a:r>
            <a:r>
              <a:rPr lang="en-US" sz="1600" b="1" smtClean="0"/>
              <a:t>°</a:t>
            </a:r>
            <a:r>
              <a:rPr lang="ru-RU" sz="1600" b="1" smtClean="0"/>
              <a:t>С и скорости ветра более 15 м/с для детей до 4 лет, а для детей 5–7 лет – при температуре воздуха ниже минус 20 </a:t>
            </a:r>
            <a:r>
              <a:rPr lang="en-US" sz="1600" b="1" smtClean="0"/>
              <a:t>° </a:t>
            </a:r>
            <a:r>
              <a:rPr lang="ru-RU" sz="1600" b="1" smtClean="0"/>
              <a:t>С и скорости ветра более 15 м/с; </a:t>
            </a:r>
          </a:p>
          <a:p>
            <a:pPr>
              <a:lnSpc>
                <a:spcPct val="80000"/>
              </a:lnSpc>
              <a:spcAft>
                <a:spcPts val="1000"/>
              </a:spcAft>
            </a:pPr>
            <a:r>
              <a:rPr lang="ru-RU" sz="1600" b="1" smtClean="0"/>
              <a:t>Возможность выхода на прогулку в зависимости от состояния погодных условий, (температуры воздуха, ветра, осадков)  согласовывается с администрацией ДОУ, медсестрой.</a:t>
            </a:r>
          </a:p>
          <a:p>
            <a:pPr>
              <a:lnSpc>
                <a:spcPct val="80000"/>
              </a:lnSpc>
              <a:spcAft>
                <a:spcPts val="1000"/>
              </a:spcAft>
            </a:pPr>
            <a:endParaRPr lang="ru-RU" sz="1600" b="1" smtClean="0"/>
          </a:p>
          <a:p>
            <a:pPr>
              <a:lnSpc>
                <a:spcPct val="80000"/>
              </a:lnSpc>
            </a:pPr>
            <a:endParaRPr lang="ru-RU" sz="1400" b="1" smtClean="0"/>
          </a:p>
        </p:txBody>
      </p:sp>
      <p:pic>
        <p:nvPicPr>
          <p:cNvPr id="6148" name="Picture 5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1009650" y="228600"/>
            <a:ext cx="7124700" cy="990600"/>
          </a:xfrm>
        </p:spPr>
        <p:txBody>
          <a:bodyPr/>
          <a:lstStyle/>
          <a:p>
            <a:pPr algn="ctr"/>
            <a:r>
              <a:rPr lang="ru-RU" sz="2400" b="1" smtClean="0">
                <a:cs typeface="Trebuchet MS" pitchFamily="34" charset="0"/>
              </a:rPr>
              <a:t>Требования к оснащению территории детского сада</a:t>
            </a:r>
            <a:r>
              <a:rPr lang="ru-RU" sz="2800" smtClean="0">
                <a:cs typeface="Trebuchet MS" pitchFamily="34" charset="0"/>
              </a:rPr>
              <a:t> 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1009650" y="1143000"/>
            <a:ext cx="7124700" cy="51054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600" b="1" smtClean="0"/>
              <a:t>Необходимо ежедневно перед прогулкой осматривать участки: </a:t>
            </a:r>
          </a:p>
          <a:p>
            <a:pPr>
              <a:lnSpc>
                <a:spcPct val="80000"/>
              </a:lnSpc>
            </a:pPr>
            <a:r>
              <a:rPr lang="ru-RU" sz="1600" b="1" smtClean="0"/>
              <a:t>все оборудование на участке должно быть в исправном состоянии (без острых выступов углов, гвоздей, шероховатостей и выступающих болтов), малые игровые формы, физкультурные пособия и др. должно отвечать возрасту детей и требованиям СанПиН ; </a:t>
            </a:r>
          </a:p>
          <a:p>
            <a:pPr>
              <a:lnSpc>
                <a:spcPct val="80000"/>
              </a:lnSpc>
            </a:pPr>
            <a:r>
              <a:rPr lang="ru-RU" sz="1600" b="1" smtClean="0"/>
              <a:t>выносной и дидактический материал для игр детей, должен соответствовать зимнему периоду. Игрушки должны быть гигиеничны, не поломаны, для разных видов игровой деятельности, позволяющие соразмерять двигательную нагрузку в соответствии с сезоном года и возрастом детей; </a:t>
            </a:r>
          </a:p>
          <a:p>
            <a:pPr>
              <a:lnSpc>
                <a:spcPct val="80000"/>
              </a:lnSpc>
            </a:pPr>
            <a:r>
              <a:rPr lang="ru-RU" sz="1600" b="1" smtClean="0"/>
              <a:t>места обледенения дорожки засыпаны песком; </a:t>
            </a:r>
          </a:p>
          <a:p>
            <a:pPr>
              <a:lnSpc>
                <a:spcPct val="80000"/>
              </a:lnSpc>
            </a:pPr>
            <a:r>
              <a:rPr lang="ru-RU" sz="1600" b="1" smtClean="0"/>
              <a:t>при обнаружении на участке опасных и подозрительных предметов, немедленно сообщить администрации, детей увести на другой участок или в помещение; </a:t>
            </a:r>
          </a:p>
          <a:p>
            <a:pPr>
              <a:lnSpc>
                <a:spcPct val="80000"/>
              </a:lnSpc>
            </a:pPr>
            <a:r>
              <a:rPr lang="ru-RU" sz="1600" b="1" smtClean="0"/>
              <a:t>должны быть соблюдены требования к изготовлению снежных построек (горок, дорожек для скольжения, снежных фигур и т.д.)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7172" name="Picture 4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>
                <a:cs typeface="Trebuchet MS" pitchFamily="34" charset="0"/>
              </a:rPr>
              <a:t>Требования безопасности на прогулке в зимний период: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400" b="1" smtClean="0"/>
              <a:t>	</a:t>
            </a:r>
          </a:p>
          <a:p>
            <a:pPr algn="ctr">
              <a:lnSpc>
                <a:spcPct val="9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400" b="1" smtClean="0"/>
              <a:t>Воспитатель  обязан оградить детей от воздействия  опасных факторов, характерных для зимнего периода:</a:t>
            </a:r>
          </a:p>
          <a:p>
            <a:pPr algn="ctr">
              <a:lnSpc>
                <a:spcPct val="9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400" b="1" smtClean="0"/>
              <a:t> - переохлаждение, </a:t>
            </a:r>
          </a:p>
          <a:p>
            <a:pPr algn="ctr">
              <a:lnSpc>
                <a:spcPct val="9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400" b="1" smtClean="0"/>
              <a:t>- обморожение, </a:t>
            </a:r>
          </a:p>
          <a:p>
            <a:pPr algn="ctr">
              <a:lnSpc>
                <a:spcPct val="9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400" b="1" smtClean="0"/>
              <a:t>- намокание одежды, </a:t>
            </a:r>
          </a:p>
          <a:p>
            <a:pPr algn="ctr">
              <a:lnSpc>
                <a:spcPct val="9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400" b="1" smtClean="0"/>
              <a:t>- обуви. </a:t>
            </a:r>
          </a:p>
          <a:p>
            <a:pPr algn="ctr">
              <a:lnSpc>
                <a:spcPct val="9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400" b="1" smtClean="0"/>
              <a:t>Проведение прогулки вблизи мест вероятной опасности недопустимо. </a:t>
            </a:r>
          </a:p>
          <a:p>
            <a:pPr>
              <a:lnSpc>
                <a:spcPct val="90000"/>
              </a:lnSpc>
            </a:pPr>
            <a:endParaRPr lang="ru-RU" sz="2400" b="1" smtClean="0"/>
          </a:p>
        </p:txBody>
      </p:sp>
      <p:pic>
        <p:nvPicPr>
          <p:cNvPr id="8196" name="Picture 4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>
                <a:cs typeface="Trebuchet MS" pitchFamily="34" charset="0"/>
              </a:rPr>
              <a:t>Подготовка к прогулке</a:t>
            </a:r>
            <a:r>
              <a:rPr lang="ru-RU" sz="2800" smtClean="0">
                <a:cs typeface="Trebuchet MS" pitchFamily="34" charset="0"/>
              </a:rPr>
              <a:t/>
            </a:r>
            <a:br>
              <a:rPr lang="ru-RU" sz="2800" smtClean="0">
                <a:cs typeface="Trebuchet MS" pitchFamily="34" charset="0"/>
              </a:rPr>
            </a:br>
            <a:endParaRPr lang="ru-RU" sz="2800" smtClean="0">
              <a:cs typeface="Trebuchet MS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anchor="t"/>
          <a:lstStyle/>
          <a:p>
            <a:pPr>
              <a:lnSpc>
                <a:spcPct val="80000"/>
              </a:lnSpc>
              <a:spcAft>
                <a:spcPts val="1000"/>
              </a:spcAft>
            </a:pPr>
            <a:r>
              <a:rPr lang="ru-RU" sz="1600" b="1" smtClean="0"/>
              <a:t>Перед выходом на прогулку воспитатель организовывает с детьми проведение гигиенических процедур: чистку носа, посещение туалетной комнаты.</a:t>
            </a:r>
          </a:p>
          <a:p>
            <a:pPr>
              <a:lnSpc>
                <a:spcPct val="80000"/>
              </a:lnSpc>
            </a:pPr>
            <a:r>
              <a:rPr lang="ru-RU" sz="1600" b="1" smtClean="0"/>
              <a:t>Одевать и раздевать детей при подготовке и возвращении с прогулки необходимо по подгруппам:</a:t>
            </a:r>
          </a:p>
          <a:p>
            <a:pPr>
              <a:lnSpc>
                <a:spcPct val="80000"/>
              </a:lnSpc>
            </a:pPr>
            <a:r>
              <a:rPr lang="en-US" sz="1600" b="1" smtClean="0"/>
              <a:t>— </a:t>
            </a:r>
            <a:r>
              <a:rPr lang="ru-RU" sz="1600" b="1" smtClean="0"/>
              <a:t>воспитатель выводит в приемную для одевания первую подгруппу детей, в которую включает медленно одевающихся детей, детей с низкими навыками самообслуживания;</a:t>
            </a:r>
          </a:p>
          <a:p>
            <a:pPr>
              <a:lnSpc>
                <a:spcPct val="80000"/>
              </a:lnSpc>
            </a:pPr>
            <a:r>
              <a:rPr lang="en-US" sz="1600" b="1" smtClean="0"/>
              <a:t>— </a:t>
            </a:r>
            <a:r>
              <a:rPr lang="ru-RU" sz="1600" b="1" smtClean="0"/>
              <a:t>младший воспитатель проводит гигиенические процедуры со второй подгруппой и выводит детей в приемную;</a:t>
            </a:r>
          </a:p>
          <a:p>
            <a:pPr>
              <a:lnSpc>
                <a:spcPct val="80000"/>
              </a:lnSpc>
            </a:pPr>
            <a:r>
              <a:rPr lang="en-US" sz="1600" b="1" smtClean="0"/>
              <a:t>— </a:t>
            </a:r>
            <a:r>
              <a:rPr lang="ru-RU" sz="1600" b="1" smtClean="0"/>
              <a:t>воспитатель выходит с первой подгруппой детей на прогулку, а младший воспитатель заканчивает одевание второй подгруппы и провожает детей на участок к воспитателю;</a:t>
            </a:r>
          </a:p>
          <a:p>
            <a:pPr>
              <a:lnSpc>
                <a:spcPct val="80000"/>
              </a:lnSpc>
            </a:pPr>
            <a:r>
              <a:rPr lang="en-US" sz="1600" b="1" smtClean="0"/>
              <a:t>— </a:t>
            </a:r>
            <a:r>
              <a:rPr lang="ru-RU" sz="1600" b="1" smtClean="0"/>
              <a:t>детей с ослабленным здоровьем рекомендуется одевать и выводить на улицу со второй подгруппой, а заводить с прогулки с первой подгруппой.</a:t>
            </a:r>
          </a:p>
          <a:p>
            <a:pPr>
              <a:lnSpc>
                <a:spcPct val="80000"/>
              </a:lnSpc>
            </a:pPr>
            <a:endParaRPr lang="ru-RU" sz="1600" b="1" smtClean="0"/>
          </a:p>
        </p:txBody>
      </p:sp>
      <p:pic>
        <p:nvPicPr>
          <p:cNvPr id="9220" name="Picture 5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>
                <a:cs typeface="Trebuchet MS" pitchFamily="34" charset="0"/>
              </a:rPr>
              <a:t>Возвращение с прогулки</a:t>
            </a:r>
          </a:p>
        </p:txBody>
      </p:sp>
      <p:sp>
        <p:nvSpPr>
          <p:cNvPr id="10243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/>
              <a:t>- Младший воспитатель уводит первую подгруппу детей с участка. Дети второй подгруппы продолжают гулять ещё в течение 10-15 минут с воспитателем.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Младший воспитатель помогает детям снять одежду, аккуратно сложить её в шкафчик  (при необходимости развешивает для просушивания). Раздевшись, дети спокойно идут в группу и играют.</a:t>
            </a:r>
          </a:p>
          <a:p>
            <a:pPr>
              <a:lnSpc>
                <a:spcPct val="80000"/>
              </a:lnSpc>
            </a:pPr>
            <a:r>
              <a:rPr lang="ru-RU" sz="2000" b="1" smtClean="0"/>
              <a:t>- Воспитатель возвращается с прогулки со второй подгруппой детей, помогает им раздеться, сложить и просушить вещи.</a:t>
            </a:r>
          </a:p>
          <a:p>
            <a:pPr>
              <a:lnSpc>
                <a:spcPct val="80000"/>
              </a:lnSpc>
            </a:pPr>
            <a:endParaRPr lang="ru-RU" sz="2000" b="1" smtClean="0"/>
          </a:p>
        </p:txBody>
      </p:sp>
      <p:pic>
        <p:nvPicPr>
          <p:cNvPr id="10244" name="Picture 6" descr="1893649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>
                <a:cs typeface="Trebuchet MS" pitchFamily="34" charset="0"/>
              </a:rPr>
              <a:t>Структурными компонентами прогулки являются:</a:t>
            </a:r>
            <a:r>
              <a:rPr lang="ru-RU" sz="2800" smtClean="0">
                <a:cs typeface="Trebuchet MS" pitchFamily="34" charset="0"/>
              </a:rPr>
              <a:t> </a:t>
            </a:r>
            <a:br>
              <a:rPr lang="ru-RU" sz="2800" smtClean="0">
                <a:cs typeface="Trebuchet MS" pitchFamily="34" charset="0"/>
              </a:rPr>
            </a:br>
            <a:endParaRPr lang="ru-RU" sz="2800" smtClean="0">
              <a:cs typeface="Trebuchet MS" pitchFamily="34" charset="0"/>
            </a:endParaRP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000" b="1" dirty="0" smtClean="0"/>
              <a:t>наблюдения; 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  <a:defRPr/>
            </a:pPr>
            <a:endParaRPr lang="en-US" sz="2000" b="1" dirty="0" smtClean="0"/>
          </a:p>
          <a:p>
            <a:pPr>
              <a:lnSpc>
                <a:spcPct val="80000"/>
              </a:lnSpc>
              <a:defRPr/>
            </a:pPr>
            <a:r>
              <a:rPr lang="en-US" sz="2000" b="1" dirty="0" smtClean="0"/>
              <a:t> </a:t>
            </a:r>
            <a:r>
              <a:rPr lang="ru-RU" sz="2000" b="1" dirty="0" smtClean="0"/>
              <a:t>трудовые действия самих детей; </a:t>
            </a:r>
          </a:p>
          <a:p>
            <a:pPr>
              <a:lnSpc>
                <a:spcPct val="80000"/>
              </a:lnSpc>
              <a:defRPr/>
            </a:pPr>
            <a:endParaRPr lang="en-US" sz="2000" b="1" dirty="0" smtClean="0"/>
          </a:p>
          <a:p>
            <a:pPr>
              <a:lnSpc>
                <a:spcPct val="80000"/>
              </a:lnSpc>
              <a:defRPr/>
            </a:pPr>
            <a:r>
              <a:rPr lang="en-US" sz="2000" b="1" dirty="0" smtClean="0"/>
              <a:t> </a:t>
            </a:r>
            <a:r>
              <a:rPr lang="ru-RU" sz="2000" b="1" dirty="0" smtClean="0"/>
              <a:t>подвижные игры и игровые упражнение; </a:t>
            </a:r>
          </a:p>
          <a:p>
            <a:pPr>
              <a:lnSpc>
                <a:spcPct val="80000"/>
              </a:lnSpc>
              <a:defRPr/>
            </a:pPr>
            <a:endParaRPr lang="ru-RU" sz="2000" b="1" dirty="0" smtClean="0"/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/>
              <a:t> ОВД по подгруппам, поточно;</a:t>
            </a:r>
          </a:p>
          <a:p>
            <a:pPr>
              <a:lnSpc>
                <a:spcPct val="80000"/>
              </a:lnSpc>
              <a:defRPr/>
            </a:pPr>
            <a:endParaRPr lang="en-US" sz="2000" b="1" dirty="0" smtClean="0"/>
          </a:p>
          <a:p>
            <a:pPr>
              <a:lnSpc>
                <a:spcPct val="80000"/>
              </a:lnSpc>
              <a:defRPr/>
            </a:pPr>
            <a:r>
              <a:rPr lang="ru-RU" sz="2000" b="1" dirty="0" smtClean="0"/>
              <a:t>самостоятельная игровая деятельность. </a:t>
            </a:r>
          </a:p>
          <a:p>
            <a:pPr>
              <a:lnSpc>
                <a:spcPct val="80000"/>
              </a:lnSpc>
              <a:defRPr/>
            </a:pPr>
            <a:endParaRPr lang="ru-RU" sz="20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2361</TotalTime>
  <Words>1315</Words>
  <Application>Microsoft Office PowerPoint</Application>
  <PresentationFormat>Экран (4:3)</PresentationFormat>
  <Paragraphs>141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Winter</vt:lpstr>
      <vt:lpstr>Организация  и методика проведения прогулки в ДОУ  в зимний период</vt:lpstr>
      <vt:lpstr>Г.А. Сперанский</vt:lpstr>
      <vt:lpstr>Прогулка — это педагогически организованная форма активного отдыха детей на свежем воздухе, целью которой является укрепление здоровья детей, развитие их физических и умственных способностей. </vt:lpstr>
      <vt:lpstr>Санитарные нормы при организации прогулки в зимний период</vt:lpstr>
      <vt:lpstr>Требования к оснащению территории детского сада </vt:lpstr>
      <vt:lpstr>Требования безопасности на прогулке в зимний период:</vt:lpstr>
      <vt:lpstr>Подготовка к прогулке </vt:lpstr>
      <vt:lpstr>Возвращение с прогулки</vt:lpstr>
      <vt:lpstr>Структурными компонентами прогулки являются:  </vt:lpstr>
      <vt:lpstr>Презентация PowerPoint</vt:lpstr>
      <vt:lpstr>Презентация PowerPoint</vt:lpstr>
      <vt:lpstr>Презентация PowerPoint</vt:lpstr>
      <vt:lpstr>Виды игр на прогулке </vt:lpstr>
      <vt:lpstr>Требования безопасности  во время проведения подвижных игр, игры в снежки</vt:lpstr>
      <vt:lpstr>Презентация PowerPoint</vt:lpstr>
      <vt:lpstr>Самостоятельная  игровая  деятельность</vt:lpstr>
      <vt:lpstr>При постройке горок  выполняются следующие требования:</vt:lpstr>
      <vt:lpstr>горка для скатывания</vt:lpstr>
      <vt:lpstr> Требования безопасности во время катания с горки </vt:lpstr>
      <vt:lpstr>Снежные постройки:</vt:lpstr>
      <vt:lpstr>фигуры для подлезания</vt:lpstr>
      <vt:lpstr>Презентация PowerPoint</vt:lpstr>
      <vt:lpstr>Работа           с родителями</vt:lpstr>
      <vt:lpstr>    Благодарим 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ььь</dc:creator>
  <cp:lastModifiedBy>Admin</cp:lastModifiedBy>
  <cp:revision>133</cp:revision>
  <cp:lastPrinted>1601-01-01T00:00:00Z</cp:lastPrinted>
  <dcterms:created xsi:type="dcterms:W3CDTF">2012-11-27T17:11:29Z</dcterms:created>
  <dcterms:modified xsi:type="dcterms:W3CDTF">2019-11-27T05:28:17Z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