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3" r:id="rId2"/>
  </p:sldMasterIdLst>
  <p:sldIdLst>
    <p:sldId id="271" r:id="rId3"/>
    <p:sldId id="274" r:id="rId4"/>
    <p:sldId id="277" r:id="rId5"/>
    <p:sldId id="278" r:id="rId6"/>
    <p:sldId id="280" r:id="rId7"/>
    <p:sldId id="279" r:id="rId8"/>
    <p:sldId id="256" r:id="rId9"/>
    <p:sldId id="257" r:id="rId10"/>
    <p:sldId id="281" r:id="rId11"/>
    <p:sldId id="260" r:id="rId12"/>
    <p:sldId id="261" r:id="rId13"/>
    <p:sldId id="283" r:id="rId14"/>
    <p:sldId id="284" r:id="rId15"/>
    <p:sldId id="285"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FF66CC"/>
    <a:srgbClr val="36E5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0" d="100"/>
          <a:sy n="80" d="100"/>
        </p:scale>
        <p:origin x="-1074"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Титульный слайд">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03648" y="764704"/>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a:xfrm>
            <a:off x="467544" y="6381328"/>
            <a:ext cx="2123256" cy="340147"/>
          </a:xfrm>
        </p:spPr>
        <p:txBody>
          <a:bodyPr/>
          <a:lstStyle/>
          <a:p>
            <a:fld id="{B900168F-C509-4503-8963-F494D3BE39A9}" type="datetimeFigureOut">
              <a:rPr lang="ru-RU" smtClean="0"/>
              <a:t>28.11.2019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7AEE13D-0F5C-4932-B598-69DA71AB8516}" type="slidenum">
              <a:rPr lang="ru-RU" smtClean="0"/>
              <a:t>‹#›</a:t>
            </a:fld>
            <a:endParaRPr lang="ru-RU"/>
          </a:p>
        </p:txBody>
      </p:sp>
    </p:spTree>
    <p:extLst>
      <p:ext uri="{BB962C8B-B14F-4D97-AF65-F5344CB8AC3E}">
        <p14:creationId xmlns:p14="http://schemas.microsoft.com/office/powerpoint/2010/main" val="253181276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1_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900168F-C509-4503-8963-F494D3BE39A9}" type="datetimeFigureOut">
              <a:rPr lang="ru-RU" smtClean="0"/>
              <a:t>28.11.2019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7AEE13D-0F5C-4932-B598-69DA71AB8516}" type="slidenum">
              <a:rPr lang="ru-RU" smtClean="0"/>
              <a:t>‹#›</a:t>
            </a:fld>
            <a:endParaRPr lang="ru-RU"/>
          </a:p>
        </p:txBody>
      </p:sp>
    </p:spTree>
    <p:extLst>
      <p:ext uri="{BB962C8B-B14F-4D97-AF65-F5344CB8AC3E}">
        <p14:creationId xmlns:p14="http://schemas.microsoft.com/office/powerpoint/2010/main" val="24351102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1_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900168F-C509-4503-8963-F494D3BE39A9}" type="datetimeFigureOut">
              <a:rPr lang="ru-RU" smtClean="0"/>
              <a:t>28.11.2019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7AEE13D-0F5C-4932-B598-69DA71AB8516}" type="slidenum">
              <a:rPr lang="ru-RU" smtClean="0"/>
              <a:t>‹#›</a:t>
            </a:fld>
            <a:endParaRPr lang="ru-RU"/>
          </a:p>
        </p:txBody>
      </p:sp>
    </p:spTree>
    <p:extLst>
      <p:ext uri="{BB962C8B-B14F-4D97-AF65-F5344CB8AC3E}">
        <p14:creationId xmlns:p14="http://schemas.microsoft.com/office/powerpoint/2010/main" val="24351102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alphaModFix amt="79000"/>
            <a:lum/>
          </a:blip>
          <a:srcRect/>
          <a:stretch>
            <a:fillRect/>
          </a:stretch>
        </a:blipFill>
        <a:effectLst/>
      </p:bgPr>
    </p:bg>
    <p:spTree>
      <p:nvGrpSpPr>
        <p:cNvPr id="1" name=""/>
        <p:cNvGrpSpPr/>
        <p:nvPr/>
      </p:nvGrpSpPr>
      <p:grpSpPr>
        <a:xfrm>
          <a:off x="0" y="0"/>
          <a:ext cx="0" cy="0"/>
          <a:chOff x="0" y="0"/>
          <a:chExt cx="0" cy="0"/>
        </a:xfrm>
      </p:grpSpPr>
      <p:pic>
        <p:nvPicPr>
          <p:cNvPr id="15" name="Рисунок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52035" y="3627152"/>
            <a:ext cx="4914888" cy="2754176"/>
          </a:xfrm>
          <a:prstGeom prst="rect">
            <a:avLst/>
          </a:prstGeom>
        </p:spPr>
      </p:pic>
      <p:sp>
        <p:nvSpPr>
          <p:cNvPr id="2" name="Заголовок 1"/>
          <p:cNvSpPr>
            <a:spLocks noGrp="1"/>
          </p:cNvSpPr>
          <p:nvPr>
            <p:ph type="title"/>
          </p:nvPr>
        </p:nvSpPr>
        <p:spPr>
          <a:xfrm>
            <a:off x="478780" y="260648"/>
            <a:ext cx="8229600" cy="1143000"/>
          </a:xfrm>
          <a:prstGeom prst="rect">
            <a:avLst/>
          </a:prstGeom>
        </p:spPr>
        <p:txBody>
          <a:bodyPr vert="horz" lIns="91440" tIns="45720" rIns="91440" bIns="45720" rtlCol="0" anchor="ctr">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469504" y="1628800"/>
            <a:ext cx="8229600" cy="4988719"/>
          </a:xfrm>
          <a:prstGeom prst="roundRect">
            <a:avLst/>
          </a:prstGeom>
          <a:effectLst>
            <a:glow rad="228600">
              <a:srgbClr val="002060">
                <a:alpha val="40000"/>
              </a:srgbClr>
            </a:glow>
          </a:effectLst>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00168F-C509-4503-8963-F494D3BE39A9}" type="datetimeFigureOut">
              <a:rPr lang="ru-RU" smtClean="0"/>
              <a:t>28.11.2019</a:t>
            </a:fld>
            <a:endParaRPr lang="ru-RU"/>
          </a:p>
        </p:txBody>
      </p:sp>
      <p:sp>
        <p:nvSpPr>
          <p:cNvPr id="5" name="Нижний колонтитул 4"/>
          <p:cNvSpPr>
            <a:spLocks noGrp="1"/>
          </p:cNvSpPr>
          <p:nvPr>
            <p:ph type="ftr" sz="quarter" idx="3"/>
          </p:nvPr>
        </p:nvSpPr>
        <p:spPr>
          <a:xfrm>
            <a:off x="3124200" y="6453336"/>
            <a:ext cx="2895600" cy="268139"/>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AEE13D-0F5C-4932-B598-69DA71AB8516}" type="slidenum">
              <a:rPr lang="ru-RU" smtClean="0"/>
              <a:t>‹#›</a:t>
            </a:fld>
            <a:endParaRPr lang="ru-RU"/>
          </a:p>
        </p:txBody>
      </p:sp>
      <p:sp>
        <p:nvSpPr>
          <p:cNvPr id="13" name="Скругленный прямоугольник 12"/>
          <p:cNvSpPr/>
          <p:nvPr/>
        </p:nvSpPr>
        <p:spPr>
          <a:xfrm>
            <a:off x="323528" y="368660"/>
            <a:ext cx="8568952" cy="6120680"/>
          </a:xfrm>
          <a:prstGeom prst="roundRect">
            <a:avLst/>
          </a:prstGeom>
          <a:noFill/>
          <a:effectLst>
            <a:glow rad="101600">
              <a:srgbClr val="00B05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997374870"/>
      </p:ext>
    </p:extLst>
  </p:cSld>
  <p:clrMap bg1="lt1" tx1="dk1" bg2="lt2" tx2="dk2" accent1="accent1" accent2="accent2" accent3="accent3" accent4="accent4" accent5="accent5" accent6="accent6" hlink="hlink" folHlink="folHlink"/>
  <p:sldLayoutIdLst>
    <p:sldLayoutId id="2147483661" r:id="rId1"/>
    <p:sldLayoutId id="2147483662" r:id="rId2"/>
  </p:sldLayoutIdLst>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3418EE-7D04-4511-B87F-4D8E0BF1B3EB}" type="datetimeFigureOut">
              <a:rPr lang="ru-RU" smtClean="0"/>
              <a:t>28.11.2019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A43AAB-EC98-463F-92B6-28914144A63A}" type="slidenum">
              <a:rPr lang="ru-RU" smtClean="0"/>
              <a:t>‹#›</a:t>
            </a:fld>
            <a:endParaRPr lang="ru-RU"/>
          </a:p>
        </p:txBody>
      </p:sp>
      <p:sp>
        <p:nvSpPr>
          <p:cNvPr id="7" name="Блок-схема: альтернативный процесс 6"/>
          <p:cNvSpPr/>
          <p:nvPr/>
        </p:nvSpPr>
        <p:spPr>
          <a:xfrm>
            <a:off x="395536" y="260648"/>
            <a:ext cx="8352928" cy="6120680"/>
          </a:xfrm>
          <a:prstGeom prst="flowChartAlternateProcess">
            <a:avLst/>
          </a:prstGeom>
          <a:noFill/>
          <a:effectLst>
            <a:glow rad="101600">
              <a:srgbClr val="00B05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237858616"/>
      </p:ext>
    </p:extLst>
  </p:cSld>
  <p:clrMap bg1="lt1" tx1="dk1" bg2="lt2" tx2="dk2" accent1="accent1" accent2="accent2" accent3="accent3" accent4="accent4" accent5="accent5" accent6="accent6" hlink="hlink" folHlink="folHlink"/>
  <p:sldLayoutIdLst>
    <p:sldLayoutId id="2147483664" r:id="rId1"/>
  </p:sldLayoutIdLst>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476673"/>
            <a:ext cx="8568952" cy="1152128"/>
          </a:xfrm>
        </p:spPr>
        <p:txBody>
          <a:bodyPr>
            <a:noAutofit/>
          </a:bodyPr>
          <a:lstStyle/>
          <a:p>
            <a:r>
              <a:rPr lang="ru-RU" sz="1600" b="1" dirty="0" smtClean="0">
                <a:latin typeface="Times New Roman" pitchFamily="18" charset="0"/>
                <a:cs typeface="Times New Roman" pitchFamily="18" charset="0"/>
              </a:rPr>
              <a:t>МУНИЦИПАЛЬНОЕ КАЗЕННОЕ ДОШКОЛЬНОЕ </a:t>
            </a:r>
            <a:br>
              <a:rPr lang="ru-RU" sz="1600" b="1"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ОБРАЗОВАТЕЛЬНОЕ УЧРЕЖДЕНИЕ «КИРЕЕВСКИЙ ДЕТСКИЙ САД «РОМАШКА» </a:t>
            </a:r>
            <a:br>
              <a:rPr lang="ru-RU" sz="1600" b="1"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МУНИЦИПАЛЬНОГО ОБРАЗОВАНИЯ КИРЕЕВСКИЙ РАЙОН</a:t>
            </a:r>
            <a:endParaRPr lang="ru-RU" sz="1600" b="1"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187624" y="2132856"/>
            <a:ext cx="7056784" cy="2520280"/>
          </a:xfrm>
        </p:spPr>
        <p:txBody>
          <a:bodyPr>
            <a:normAutofit fontScale="47500" lnSpcReduction="20000"/>
          </a:bodyPr>
          <a:lstStyle/>
          <a:p>
            <a:pPr>
              <a:lnSpc>
                <a:spcPct val="115000"/>
              </a:lnSpc>
              <a:spcBef>
                <a:spcPts val="150"/>
              </a:spcBef>
              <a:spcAft>
                <a:spcPts val="150"/>
              </a:spcAft>
            </a:pPr>
            <a:r>
              <a:rPr lang="ru-RU" sz="4400" b="1" i="1" dirty="0" smtClean="0">
                <a:solidFill>
                  <a:srgbClr val="FF0000"/>
                </a:solidFill>
                <a:latin typeface="Times New Roman"/>
                <a:ea typeface="Times New Roman"/>
                <a:cs typeface="Times New Roman"/>
              </a:rPr>
              <a:t>РМО «ИСПОЛЬЗОВАНИЕ СОВРЕМЕННЫХ ПЕДАГОГИЧЕСКИХ ТЕХНОЛОГИЙ В ПРОЦЕССЕ ФОРМИРОВАНИЯ ЭЛЕМЕНТАРНЫХ МАТЕМАТИЧЕСКИХ ПРЕДСТАВЛЕНИЙ У ДЕТЕЙ ДОШКОЛЬНОГО ВОЗРАСТА»</a:t>
            </a:r>
            <a:endParaRPr lang="ru-RU" sz="4400" b="1" i="1" dirty="0" smtClean="0">
              <a:solidFill>
                <a:srgbClr val="FF0000"/>
              </a:solidFill>
              <a:ea typeface="Calibri"/>
              <a:cs typeface="Times New Roman"/>
            </a:endParaRPr>
          </a:p>
          <a:p>
            <a:pPr algn="just">
              <a:lnSpc>
                <a:spcPct val="115000"/>
              </a:lnSpc>
              <a:spcBef>
                <a:spcPts val="150"/>
              </a:spcBef>
              <a:spcAft>
                <a:spcPts val="150"/>
              </a:spcAft>
            </a:pPr>
            <a:r>
              <a:rPr lang="ru-RU" b="1" dirty="0">
                <a:latin typeface="Times New Roman"/>
                <a:ea typeface="Times New Roman"/>
                <a:cs typeface="Times New Roman"/>
              </a:rPr>
              <a:t> </a:t>
            </a:r>
            <a:endParaRPr lang="ru-RU" sz="2800" dirty="0">
              <a:ea typeface="Calibri"/>
              <a:cs typeface="Times New Roman"/>
            </a:endParaRPr>
          </a:p>
        </p:txBody>
      </p:sp>
    </p:spTree>
    <p:extLst>
      <p:ext uri="{BB962C8B-B14F-4D97-AF65-F5344CB8AC3E}">
        <p14:creationId xmlns:p14="http://schemas.microsoft.com/office/powerpoint/2010/main" val="166572171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404664"/>
            <a:ext cx="8280920" cy="5616624"/>
          </a:xfrm>
        </p:spPr>
        <p:txBody>
          <a:bodyPr>
            <a:noAutofit/>
          </a:bodyPr>
          <a:lstStyle/>
          <a:p>
            <a:endParaRPr lang="ru-RU" sz="2000" b="1" dirty="0">
              <a:solidFill>
                <a:srgbClr val="009900"/>
              </a:solidFill>
              <a:latin typeface="Times New Roman" pitchFamily="18" charset="0"/>
              <a:cs typeface="Times New Roman" pitchFamily="18" charset="0"/>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764704"/>
            <a:ext cx="5688013" cy="494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717909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692696"/>
            <a:ext cx="8204448" cy="1008112"/>
          </a:xfrm>
          <a:ln>
            <a:solidFill>
              <a:srgbClr val="FF0000"/>
            </a:solidFill>
          </a:ln>
        </p:spPr>
        <p:txBody>
          <a:bodyPr>
            <a:noAutofit/>
          </a:bodyPr>
          <a:lstStyle/>
          <a:p>
            <a:r>
              <a:rPr lang="ru-RU" sz="2000" b="1" i="1" u="sng" dirty="0" smtClean="0">
                <a:solidFill>
                  <a:srgbClr val="FF0000"/>
                </a:solidFill>
                <a:latin typeface="Times New Roman" pitchFamily="18" charset="0"/>
                <a:cs typeface="Times New Roman" pitchFamily="18" charset="0"/>
              </a:rPr>
              <a:t>ПО УРОВНЮ СЛОЖНОСТИ УПРАЖНЕНИЯ </a:t>
            </a:r>
            <a:br>
              <a:rPr lang="ru-RU" sz="2000" b="1" i="1" u="sng" dirty="0" smtClean="0">
                <a:solidFill>
                  <a:srgbClr val="FF0000"/>
                </a:solidFill>
                <a:latin typeface="Times New Roman" pitchFamily="18" charset="0"/>
                <a:cs typeface="Times New Roman" pitchFamily="18" charset="0"/>
              </a:rPr>
            </a:br>
            <a:r>
              <a:rPr lang="ru-RU" sz="2000" b="1" i="1" u="sng" dirty="0" smtClean="0">
                <a:solidFill>
                  <a:srgbClr val="FF0000"/>
                </a:solidFill>
                <a:latin typeface="Times New Roman" pitchFamily="18" charset="0"/>
                <a:cs typeface="Times New Roman" pitchFamily="18" charset="0"/>
              </a:rPr>
              <a:t>С ПАЛОЧКАМИ КЮИЗЕНЕРА НУЖНО РАЗДЕЛИТЬ </a:t>
            </a:r>
            <a:br>
              <a:rPr lang="ru-RU" sz="2000" b="1" i="1" u="sng" dirty="0" smtClean="0">
                <a:solidFill>
                  <a:srgbClr val="FF0000"/>
                </a:solidFill>
                <a:latin typeface="Times New Roman" pitchFamily="18" charset="0"/>
                <a:cs typeface="Times New Roman" pitchFamily="18" charset="0"/>
              </a:rPr>
            </a:br>
            <a:r>
              <a:rPr lang="ru-RU" sz="2000" b="1" i="1" u="sng" dirty="0" smtClean="0">
                <a:solidFill>
                  <a:srgbClr val="FF0000"/>
                </a:solidFill>
                <a:latin typeface="Times New Roman" pitchFamily="18" charset="0"/>
                <a:cs typeface="Times New Roman" pitchFamily="18" charset="0"/>
              </a:rPr>
              <a:t>НА ДВА ЭТАПА.</a:t>
            </a:r>
            <a:endParaRPr lang="ru-RU" sz="2000" b="1" i="1" u="sng" dirty="0">
              <a:solidFill>
                <a:srgbClr val="FF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9552" y="1916832"/>
            <a:ext cx="7848872" cy="3744416"/>
          </a:xfrm>
        </p:spPr>
        <p:txBody>
          <a:bodyPr>
            <a:noAutofit/>
          </a:bodyPr>
          <a:lstStyle/>
          <a:p>
            <a:pPr marL="342900" indent="-342900" algn="l">
              <a:buFont typeface="Wingdings" pitchFamily="2" charset="2"/>
              <a:buChar char="Ø"/>
            </a:pPr>
            <a:r>
              <a:rPr lang="ru-RU" sz="1800" b="1" dirty="0">
                <a:solidFill>
                  <a:schemeClr val="tx1"/>
                </a:solidFill>
                <a:latin typeface="Times New Roman" pitchFamily="18" charset="0"/>
                <a:cs typeface="Times New Roman" pitchFamily="18" charset="0"/>
              </a:rPr>
              <a:t>На первом этапе палочки используются как игровой материал. Дети играют с ними, как с обычными кубиками и палочками, создают различные конфигурации. Их привлекают конкретные образы, а также качественные характеристики материала — цвет, </a:t>
            </a:r>
            <a:r>
              <a:rPr lang="ru-RU" sz="1800" b="1" dirty="0" smtClean="0">
                <a:solidFill>
                  <a:schemeClr val="tx1"/>
                </a:solidFill>
                <a:latin typeface="Times New Roman" pitchFamily="18" charset="0"/>
                <a:cs typeface="Times New Roman" pitchFamily="18" charset="0"/>
              </a:rPr>
              <a:t>размер</a:t>
            </a:r>
            <a:r>
              <a:rPr lang="ru-RU" sz="1800" b="1" dirty="0">
                <a:solidFill>
                  <a:schemeClr val="tx1"/>
                </a:solidFill>
                <a:latin typeface="Times New Roman" pitchFamily="18" charset="0"/>
                <a:cs typeface="Times New Roman" pitchFamily="18" charset="0"/>
              </a:rPr>
              <a:t>, форма</a:t>
            </a:r>
            <a:r>
              <a:rPr lang="ru-RU" sz="1800" b="1" dirty="0" smtClean="0">
                <a:solidFill>
                  <a:schemeClr val="tx1"/>
                </a:solidFill>
                <a:latin typeface="Times New Roman" pitchFamily="18" charset="0"/>
                <a:cs typeface="Times New Roman" pitchFamily="18" charset="0"/>
              </a:rPr>
              <a:t>.</a:t>
            </a:r>
            <a:endParaRPr lang="ru-RU" sz="1800" dirty="0">
              <a:solidFill>
                <a:schemeClr val="tx1"/>
              </a:solidFill>
              <a:latin typeface="Times New Roman" pitchFamily="18" charset="0"/>
              <a:cs typeface="Times New Roman" pitchFamily="18" charset="0"/>
            </a:endParaRPr>
          </a:p>
          <a:p>
            <a:pPr marL="342900" indent="-342900" algn="l">
              <a:buFont typeface="Wingdings" pitchFamily="2" charset="2"/>
              <a:buChar char="Ø"/>
            </a:pPr>
            <a:r>
              <a:rPr lang="ru-RU" sz="1800" b="1" dirty="0">
                <a:solidFill>
                  <a:schemeClr val="tx1"/>
                </a:solidFill>
                <a:latin typeface="Times New Roman" pitchFamily="18" charset="0"/>
                <a:cs typeface="Times New Roman" pitchFamily="18" charset="0"/>
              </a:rPr>
              <a:t>На втором этапе палочки выступают уже как средство обучения арифметике. Пространственно-количественные характеристики не столь очевидны для детей, как цвет, форма, размер. Открыть их можно в совместной деятельности взрослого и ребенка. При этом взрослый не ограничивается внешним показом и прочтением готовых конфигураций, а дает возможность выбирать действие самому ребенку. Тогда игра будет радостным открытием нового. Ребенок быстро научится переводить (декодировать) игру красок в числовые отношения, постигать законы загадочного мира чисел.</a:t>
            </a:r>
          </a:p>
        </p:txBody>
      </p:sp>
    </p:spTree>
    <p:extLst>
      <p:ext uri="{BB962C8B-B14F-4D97-AF65-F5344CB8AC3E}">
        <p14:creationId xmlns:p14="http://schemas.microsoft.com/office/powerpoint/2010/main" val="62554785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620688"/>
            <a:ext cx="8352928" cy="5040559"/>
          </a:xfrm>
        </p:spPr>
        <p:txBody>
          <a:bodyPr>
            <a:normAutofit fontScale="90000"/>
          </a:bodyPr>
          <a:lstStyle/>
          <a:p>
            <a:pPr lvl="0" indent="254000" algn="l" eaLnBrk="0" fontAlgn="base" hangingPunct="0">
              <a:spcAft>
                <a:spcPct val="0"/>
              </a:spcAft>
            </a:pPr>
            <a:r>
              <a:rPr lang="ru-RU" sz="2400" b="1" dirty="0" smtClean="0">
                <a:solidFill>
                  <a:srgbClr val="603B14"/>
                </a:solidFill>
                <a:latin typeface="Comic Sans MS" pitchFamily="66" charset="0"/>
                <a:ea typeface="+mn-ea"/>
                <a:cs typeface="Times New Roman" pitchFamily="18" charset="0"/>
              </a:rPr>
              <a:t/>
            </a:r>
            <a:br>
              <a:rPr lang="ru-RU" sz="2400" b="1" dirty="0" smtClean="0">
                <a:solidFill>
                  <a:srgbClr val="603B14"/>
                </a:solidFill>
                <a:latin typeface="Comic Sans MS" pitchFamily="66" charset="0"/>
                <a:ea typeface="+mn-ea"/>
                <a:cs typeface="Times New Roman" pitchFamily="18" charset="0"/>
              </a:rPr>
            </a:br>
            <a:r>
              <a:rPr lang="ru-RU" sz="2400" b="1" dirty="0" smtClean="0">
                <a:solidFill>
                  <a:srgbClr val="603B14"/>
                </a:solidFill>
                <a:latin typeface="Comic Sans MS" pitchFamily="66" charset="0"/>
                <a:ea typeface="+mn-ea"/>
                <a:cs typeface="Times New Roman" pitchFamily="18" charset="0"/>
              </a:rPr>
              <a:t/>
            </a:r>
            <a:br>
              <a:rPr lang="ru-RU" sz="2400" b="1" dirty="0" smtClean="0">
                <a:solidFill>
                  <a:srgbClr val="603B14"/>
                </a:solidFill>
                <a:latin typeface="Comic Sans MS" pitchFamily="66" charset="0"/>
                <a:ea typeface="+mn-ea"/>
                <a:cs typeface="Times New Roman" pitchFamily="18" charset="0"/>
              </a:rPr>
            </a:br>
            <a:r>
              <a:rPr lang="ru-RU" sz="2400" b="1" dirty="0" smtClean="0">
                <a:solidFill>
                  <a:srgbClr val="603B14"/>
                </a:solidFill>
                <a:latin typeface="Comic Sans MS" pitchFamily="66" charset="0"/>
                <a:ea typeface="+mn-ea"/>
                <a:cs typeface="Times New Roman" pitchFamily="18" charset="0"/>
              </a:rPr>
              <a:t>   </a:t>
            </a:r>
            <a:r>
              <a:rPr lang="ru-RU" sz="2200" b="1" i="1" u="sng" dirty="0" smtClean="0">
                <a:solidFill>
                  <a:schemeClr val="tx2">
                    <a:lumMod val="75000"/>
                  </a:schemeClr>
                </a:solidFill>
                <a:latin typeface="Times New Roman" pitchFamily="18" charset="0"/>
                <a:ea typeface="+mn-ea"/>
                <a:cs typeface="Times New Roman" pitchFamily="18" charset="0"/>
              </a:rPr>
              <a:t>ЛОГИЧЕСКИЕ БЛОКИ ДЬЕНЕША ПРЕДСТАВЛЯЮТ </a:t>
            </a:r>
            <a:br>
              <a:rPr lang="ru-RU" sz="2200" b="1" i="1" u="sng" dirty="0" smtClean="0">
                <a:solidFill>
                  <a:schemeClr val="tx2">
                    <a:lumMod val="75000"/>
                  </a:schemeClr>
                </a:solidFill>
                <a:latin typeface="Times New Roman" pitchFamily="18" charset="0"/>
                <a:ea typeface="+mn-ea"/>
                <a:cs typeface="Times New Roman" pitchFamily="18" charset="0"/>
              </a:rPr>
            </a:br>
            <a:r>
              <a:rPr lang="ru-RU" sz="2200" b="1" i="1" u="sng" dirty="0" smtClean="0">
                <a:solidFill>
                  <a:schemeClr val="tx2">
                    <a:lumMod val="75000"/>
                  </a:schemeClr>
                </a:solidFill>
                <a:latin typeface="Times New Roman" pitchFamily="18" charset="0"/>
                <a:ea typeface="+mn-ea"/>
                <a:cs typeface="Times New Roman" pitchFamily="18" charset="0"/>
              </a:rPr>
              <a:t>СОБОЙ НАБОР ИЗ </a:t>
            </a:r>
            <a:r>
              <a:rPr lang="ru-RU" sz="2200" b="1" i="1" u="sng" dirty="0">
                <a:solidFill>
                  <a:schemeClr val="tx2">
                    <a:lumMod val="75000"/>
                  </a:schemeClr>
                </a:solidFill>
                <a:latin typeface="Times New Roman" pitchFamily="18" charset="0"/>
                <a:ea typeface="+mn-ea"/>
                <a:cs typeface="Times New Roman" pitchFamily="18" charset="0"/>
              </a:rPr>
              <a:t> </a:t>
            </a:r>
            <a:r>
              <a:rPr lang="ru-RU" sz="2400" b="1" dirty="0" smtClean="0">
                <a:solidFill>
                  <a:srgbClr val="FF0000"/>
                </a:solidFill>
                <a:latin typeface="Times New Roman" pitchFamily="18" charset="0"/>
                <a:ea typeface="+mn-ea"/>
                <a:cs typeface="Times New Roman" pitchFamily="18" charset="0"/>
              </a:rPr>
              <a:t>48 </a:t>
            </a:r>
            <a:r>
              <a:rPr lang="ru-RU" sz="2400" b="1" dirty="0">
                <a:solidFill>
                  <a:srgbClr val="FF0000"/>
                </a:solidFill>
                <a:latin typeface="Times New Roman" pitchFamily="18" charset="0"/>
                <a:ea typeface="+mn-ea"/>
                <a:cs typeface="Times New Roman" pitchFamily="18" charset="0"/>
              </a:rPr>
              <a:t>геометрических фигур:</a:t>
            </a:r>
            <a:r>
              <a:rPr lang="ru-RU" sz="2400" b="1" dirty="0">
                <a:solidFill>
                  <a:srgbClr val="603B14"/>
                </a:solidFill>
                <a:latin typeface="Times New Roman" pitchFamily="18" charset="0"/>
                <a:ea typeface="+mn-ea"/>
                <a:cs typeface="Times New Roman" pitchFamily="18" charset="0"/>
              </a:rPr>
              <a:t> </a:t>
            </a:r>
            <a:br>
              <a:rPr lang="ru-RU" sz="2400" b="1" dirty="0">
                <a:solidFill>
                  <a:srgbClr val="603B14"/>
                </a:solidFill>
                <a:latin typeface="Times New Roman" pitchFamily="18" charset="0"/>
                <a:ea typeface="+mn-ea"/>
                <a:cs typeface="Times New Roman" pitchFamily="18" charset="0"/>
              </a:rPr>
            </a:br>
            <a:r>
              <a:rPr lang="ru-RU" sz="2400" b="1" dirty="0">
                <a:solidFill>
                  <a:srgbClr val="603B14"/>
                </a:solidFill>
                <a:latin typeface="Times New Roman" pitchFamily="18" charset="0"/>
                <a:ea typeface="+mn-ea"/>
                <a:cs typeface="Times New Roman" pitchFamily="18" charset="0"/>
              </a:rPr>
              <a:t/>
            </a:r>
            <a:br>
              <a:rPr lang="ru-RU" sz="2400" b="1" dirty="0">
                <a:solidFill>
                  <a:srgbClr val="603B14"/>
                </a:solidFill>
                <a:latin typeface="Times New Roman" pitchFamily="18" charset="0"/>
                <a:ea typeface="+mn-ea"/>
                <a:cs typeface="Times New Roman" pitchFamily="18" charset="0"/>
              </a:rPr>
            </a:br>
            <a:r>
              <a:rPr lang="ru-RU" sz="2400" b="1" dirty="0">
                <a:solidFill>
                  <a:srgbClr val="603B14"/>
                </a:solidFill>
                <a:latin typeface="Times New Roman" pitchFamily="18" charset="0"/>
                <a:ea typeface="+mn-ea"/>
                <a:cs typeface="Times New Roman" pitchFamily="18" charset="0"/>
              </a:rPr>
              <a:t>а) четырех форм (круг, треугольник, квадрат, прямоугольник); </a:t>
            </a:r>
            <a:r>
              <a:rPr lang="ru-RU" sz="2400" b="1" dirty="0" smtClean="0">
                <a:solidFill>
                  <a:srgbClr val="603B14"/>
                </a:solidFill>
                <a:latin typeface="Times New Roman" pitchFamily="18" charset="0"/>
                <a:ea typeface="+mn-ea"/>
                <a:cs typeface="Times New Roman" pitchFamily="18" charset="0"/>
              </a:rPr>
              <a:t/>
            </a:r>
            <a:br>
              <a:rPr lang="ru-RU" sz="2400" b="1" dirty="0" smtClean="0">
                <a:solidFill>
                  <a:srgbClr val="603B14"/>
                </a:solidFill>
                <a:latin typeface="Times New Roman" pitchFamily="18" charset="0"/>
                <a:ea typeface="+mn-ea"/>
                <a:cs typeface="Times New Roman" pitchFamily="18" charset="0"/>
              </a:rPr>
            </a:br>
            <a:r>
              <a:rPr lang="ru-RU" sz="2400" b="1" dirty="0" smtClean="0">
                <a:solidFill>
                  <a:srgbClr val="603B14"/>
                </a:solidFill>
                <a:latin typeface="Times New Roman" pitchFamily="18" charset="0"/>
                <a:ea typeface="+mn-ea"/>
                <a:cs typeface="Times New Roman" pitchFamily="18" charset="0"/>
              </a:rPr>
              <a:t>б</a:t>
            </a:r>
            <a:r>
              <a:rPr lang="ru-RU" sz="2400" b="1" dirty="0">
                <a:solidFill>
                  <a:srgbClr val="603B14"/>
                </a:solidFill>
                <a:latin typeface="Times New Roman" pitchFamily="18" charset="0"/>
                <a:ea typeface="+mn-ea"/>
                <a:cs typeface="Times New Roman" pitchFamily="18" charset="0"/>
              </a:rPr>
              <a:t>) трёх цветов (красный, синий, желтый); </a:t>
            </a:r>
            <a:br>
              <a:rPr lang="ru-RU" sz="2400" b="1" dirty="0">
                <a:solidFill>
                  <a:srgbClr val="603B14"/>
                </a:solidFill>
                <a:latin typeface="Times New Roman" pitchFamily="18" charset="0"/>
                <a:ea typeface="+mn-ea"/>
                <a:cs typeface="Times New Roman" pitchFamily="18" charset="0"/>
              </a:rPr>
            </a:br>
            <a:r>
              <a:rPr lang="ru-RU" sz="2400" b="1" dirty="0">
                <a:solidFill>
                  <a:srgbClr val="603B14"/>
                </a:solidFill>
                <a:latin typeface="Times New Roman" pitchFamily="18" charset="0"/>
                <a:ea typeface="+mn-ea"/>
                <a:cs typeface="Times New Roman" pitchFamily="18" charset="0"/>
              </a:rPr>
              <a:t>в) двух размеров (большой, маленький);</a:t>
            </a:r>
            <a:br>
              <a:rPr lang="ru-RU" sz="2400" b="1" dirty="0">
                <a:solidFill>
                  <a:srgbClr val="603B14"/>
                </a:solidFill>
                <a:latin typeface="Times New Roman" pitchFamily="18" charset="0"/>
                <a:ea typeface="+mn-ea"/>
                <a:cs typeface="Times New Roman" pitchFamily="18" charset="0"/>
              </a:rPr>
            </a:br>
            <a:r>
              <a:rPr lang="ru-RU" sz="2400" b="1" dirty="0">
                <a:solidFill>
                  <a:srgbClr val="603B14"/>
                </a:solidFill>
                <a:latin typeface="Times New Roman" pitchFamily="18" charset="0"/>
                <a:ea typeface="+mn-ea"/>
                <a:cs typeface="Times New Roman" pitchFamily="18" charset="0"/>
              </a:rPr>
              <a:t>г) двух видов толщины (толстый, тонкий). </a:t>
            </a:r>
            <a:br>
              <a:rPr lang="ru-RU" sz="2400" b="1" dirty="0">
                <a:solidFill>
                  <a:srgbClr val="603B14"/>
                </a:solidFill>
                <a:latin typeface="Times New Roman" pitchFamily="18" charset="0"/>
                <a:ea typeface="+mn-ea"/>
                <a:cs typeface="Times New Roman" pitchFamily="18" charset="0"/>
              </a:rPr>
            </a:br>
            <a:r>
              <a:rPr lang="ru-RU" sz="2400" b="1" dirty="0">
                <a:solidFill>
                  <a:srgbClr val="603B14"/>
                </a:solidFill>
                <a:latin typeface="Times New Roman" pitchFamily="18" charset="0"/>
                <a:ea typeface="+mn-ea"/>
                <a:cs typeface="Times New Roman" pitchFamily="18" charset="0"/>
              </a:rPr>
              <a:t/>
            </a:r>
            <a:br>
              <a:rPr lang="ru-RU" sz="2400" b="1" dirty="0">
                <a:solidFill>
                  <a:srgbClr val="603B14"/>
                </a:solidFill>
                <a:latin typeface="Times New Roman" pitchFamily="18" charset="0"/>
                <a:ea typeface="+mn-ea"/>
                <a:cs typeface="Times New Roman" pitchFamily="18" charset="0"/>
              </a:rPr>
            </a:br>
            <a:r>
              <a:rPr lang="ru-RU" sz="2400" b="1" dirty="0">
                <a:solidFill>
                  <a:srgbClr val="603B14"/>
                </a:solidFill>
                <a:latin typeface="Times New Roman" pitchFamily="18" charset="0"/>
                <a:ea typeface="+mn-ea"/>
                <a:cs typeface="Times New Roman" pitchFamily="18" charset="0"/>
              </a:rPr>
              <a:t>Каждая геометрическая фигура характеризуется четырьмя признаками: </a:t>
            </a:r>
            <a:br>
              <a:rPr lang="ru-RU" sz="2400" b="1" dirty="0">
                <a:solidFill>
                  <a:srgbClr val="603B14"/>
                </a:solidFill>
                <a:latin typeface="Times New Roman" pitchFamily="18" charset="0"/>
                <a:ea typeface="+mn-ea"/>
                <a:cs typeface="Times New Roman" pitchFamily="18" charset="0"/>
              </a:rPr>
            </a:br>
            <a:r>
              <a:rPr lang="ru-RU" sz="2400" b="1" dirty="0">
                <a:solidFill>
                  <a:srgbClr val="FF0000"/>
                </a:solidFill>
                <a:latin typeface="Times New Roman" pitchFamily="18" charset="0"/>
                <a:ea typeface="+mn-ea"/>
                <a:cs typeface="Times New Roman" pitchFamily="18" charset="0"/>
              </a:rPr>
              <a:t>формой, цветом, размером</a:t>
            </a:r>
            <a:r>
              <a:rPr lang="ru-RU" sz="2400" b="1" dirty="0" smtClean="0">
                <a:solidFill>
                  <a:srgbClr val="FF0000"/>
                </a:solidFill>
                <a:latin typeface="Times New Roman" pitchFamily="18" charset="0"/>
                <a:ea typeface="+mn-ea"/>
                <a:cs typeface="Times New Roman" pitchFamily="18" charset="0"/>
              </a:rPr>
              <a:t>, толщиной</a:t>
            </a:r>
            <a:r>
              <a:rPr lang="ru-RU" sz="2400" b="1" dirty="0">
                <a:solidFill>
                  <a:srgbClr val="FF0000"/>
                </a:solidFill>
                <a:latin typeface="Times New Roman" pitchFamily="18" charset="0"/>
                <a:ea typeface="+mn-ea"/>
                <a:cs typeface="Times New Roman" pitchFamily="18" charset="0"/>
              </a:rPr>
              <a:t>. </a:t>
            </a:r>
            <a:br>
              <a:rPr lang="ru-RU" sz="2400" b="1" dirty="0">
                <a:solidFill>
                  <a:srgbClr val="FF0000"/>
                </a:solidFill>
                <a:latin typeface="Times New Roman" pitchFamily="18" charset="0"/>
                <a:ea typeface="+mn-ea"/>
                <a:cs typeface="Times New Roman" pitchFamily="18" charset="0"/>
              </a:rPr>
            </a:br>
            <a:r>
              <a:rPr lang="ru-RU" sz="2400" b="1" dirty="0">
                <a:solidFill>
                  <a:srgbClr val="603B14"/>
                </a:solidFill>
                <a:latin typeface="Times New Roman" pitchFamily="18" charset="0"/>
                <a:ea typeface="+mn-ea"/>
                <a:cs typeface="Times New Roman" pitchFamily="18" charset="0"/>
              </a:rPr>
              <a:t/>
            </a:r>
            <a:br>
              <a:rPr lang="ru-RU" sz="2400" b="1" dirty="0">
                <a:solidFill>
                  <a:srgbClr val="603B14"/>
                </a:solidFill>
                <a:latin typeface="Times New Roman" pitchFamily="18" charset="0"/>
                <a:ea typeface="+mn-ea"/>
                <a:cs typeface="Times New Roman" pitchFamily="18" charset="0"/>
              </a:rPr>
            </a:br>
            <a:r>
              <a:rPr lang="ru-RU" sz="2400" dirty="0">
                <a:solidFill>
                  <a:prstClr val="black"/>
                </a:solidFill>
                <a:latin typeface="Times New Roman" pitchFamily="18" charset="0"/>
                <a:ea typeface="+mn-ea"/>
                <a:cs typeface="Times New Roman" pitchFamily="18" charset="0"/>
              </a:rPr>
              <a:t/>
            </a:r>
            <a:br>
              <a:rPr lang="ru-RU" sz="2400" dirty="0">
                <a:solidFill>
                  <a:prstClr val="black"/>
                </a:solidFill>
                <a:latin typeface="Times New Roman" pitchFamily="18" charset="0"/>
                <a:ea typeface="+mn-ea"/>
                <a:cs typeface="Times New Roman" pitchFamily="18" charset="0"/>
              </a:rPr>
            </a:br>
            <a:endParaRPr lang="ru-RU" dirty="0">
              <a:latin typeface="Times New Roman" pitchFamily="18" charset="0"/>
              <a:cs typeface="Times New Roman" pitchFamily="18" charset="0"/>
            </a:endParaRPr>
          </a:p>
        </p:txBody>
      </p:sp>
      <p:pic>
        <p:nvPicPr>
          <p:cNvPr id="4" name="Picture 4" descr="logicheskie-bloki-denesha_3[1]"/>
          <p:cNvPicPr>
            <a:picLocks noChangeAspect="1" noChangeArrowheads="1"/>
          </p:cNvPicPr>
          <p:nvPr/>
        </p:nvPicPr>
        <p:blipFill>
          <a:blip r:embed="rId2" cstate="screen"/>
          <a:srcRect/>
          <a:stretch>
            <a:fillRect/>
          </a:stretch>
        </p:blipFill>
        <p:spPr bwMode="auto">
          <a:xfrm>
            <a:off x="5652120" y="4149080"/>
            <a:ext cx="2675073" cy="1841801"/>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extLst>
      <p:ext uri="{BB962C8B-B14F-4D97-AF65-F5344CB8AC3E}">
        <p14:creationId xmlns:p14="http://schemas.microsoft.com/office/powerpoint/2010/main" val="402728714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0"/>
            <a:ext cx="8496944" cy="6165304"/>
          </a:xfrm>
        </p:spPr>
        <p:txBody>
          <a:bodyPr>
            <a:normAutofit fontScale="90000"/>
          </a:bodyPr>
          <a:lstStyle/>
          <a:p>
            <a:pPr lvl="0" fontAlgn="base">
              <a:spcAft>
                <a:spcPct val="0"/>
              </a:spcAft>
              <a:defRPr/>
            </a:pPr>
            <a:r>
              <a:rPr lang="ru-RU" sz="2700" b="1" i="1" u="sng" dirty="0" smtClean="0">
                <a:solidFill>
                  <a:srgbClr val="FF0000"/>
                </a:solidFill>
                <a:latin typeface="Times New Roman" pitchFamily="18" charset="0"/>
                <a:ea typeface="+mn-ea"/>
                <a:cs typeface="Times New Roman" pitchFamily="18" charset="0"/>
              </a:rPr>
              <a:t/>
            </a:r>
            <a:br>
              <a:rPr lang="ru-RU" sz="2700" b="1" i="1" u="sng" dirty="0" smtClean="0">
                <a:solidFill>
                  <a:srgbClr val="FF0000"/>
                </a:solidFill>
                <a:latin typeface="Times New Roman" pitchFamily="18" charset="0"/>
                <a:ea typeface="+mn-ea"/>
                <a:cs typeface="Times New Roman" pitchFamily="18" charset="0"/>
              </a:rPr>
            </a:br>
            <a:r>
              <a:rPr lang="ru-RU" sz="2700" b="1" i="1" u="sng" dirty="0">
                <a:solidFill>
                  <a:srgbClr val="FF0000"/>
                </a:solidFill>
                <a:latin typeface="Times New Roman" pitchFamily="18" charset="0"/>
                <a:ea typeface="+mn-ea"/>
                <a:cs typeface="Times New Roman" pitchFamily="18" charset="0"/>
              </a:rPr>
              <a:t/>
            </a:r>
            <a:br>
              <a:rPr lang="ru-RU" sz="2700" b="1" i="1" u="sng" dirty="0">
                <a:solidFill>
                  <a:srgbClr val="FF0000"/>
                </a:solidFill>
                <a:latin typeface="Times New Roman" pitchFamily="18" charset="0"/>
                <a:ea typeface="+mn-ea"/>
                <a:cs typeface="Times New Roman" pitchFamily="18" charset="0"/>
              </a:rPr>
            </a:br>
            <a:r>
              <a:rPr lang="ru-RU" sz="2700" b="1" i="1" u="sng" dirty="0">
                <a:solidFill>
                  <a:srgbClr val="FF0000"/>
                </a:solidFill>
                <a:latin typeface="Times New Roman" pitchFamily="18" charset="0"/>
                <a:ea typeface="+mn-ea"/>
                <a:cs typeface="Times New Roman" pitchFamily="18" charset="0"/>
              </a:rPr>
              <a:t/>
            </a:r>
            <a:br>
              <a:rPr lang="ru-RU" sz="2700" b="1" i="1" u="sng" dirty="0">
                <a:solidFill>
                  <a:srgbClr val="FF0000"/>
                </a:solidFill>
                <a:latin typeface="Times New Roman" pitchFamily="18" charset="0"/>
                <a:ea typeface="+mn-ea"/>
                <a:cs typeface="Times New Roman" pitchFamily="18" charset="0"/>
              </a:rPr>
            </a:br>
            <a:r>
              <a:rPr lang="ru-RU" sz="2700" b="1" i="1" u="sng" dirty="0" smtClean="0">
                <a:solidFill>
                  <a:srgbClr val="FF0000"/>
                </a:solidFill>
                <a:latin typeface="Times New Roman" pitchFamily="18" charset="0"/>
                <a:ea typeface="+mn-ea"/>
                <a:cs typeface="Times New Roman" pitchFamily="18" charset="0"/>
              </a:rPr>
              <a:t>ИГРЫ С ЛОГИЧЕСКИМИ БЛОКАМИ ДЬЕНЕША ПОЗВОЛЯЮТ</a:t>
            </a:r>
            <a:r>
              <a:rPr lang="ru-RU" sz="2000" b="1" u="sng" dirty="0" smtClean="0">
                <a:solidFill>
                  <a:srgbClr val="FF0000"/>
                </a:solidFill>
                <a:latin typeface="Comic Sans MS" pitchFamily="66" charset="0"/>
                <a:ea typeface="+mn-ea"/>
                <a:cs typeface="+mn-cs"/>
              </a:rPr>
              <a:t>:</a:t>
            </a:r>
            <a:br>
              <a:rPr lang="ru-RU" sz="2000" b="1" u="sng" dirty="0" smtClean="0">
                <a:solidFill>
                  <a:srgbClr val="FF0000"/>
                </a:solidFill>
                <a:latin typeface="Comic Sans MS" pitchFamily="66" charset="0"/>
                <a:ea typeface="+mn-ea"/>
                <a:cs typeface="+mn-cs"/>
              </a:rPr>
            </a:br>
            <a:r>
              <a:rPr lang="ru-RU" sz="2000" u="sng" dirty="0">
                <a:solidFill>
                  <a:srgbClr val="0070C0"/>
                </a:solidFill>
                <a:latin typeface="Comic Sans MS" pitchFamily="66" charset="0"/>
                <a:ea typeface="+mn-ea"/>
                <a:cs typeface="+mn-cs"/>
              </a:rPr>
              <a:t/>
            </a:r>
            <a:br>
              <a:rPr lang="ru-RU" sz="2000" u="sng" dirty="0">
                <a:solidFill>
                  <a:srgbClr val="0070C0"/>
                </a:solidFill>
                <a:latin typeface="Comic Sans MS" pitchFamily="66" charset="0"/>
                <a:ea typeface="+mn-ea"/>
                <a:cs typeface="+mn-cs"/>
              </a:rPr>
            </a:br>
            <a:r>
              <a:rPr lang="ru-RU" sz="2000" dirty="0">
                <a:solidFill>
                  <a:srgbClr val="002060"/>
                </a:solidFill>
                <a:effectLst>
                  <a:outerShdw blurRad="38100" dist="38100" dir="2700000" algn="tl">
                    <a:srgbClr val="000000">
                      <a:alpha val="43137"/>
                    </a:srgbClr>
                  </a:outerShdw>
                </a:effectLst>
                <a:latin typeface="Comic Sans MS" pitchFamily="66" charset="0"/>
                <a:ea typeface="+mn-ea"/>
                <a:cs typeface="+mn-cs"/>
              </a:rPr>
              <a:t>*</a:t>
            </a:r>
            <a:r>
              <a:rPr lang="ru-RU" sz="2000" dirty="0">
                <a:solidFill>
                  <a:srgbClr val="C00000"/>
                </a:solidFill>
                <a:effectLst>
                  <a:outerShdw blurRad="38100" dist="38100" dir="2700000" algn="tl">
                    <a:srgbClr val="000000">
                      <a:alpha val="43137"/>
                    </a:srgbClr>
                  </a:outerShdw>
                </a:effectLst>
                <a:latin typeface="Times New Roman" pitchFamily="18" charset="0"/>
                <a:ea typeface="+mn-ea"/>
                <a:cs typeface="Times New Roman" pitchFamily="18" charset="0"/>
              </a:rPr>
              <a:t> </a:t>
            </a:r>
            <a:r>
              <a:rPr lang="ru-RU" sz="2000" dirty="0">
                <a:solidFill>
                  <a:srgbClr val="002060"/>
                </a:solidFill>
                <a:latin typeface="Times New Roman" pitchFamily="18" charset="0"/>
                <a:ea typeface="+mn-ea"/>
                <a:cs typeface="Times New Roman" pitchFamily="18" charset="0"/>
              </a:rPr>
              <a:t>Познакомить с формой, цветом, размером, толщиной объектов.</a:t>
            </a:r>
            <a:br>
              <a:rPr lang="ru-RU" sz="2000" dirty="0">
                <a:solidFill>
                  <a:srgbClr val="002060"/>
                </a:solidFill>
                <a:latin typeface="Times New Roman" pitchFamily="18" charset="0"/>
                <a:ea typeface="+mn-ea"/>
                <a:cs typeface="Times New Roman" pitchFamily="18" charset="0"/>
              </a:rPr>
            </a:br>
            <a:r>
              <a:rPr lang="ru-RU" sz="2000" dirty="0">
                <a:solidFill>
                  <a:srgbClr val="002060"/>
                </a:solidFill>
                <a:latin typeface="Times New Roman" pitchFamily="18" charset="0"/>
                <a:ea typeface="+mn-ea"/>
                <a:cs typeface="Times New Roman" pitchFamily="18" charset="0"/>
              </a:rPr>
              <a:t>* Развивать пространственные представления.</a:t>
            </a:r>
            <a:br>
              <a:rPr lang="ru-RU" sz="2000" dirty="0">
                <a:solidFill>
                  <a:srgbClr val="002060"/>
                </a:solidFill>
                <a:latin typeface="Times New Roman" pitchFamily="18" charset="0"/>
                <a:ea typeface="+mn-ea"/>
                <a:cs typeface="Times New Roman" pitchFamily="18" charset="0"/>
              </a:rPr>
            </a:br>
            <a:r>
              <a:rPr lang="ru-RU" sz="2000" dirty="0">
                <a:solidFill>
                  <a:srgbClr val="002060"/>
                </a:solidFill>
                <a:effectLst>
                  <a:outerShdw blurRad="38100" dist="38100" dir="2700000" algn="tl">
                    <a:srgbClr val="000000">
                      <a:alpha val="43137"/>
                    </a:srgbClr>
                  </a:outerShdw>
                </a:effectLst>
                <a:latin typeface="Times New Roman" pitchFamily="18" charset="0"/>
                <a:ea typeface="+mn-ea"/>
                <a:cs typeface="Times New Roman" pitchFamily="18" charset="0"/>
              </a:rPr>
              <a:t>*</a:t>
            </a:r>
            <a:r>
              <a:rPr lang="ru-RU" sz="2000" dirty="0">
                <a:solidFill>
                  <a:srgbClr val="002060"/>
                </a:solidFill>
                <a:latin typeface="Times New Roman" pitchFamily="18" charset="0"/>
                <a:ea typeface="+mn-ea"/>
                <a:cs typeface="Times New Roman" pitchFamily="18" charset="0"/>
              </a:rPr>
              <a:t> Развивать логическое мышление, представление о множестве, операции над множествами (сравнение, разбиение, классификация, абстрагирование, кодирование и декодирование инфор­мации).</a:t>
            </a:r>
            <a:br>
              <a:rPr lang="ru-RU" sz="2000" dirty="0">
                <a:solidFill>
                  <a:srgbClr val="002060"/>
                </a:solidFill>
                <a:latin typeface="Times New Roman" pitchFamily="18" charset="0"/>
                <a:ea typeface="+mn-ea"/>
                <a:cs typeface="Times New Roman" pitchFamily="18" charset="0"/>
              </a:rPr>
            </a:br>
            <a:r>
              <a:rPr lang="ru-RU" sz="2000" dirty="0">
                <a:solidFill>
                  <a:srgbClr val="009900"/>
                </a:solidFill>
                <a:effectLst>
                  <a:outerShdw blurRad="38100" dist="38100" dir="2700000" algn="tl">
                    <a:srgbClr val="000000">
                      <a:alpha val="43137"/>
                    </a:srgbClr>
                  </a:outerShdw>
                </a:effectLst>
                <a:latin typeface="Times New Roman" pitchFamily="18" charset="0"/>
                <a:ea typeface="+mn-ea"/>
                <a:cs typeface="Times New Roman" pitchFamily="18" charset="0"/>
              </a:rPr>
              <a:t>*</a:t>
            </a:r>
            <a:r>
              <a:rPr lang="ru-RU" sz="2000" dirty="0">
                <a:solidFill>
                  <a:srgbClr val="009900"/>
                </a:solidFill>
                <a:latin typeface="Times New Roman" pitchFamily="18" charset="0"/>
                <a:ea typeface="+mn-ea"/>
                <a:cs typeface="Times New Roman" pitchFamily="18" charset="0"/>
              </a:rPr>
              <a:t> Усвоить элементарные навыки алгоритмической культуры мышления.</a:t>
            </a:r>
            <a:br>
              <a:rPr lang="ru-RU" sz="2000" dirty="0">
                <a:solidFill>
                  <a:srgbClr val="009900"/>
                </a:solidFill>
                <a:latin typeface="Times New Roman" pitchFamily="18" charset="0"/>
                <a:ea typeface="+mn-ea"/>
                <a:cs typeface="Times New Roman" pitchFamily="18" charset="0"/>
              </a:rPr>
            </a:br>
            <a:r>
              <a:rPr lang="ru-RU" sz="2000" dirty="0">
                <a:solidFill>
                  <a:srgbClr val="009900"/>
                </a:solidFill>
                <a:effectLst>
                  <a:outerShdw blurRad="38100" dist="38100" dir="2700000" algn="tl">
                    <a:srgbClr val="000000">
                      <a:alpha val="43137"/>
                    </a:srgbClr>
                  </a:outerShdw>
                </a:effectLst>
                <a:latin typeface="Times New Roman" pitchFamily="18" charset="0"/>
                <a:ea typeface="+mn-ea"/>
                <a:cs typeface="Times New Roman" pitchFamily="18" charset="0"/>
              </a:rPr>
              <a:t>*</a:t>
            </a:r>
            <a:r>
              <a:rPr lang="ru-RU" sz="2000" dirty="0">
                <a:solidFill>
                  <a:srgbClr val="009900"/>
                </a:solidFill>
                <a:latin typeface="Times New Roman" pitchFamily="18" charset="0"/>
                <a:ea typeface="+mn-ea"/>
                <a:cs typeface="Times New Roman" pitchFamily="18" charset="0"/>
              </a:rPr>
              <a:t> Развивать умения выявлять свойства в объектах, называть их, обобщать объекты по их свойствам, объяснять сходства и различия объектов, обосновывать свои рассуждения.</a:t>
            </a:r>
            <a:br>
              <a:rPr lang="ru-RU" sz="2000" dirty="0">
                <a:solidFill>
                  <a:srgbClr val="009900"/>
                </a:solidFill>
                <a:latin typeface="Times New Roman" pitchFamily="18" charset="0"/>
                <a:ea typeface="+mn-ea"/>
                <a:cs typeface="Times New Roman" pitchFamily="18" charset="0"/>
              </a:rPr>
            </a:br>
            <a:r>
              <a:rPr lang="ru-RU" sz="2000" dirty="0">
                <a:solidFill>
                  <a:srgbClr val="7030A0"/>
                </a:solidFill>
                <a:effectLst>
                  <a:outerShdw blurRad="38100" dist="38100" dir="2700000" algn="tl">
                    <a:srgbClr val="000000">
                      <a:alpha val="43137"/>
                    </a:srgbClr>
                  </a:outerShdw>
                </a:effectLst>
                <a:latin typeface="Times New Roman" pitchFamily="18" charset="0"/>
                <a:ea typeface="+mn-ea"/>
                <a:cs typeface="Times New Roman" pitchFamily="18" charset="0"/>
              </a:rPr>
              <a:t>*</a:t>
            </a:r>
            <a:r>
              <a:rPr lang="ru-RU" sz="2000" dirty="0">
                <a:solidFill>
                  <a:srgbClr val="7030A0"/>
                </a:solidFill>
                <a:latin typeface="Times New Roman" pitchFamily="18" charset="0"/>
                <a:ea typeface="+mn-ea"/>
                <a:cs typeface="Times New Roman" pitchFamily="18" charset="0"/>
              </a:rPr>
              <a:t> Развивать познавательные процессы, мыслительные операции.</a:t>
            </a:r>
            <a:br>
              <a:rPr lang="ru-RU" sz="2000" dirty="0">
                <a:solidFill>
                  <a:srgbClr val="7030A0"/>
                </a:solidFill>
                <a:latin typeface="Times New Roman" pitchFamily="18" charset="0"/>
                <a:ea typeface="+mn-ea"/>
                <a:cs typeface="Times New Roman" pitchFamily="18" charset="0"/>
              </a:rPr>
            </a:br>
            <a:r>
              <a:rPr lang="ru-RU" sz="2000" dirty="0">
                <a:solidFill>
                  <a:srgbClr val="7030A0"/>
                </a:solidFill>
                <a:effectLst>
                  <a:outerShdw blurRad="38100" dist="38100" dir="2700000" algn="tl">
                    <a:srgbClr val="000000">
                      <a:alpha val="43137"/>
                    </a:srgbClr>
                  </a:outerShdw>
                </a:effectLst>
                <a:latin typeface="Times New Roman" pitchFamily="18" charset="0"/>
                <a:ea typeface="+mn-ea"/>
                <a:cs typeface="Times New Roman" pitchFamily="18" charset="0"/>
              </a:rPr>
              <a:t>*</a:t>
            </a:r>
            <a:r>
              <a:rPr lang="ru-RU" sz="2000" dirty="0">
                <a:solidFill>
                  <a:srgbClr val="7030A0"/>
                </a:solidFill>
                <a:latin typeface="Times New Roman" pitchFamily="18" charset="0"/>
                <a:ea typeface="+mn-ea"/>
                <a:cs typeface="Times New Roman" pitchFamily="18" charset="0"/>
              </a:rPr>
              <a:t> Воспитывать самостоятельность, инициативу, настойчивость в достижении цели.</a:t>
            </a:r>
            <a:br>
              <a:rPr lang="ru-RU" sz="2000" dirty="0">
                <a:solidFill>
                  <a:srgbClr val="7030A0"/>
                </a:solidFill>
                <a:latin typeface="Times New Roman" pitchFamily="18" charset="0"/>
                <a:ea typeface="+mn-ea"/>
                <a:cs typeface="Times New Roman" pitchFamily="18" charset="0"/>
              </a:rPr>
            </a:br>
            <a:r>
              <a:rPr lang="ru-RU" sz="2000" dirty="0">
                <a:solidFill>
                  <a:srgbClr val="7030A0"/>
                </a:solidFill>
                <a:effectLst>
                  <a:outerShdw blurRad="38100" dist="38100" dir="2700000" algn="tl">
                    <a:srgbClr val="000000">
                      <a:alpha val="43137"/>
                    </a:srgbClr>
                  </a:outerShdw>
                </a:effectLst>
                <a:latin typeface="Times New Roman" pitchFamily="18" charset="0"/>
                <a:ea typeface="+mn-ea"/>
                <a:cs typeface="Times New Roman" pitchFamily="18" charset="0"/>
              </a:rPr>
              <a:t>*</a:t>
            </a:r>
            <a:r>
              <a:rPr lang="ru-RU" sz="2000" dirty="0">
                <a:solidFill>
                  <a:srgbClr val="7030A0"/>
                </a:solidFill>
                <a:latin typeface="Times New Roman" pitchFamily="18" charset="0"/>
                <a:ea typeface="+mn-ea"/>
                <a:cs typeface="Times New Roman" pitchFamily="18" charset="0"/>
              </a:rPr>
              <a:t> Развивать творческие способности, воображение, фантазию, способности к моделированию и конструированию.</a:t>
            </a:r>
            <a:br>
              <a:rPr lang="ru-RU" sz="2000" dirty="0">
                <a:solidFill>
                  <a:srgbClr val="7030A0"/>
                </a:solidFill>
                <a:latin typeface="Times New Roman" pitchFamily="18" charset="0"/>
                <a:ea typeface="+mn-ea"/>
                <a:cs typeface="Times New Roman" pitchFamily="18" charset="0"/>
              </a:rPr>
            </a:br>
            <a:r>
              <a:rPr lang="ru-RU" sz="2000" dirty="0">
                <a:solidFill>
                  <a:srgbClr val="7030A0"/>
                </a:solidFill>
                <a:effectLst>
                  <a:outerShdw blurRad="38100" dist="38100" dir="2700000" algn="tl">
                    <a:srgbClr val="000000">
                      <a:alpha val="43137"/>
                    </a:srgbClr>
                  </a:outerShdw>
                </a:effectLst>
                <a:latin typeface="Times New Roman" pitchFamily="18" charset="0"/>
                <a:ea typeface="+mn-ea"/>
                <a:cs typeface="Times New Roman" pitchFamily="18" charset="0"/>
              </a:rPr>
              <a:t>*</a:t>
            </a:r>
            <a:r>
              <a:rPr lang="ru-RU" sz="2000" dirty="0">
                <a:solidFill>
                  <a:srgbClr val="7030A0"/>
                </a:solidFill>
                <a:latin typeface="Times New Roman" pitchFamily="18" charset="0"/>
                <a:ea typeface="+mn-ea"/>
                <a:cs typeface="Times New Roman" pitchFamily="18" charset="0"/>
              </a:rPr>
              <a:t> Развивать речь.</a:t>
            </a:r>
            <a:br>
              <a:rPr lang="ru-RU" sz="2000" dirty="0">
                <a:solidFill>
                  <a:srgbClr val="7030A0"/>
                </a:solidFill>
                <a:latin typeface="Times New Roman" pitchFamily="18" charset="0"/>
                <a:ea typeface="+mn-ea"/>
                <a:cs typeface="Times New Roman" pitchFamily="18" charset="0"/>
              </a:rPr>
            </a:br>
            <a:r>
              <a:rPr lang="ru-RU" sz="2000" dirty="0">
                <a:solidFill>
                  <a:srgbClr val="7030A0"/>
                </a:solidFill>
                <a:effectLst>
                  <a:outerShdw blurRad="38100" dist="38100" dir="2700000" algn="tl">
                    <a:srgbClr val="000000">
                      <a:alpha val="43137"/>
                    </a:srgbClr>
                  </a:outerShdw>
                </a:effectLst>
                <a:latin typeface="Times New Roman" pitchFamily="18" charset="0"/>
                <a:ea typeface="+mn-ea"/>
                <a:cs typeface="Times New Roman" pitchFamily="18" charset="0"/>
              </a:rPr>
              <a:t>*</a:t>
            </a:r>
            <a:r>
              <a:rPr lang="ru-RU" sz="2000" dirty="0">
                <a:solidFill>
                  <a:srgbClr val="7030A0"/>
                </a:solidFill>
                <a:latin typeface="Times New Roman" pitchFamily="18" charset="0"/>
                <a:ea typeface="+mn-ea"/>
                <a:cs typeface="Times New Roman" pitchFamily="18" charset="0"/>
              </a:rPr>
              <a:t> Успешно овладеть основами математики и информатики.</a:t>
            </a:r>
            <a:r>
              <a:rPr lang="ru-RU" sz="2000" dirty="0">
                <a:solidFill>
                  <a:srgbClr val="7030A0"/>
                </a:solidFill>
                <a:latin typeface="Comic Sans MS" pitchFamily="66" charset="0"/>
                <a:ea typeface="+mn-ea"/>
                <a:cs typeface="+mn-cs"/>
              </a:rPr>
              <a:t/>
            </a:r>
            <a:br>
              <a:rPr lang="ru-RU" sz="2000" dirty="0">
                <a:solidFill>
                  <a:srgbClr val="7030A0"/>
                </a:solidFill>
                <a:latin typeface="Comic Sans MS" pitchFamily="66" charset="0"/>
                <a:ea typeface="+mn-ea"/>
                <a:cs typeface="+mn-cs"/>
              </a:rPr>
            </a:br>
            <a:endParaRPr lang="ru-RU" dirty="0">
              <a:solidFill>
                <a:srgbClr val="7030A0"/>
              </a:solidFill>
            </a:endParaRPr>
          </a:p>
        </p:txBody>
      </p:sp>
    </p:spTree>
    <p:extLst>
      <p:ext uri="{BB962C8B-B14F-4D97-AF65-F5344CB8AC3E}">
        <p14:creationId xmlns:p14="http://schemas.microsoft.com/office/powerpoint/2010/main" val="15854061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620688"/>
            <a:ext cx="8280920" cy="4968552"/>
          </a:xfrm>
        </p:spPr>
        <p:txBody>
          <a:bodyPr>
            <a:normAutofit fontScale="90000"/>
          </a:bodyPr>
          <a:lstStyle/>
          <a:p>
            <a:r>
              <a:rPr lang="ru-RU" sz="2200" b="1" i="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ЛОГИЧЕСКИЕ БЛОКИ ДЬЕНЕША НА ЗАНЯТИЯХ ПО МАТЕМАТИКЕ МОЖНО ИСПОЛЬЗОВАТЬ:</a:t>
            </a:r>
            <a:br>
              <a:rPr lang="ru-RU" sz="2200" b="1" i="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br>
            <a:r>
              <a:rPr lang="ru-RU" sz="2000" dirty="0">
                <a:solidFill>
                  <a:prstClr val="black"/>
                </a:solidFill>
                <a:latin typeface="Comic Sans MS" pitchFamily="66" charset="0"/>
              </a:rPr>
              <a:t/>
            </a:r>
            <a:br>
              <a:rPr lang="ru-RU" sz="2000" dirty="0">
                <a:solidFill>
                  <a:prstClr val="black"/>
                </a:solidFill>
                <a:latin typeface="Comic Sans MS" pitchFamily="66" charset="0"/>
              </a:rPr>
            </a:br>
            <a:r>
              <a:rPr lang="ru-RU" sz="2000" dirty="0">
                <a:solidFill>
                  <a:schemeClr val="tx2">
                    <a:lumMod val="75000"/>
                  </a:schemeClr>
                </a:solidFill>
                <a:latin typeface="Comic Sans MS" pitchFamily="66" charset="0"/>
              </a:rPr>
              <a:t>     </a:t>
            </a:r>
            <a:r>
              <a:rPr lang="ru-RU" sz="2000" dirty="0">
                <a:solidFill>
                  <a:schemeClr val="tx2">
                    <a:lumMod val="75000"/>
                  </a:schemeClr>
                </a:solidFill>
                <a:latin typeface="Times New Roman" pitchFamily="18" charset="0"/>
                <a:cs typeface="Times New Roman" pitchFamily="18" charset="0"/>
              </a:rPr>
              <a:t>В разделе « </a:t>
            </a:r>
            <a:r>
              <a:rPr lang="ru-RU" sz="2000" b="1" dirty="0">
                <a:solidFill>
                  <a:schemeClr val="tx2">
                    <a:lumMod val="75000"/>
                  </a:schemeClr>
                </a:solidFill>
                <a:latin typeface="Times New Roman" pitchFamily="18" charset="0"/>
                <a:cs typeface="Times New Roman" pitchFamily="18" charset="0"/>
              </a:rPr>
              <a:t>количество и счет» - </a:t>
            </a:r>
            <a:r>
              <a:rPr lang="ru-RU" sz="2000" dirty="0">
                <a:solidFill>
                  <a:schemeClr val="tx2">
                    <a:lumMod val="75000"/>
                  </a:schemeClr>
                </a:solidFill>
                <a:latin typeface="Times New Roman" pitchFamily="18" charset="0"/>
                <a:cs typeface="Times New Roman" pitchFamily="18" charset="0"/>
              </a:rPr>
              <a:t> в работе по выявлению общих свойств отдельных предметов и групп предметов, выделению из множества отдельных его частей, в которые входят предметы, отличающиеся от других тем или иным признаком, по совершенствованию навыков счета и отсчета в пределах 10, по усвоению понятий </a:t>
            </a:r>
            <a:r>
              <a:rPr lang="ru-RU" sz="2000" i="1" dirty="0">
                <a:solidFill>
                  <a:schemeClr val="tx2">
                    <a:lumMod val="75000"/>
                  </a:schemeClr>
                </a:solidFill>
                <a:latin typeface="Times New Roman" pitchFamily="18" charset="0"/>
                <a:cs typeface="Times New Roman" pitchFamily="18" charset="0"/>
              </a:rPr>
              <a:t>поровну, не поровну, больше, меньше; </a:t>
            </a:r>
            <a:r>
              <a:rPr lang="ru-RU" sz="2000" i="1" dirty="0" smtClean="0">
                <a:solidFill>
                  <a:schemeClr val="tx2">
                    <a:lumMod val="75000"/>
                  </a:schemeClr>
                </a:solidFill>
                <a:latin typeface="Times New Roman" pitchFamily="18" charset="0"/>
                <a:cs typeface="Times New Roman" pitchFamily="18" charset="0"/>
              </a:rPr>
              <a:t/>
            </a:r>
            <a:br>
              <a:rPr lang="ru-RU" sz="2000" i="1" dirty="0" smtClean="0">
                <a:solidFill>
                  <a:schemeClr val="tx2">
                    <a:lumMod val="75000"/>
                  </a:schemeClr>
                </a:solidFill>
                <a:latin typeface="Times New Roman" pitchFamily="18" charset="0"/>
                <a:cs typeface="Times New Roman" pitchFamily="18" charset="0"/>
              </a:rPr>
            </a:br>
            <a:r>
              <a:rPr lang="ru-RU" sz="2000" dirty="0" smtClean="0">
                <a:solidFill>
                  <a:schemeClr val="tx2">
                    <a:lumMod val="75000"/>
                  </a:schemeClr>
                </a:solidFill>
                <a:latin typeface="Times New Roman" pitchFamily="18" charset="0"/>
                <a:cs typeface="Times New Roman" pitchFamily="18" charset="0"/>
              </a:rPr>
              <a:t>в </a:t>
            </a:r>
            <a:r>
              <a:rPr lang="ru-RU" sz="2000" dirty="0">
                <a:solidFill>
                  <a:schemeClr val="tx2">
                    <a:lumMod val="75000"/>
                  </a:schemeClr>
                </a:solidFill>
                <a:latin typeface="Times New Roman" pitchFamily="18" charset="0"/>
                <a:cs typeface="Times New Roman" pitchFamily="18" charset="0"/>
              </a:rPr>
              <a:t>упражнениях на закрепление знаний о составе числа из единиц в пределах десяти и из двух меньших чисел. </a:t>
            </a:r>
            <a:r>
              <a:rPr lang="ru-RU" sz="2000" dirty="0" smtClean="0">
                <a:solidFill>
                  <a:schemeClr val="tx2">
                    <a:lumMod val="75000"/>
                  </a:schemeClr>
                </a:solidFill>
                <a:latin typeface="Times New Roman" pitchFamily="18" charset="0"/>
                <a:cs typeface="Times New Roman" pitchFamily="18" charset="0"/>
              </a:rPr>
              <a:t/>
            </a:r>
            <a:br>
              <a:rPr lang="ru-RU" sz="2000" dirty="0" smtClean="0">
                <a:solidFill>
                  <a:schemeClr val="tx2">
                    <a:lumMod val="75000"/>
                  </a:schemeClr>
                </a:solidFill>
                <a:latin typeface="Times New Roman" pitchFamily="18" charset="0"/>
                <a:cs typeface="Times New Roman" pitchFamily="18" charset="0"/>
              </a:rPr>
            </a:br>
            <a:r>
              <a:rPr lang="ru-RU" sz="2000" dirty="0" smtClean="0">
                <a:solidFill>
                  <a:schemeClr val="tx2">
                    <a:lumMod val="75000"/>
                  </a:schemeClr>
                </a:solidFill>
                <a:latin typeface="Times New Roman" pitchFamily="18" charset="0"/>
                <a:cs typeface="Times New Roman" pitchFamily="18" charset="0"/>
              </a:rPr>
              <a:t>Также </a:t>
            </a:r>
            <a:r>
              <a:rPr lang="ru-RU" sz="2000" dirty="0">
                <a:solidFill>
                  <a:schemeClr val="tx2">
                    <a:lumMod val="75000"/>
                  </a:schemeClr>
                </a:solidFill>
                <a:latin typeface="Times New Roman" pitchFamily="18" charset="0"/>
                <a:cs typeface="Times New Roman" pitchFamily="18" charset="0"/>
              </a:rPr>
              <a:t>блоки помогут усвоить смысл арифметических действий сложения и вычитания, научить детей составлять арифметические задачи в одно действие.</a:t>
            </a:r>
            <a:br>
              <a:rPr lang="ru-RU" sz="2000" dirty="0">
                <a:solidFill>
                  <a:schemeClr val="tx2">
                    <a:lumMod val="75000"/>
                  </a:schemeClr>
                </a:solidFill>
                <a:latin typeface="Times New Roman" pitchFamily="18" charset="0"/>
                <a:cs typeface="Times New Roman" pitchFamily="18" charset="0"/>
              </a:rPr>
            </a:br>
            <a:r>
              <a:rPr lang="ru-RU" sz="2000" dirty="0">
                <a:solidFill>
                  <a:schemeClr val="tx2">
                    <a:lumMod val="75000"/>
                  </a:schemeClr>
                </a:solidFill>
                <a:latin typeface="Times New Roman" pitchFamily="18" charset="0"/>
                <a:cs typeface="Times New Roman" pitchFamily="18" charset="0"/>
              </a:rPr>
              <a:t>     В разделе </a:t>
            </a:r>
            <a:r>
              <a:rPr lang="ru-RU" sz="2000" b="1" dirty="0">
                <a:solidFill>
                  <a:schemeClr val="tx2">
                    <a:lumMod val="75000"/>
                  </a:schemeClr>
                </a:solidFill>
                <a:latin typeface="Times New Roman" pitchFamily="18" charset="0"/>
                <a:cs typeface="Times New Roman" pitchFamily="18" charset="0"/>
              </a:rPr>
              <a:t>« величина» </a:t>
            </a:r>
            <a:r>
              <a:rPr lang="ru-RU" sz="2000" dirty="0">
                <a:solidFill>
                  <a:schemeClr val="tx2">
                    <a:lumMod val="75000"/>
                  </a:schemeClr>
                </a:solidFill>
                <a:latin typeface="Times New Roman" pitchFamily="18" charset="0"/>
                <a:cs typeface="Times New Roman" pitchFamily="18" charset="0"/>
              </a:rPr>
              <a:t>- сравнение предметов по размеру (большие, маленькие), по толщине ( толстые, тонкие) путем   непосредственного соизмерения и сравнения на глаз.</a:t>
            </a:r>
            <a:endParaRPr lang="ru-RU" dirty="0">
              <a:solidFill>
                <a:schemeClr val="tx2">
                  <a:lumMod val="7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412026280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124744"/>
            <a:ext cx="7772400" cy="4032447"/>
          </a:xfrm>
        </p:spPr>
        <p:txBody>
          <a:bodyPr>
            <a:normAutofit fontScale="90000"/>
          </a:bodyPr>
          <a:lstStyle/>
          <a:p>
            <a:pPr algn="just">
              <a:lnSpc>
                <a:spcPct val="115000"/>
              </a:lnSpc>
              <a:spcAft>
                <a:spcPts val="0"/>
              </a:spcAft>
            </a:pPr>
            <a:r>
              <a:rPr lang="ru-RU" sz="2200" b="1" i="1" u="sng" dirty="0" smtClean="0">
                <a:solidFill>
                  <a:srgbClr val="FF0000"/>
                </a:solidFill>
                <a:latin typeface="Times New Roman"/>
                <a:ea typeface="Times New Roman"/>
                <a:cs typeface="Times New Roman"/>
              </a:rPr>
              <a:t>ТЕХНОЛОГИЯ</a:t>
            </a:r>
            <a:r>
              <a:rPr lang="ru-RU" sz="2200" dirty="0">
                <a:solidFill>
                  <a:srgbClr val="000000"/>
                </a:solidFill>
                <a:latin typeface="Times New Roman"/>
                <a:ea typeface="Times New Roman"/>
                <a:cs typeface="Times New Roman"/>
              </a:rPr>
              <a:t> </a:t>
            </a:r>
            <a:r>
              <a:rPr lang="ru-RU" sz="2200" dirty="0" smtClean="0">
                <a:solidFill>
                  <a:srgbClr val="000000"/>
                </a:solidFill>
                <a:latin typeface="Times New Roman"/>
                <a:ea typeface="Times New Roman"/>
                <a:cs typeface="Times New Roman"/>
              </a:rPr>
              <a:t>- происходит </a:t>
            </a:r>
            <a:r>
              <a:rPr lang="ru-RU" sz="2200" dirty="0">
                <a:solidFill>
                  <a:srgbClr val="000000"/>
                </a:solidFill>
                <a:latin typeface="Times New Roman"/>
                <a:ea typeface="Times New Roman"/>
                <a:cs typeface="Times New Roman"/>
              </a:rPr>
              <a:t>от греческих слов «мастерство, искусство» и «закон, наука», то есть - «наука о мастерстве».</a:t>
            </a:r>
            <a:r>
              <a:rPr lang="ru-RU" sz="2200" dirty="0">
                <a:ea typeface="Calibri"/>
                <a:cs typeface="Times New Roman"/>
              </a:rPr>
              <a:t/>
            </a:r>
            <a:br>
              <a:rPr lang="ru-RU" sz="2200" dirty="0">
                <a:ea typeface="Calibri"/>
                <a:cs typeface="Times New Roman"/>
              </a:rPr>
            </a:br>
            <a:r>
              <a:rPr lang="ru-RU" sz="2200" dirty="0" smtClean="0">
                <a:ea typeface="Calibri"/>
                <a:cs typeface="Times New Roman"/>
              </a:rPr>
              <a:t/>
            </a:r>
            <a:br>
              <a:rPr lang="ru-RU" sz="2200" dirty="0" smtClean="0">
                <a:ea typeface="Calibri"/>
                <a:cs typeface="Times New Roman"/>
              </a:rPr>
            </a:br>
            <a:r>
              <a:rPr lang="ru-RU" sz="2200" b="1" i="1" u="sng" dirty="0" smtClean="0">
                <a:solidFill>
                  <a:srgbClr val="FF0000"/>
                </a:solidFill>
                <a:latin typeface="Times New Roman"/>
                <a:ea typeface="Times New Roman"/>
                <a:cs typeface="Times New Roman"/>
              </a:rPr>
              <a:t>ПЕДАГОГИЧЕСКАЯ ТЕХНОЛОГИЯ</a:t>
            </a:r>
            <a:r>
              <a:rPr lang="ru-RU" sz="2200" dirty="0">
                <a:solidFill>
                  <a:srgbClr val="000000"/>
                </a:solidFill>
                <a:latin typeface="Times New Roman"/>
                <a:ea typeface="Times New Roman"/>
                <a:cs typeface="Times New Roman"/>
              </a:rPr>
              <a:t> - это совокупность психолого-педагогических установок, определяющих специальный набор и компоновку форм, методов, способов, приёмов обучения, воспитательных средств; она есть организационно - методический инструментарий педагогического процесса (</a:t>
            </a:r>
            <a:r>
              <a:rPr lang="ru-RU" sz="2200" dirty="0" err="1">
                <a:solidFill>
                  <a:srgbClr val="000000"/>
                </a:solidFill>
                <a:latin typeface="Times New Roman"/>
                <a:ea typeface="Times New Roman"/>
                <a:cs typeface="Times New Roman"/>
              </a:rPr>
              <a:t>Б.Т.Лихачёв</a:t>
            </a:r>
            <a:r>
              <a:rPr lang="ru-RU" sz="2200" dirty="0">
                <a:solidFill>
                  <a:srgbClr val="000000"/>
                </a:solidFill>
                <a:latin typeface="Times New Roman"/>
                <a:ea typeface="Times New Roman"/>
                <a:cs typeface="Times New Roman"/>
              </a:rPr>
              <a:t>).</a:t>
            </a:r>
            <a:r>
              <a:rPr lang="ru-RU" sz="2200" dirty="0">
                <a:ea typeface="Calibri"/>
                <a:cs typeface="Times New Roman"/>
              </a:rPr>
              <a:t/>
            </a:r>
            <a:br>
              <a:rPr lang="ru-RU" sz="2200" dirty="0">
                <a:ea typeface="Calibri"/>
                <a:cs typeface="Times New Roman"/>
              </a:rPr>
            </a:br>
            <a:endParaRPr lang="ru-RU" sz="3600" dirty="0">
              <a:ea typeface="Calibri"/>
              <a:cs typeface="Times New Roman"/>
            </a:endParaRPr>
          </a:p>
        </p:txBody>
      </p:sp>
    </p:spTree>
    <p:extLst>
      <p:ext uri="{BB962C8B-B14F-4D97-AF65-F5344CB8AC3E}">
        <p14:creationId xmlns:p14="http://schemas.microsoft.com/office/powerpoint/2010/main" val="131134116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404664"/>
            <a:ext cx="7772400" cy="5904656"/>
          </a:xfrm>
        </p:spPr>
        <p:txBody>
          <a:bodyPr>
            <a:normAutofit/>
          </a:bodyPr>
          <a:lstStyle/>
          <a:p>
            <a:pPr indent="142875"/>
            <a:r>
              <a:rPr lang="ru-RU" sz="2000" b="1" i="1" u="sng" dirty="0" smtClean="0">
                <a:solidFill>
                  <a:srgbClr val="FF0000"/>
                </a:solidFill>
                <a:latin typeface="Times New Roman" pitchFamily="18" charset="0"/>
                <a:ea typeface="Calibri"/>
                <a:cs typeface="Times New Roman" pitchFamily="18" charset="0"/>
              </a:rPr>
              <a:t>СОВРЕМЕННЫЕ ТЕХНОЛОГИИ </a:t>
            </a:r>
            <a:br>
              <a:rPr lang="ru-RU" sz="2000" b="1" i="1" u="sng" dirty="0" smtClean="0">
                <a:solidFill>
                  <a:srgbClr val="FF0000"/>
                </a:solidFill>
                <a:latin typeface="Times New Roman" pitchFamily="18" charset="0"/>
                <a:ea typeface="Calibri"/>
                <a:cs typeface="Times New Roman" pitchFamily="18" charset="0"/>
              </a:rPr>
            </a:br>
            <a:r>
              <a:rPr lang="ru-RU" sz="2000" b="1" i="1" u="sng" dirty="0" smtClean="0">
                <a:solidFill>
                  <a:srgbClr val="FF0000"/>
                </a:solidFill>
                <a:latin typeface="Times New Roman" pitchFamily="18" charset="0"/>
                <a:ea typeface="Calibri"/>
                <a:cs typeface="Times New Roman" pitchFamily="18" charset="0"/>
              </a:rPr>
              <a:t>МАТЕМАТИЧЕСКОГО РАЗВИТИЯ ДОШКОЛЬНИКОВ </a:t>
            </a:r>
            <a:br>
              <a:rPr lang="ru-RU" sz="2000" b="1" i="1" u="sng" dirty="0" smtClean="0">
                <a:solidFill>
                  <a:srgbClr val="FF0000"/>
                </a:solidFill>
                <a:latin typeface="Times New Roman" pitchFamily="18" charset="0"/>
                <a:ea typeface="Calibri"/>
                <a:cs typeface="Times New Roman" pitchFamily="18" charset="0"/>
              </a:rPr>
            </a:br>
            <a:r>
              <a:rPr lang="ru-RU" sz="2000" b="1" i="1" u="sng" dirty="0" smtClean="0">
                <a:solidFill>
                  <a:srgbClr val="FF0000"/>
                </a:solidFill>
                <a:latin typeface="Times New Roman" pitchFamily="18" charset="0"/>
                <a:ea typeface="Calibri"/>
                <a:cs typeface="Times New Roman" pitchFamily="18" charset="0"/>
              </a:rPr>
              <a:t/>
            </a:r>
            <a:br>
              <a:rPr lang="ru-RU" sz="2000" b="1" i="1" u="sng" dirty="0" smtClean="0">
                <a:solidFill>
                  <a:srgbClr val="FF0000"/>
                </a:solidFill>
                <a:latin typeface="Times New Roman" pitchFamily="18" charset="0"/>
                <a:ea typeface="Calibri"/>
                <a:cs typeface="Times New Roman" pitchFamily="18" charset="0"/>
              </a:rPr>
            </a:br>
            <a:r>
              <a:rPr lang="ru-RU" sz="1800" dirty="0" smtClean="0">
                <a:solidFill>
                  <a:srgbClr val="000000"/>
                </a:solidFill>
                <a:latin typeface="Times New Roman" pitchFamily="18" charset="0"/>
                <a:ea typeface="Times New Roman"/>
                <a:cs typeface="Times New Roman" pitchFamily="18" charset="0"/>
              </a:rPr>
              <a:t>Направлены на активизацию познавательной деятельности ребенка, освоение ребенком связей и зависимостей предметов и явлений окружающего мира. </a:t>
            </a:r>
            <a:br>
              <a:rPr lang="ru-RU" sz="1800" dirty="0" smtClean="0">
                <a:solidFill>
                  <a:srgbClr val="000000"/>
                </a:solidFill>
                <a:latin typeface="Times New Roman" pitchFamily="18" charset="0"/>
                <a:ea typeface="Times New Roman"/>
                <a:cs typeface="Times New Roman" pitchFamily="18" charset="0"/>
              </a:rPr>
            </a:br>
            <a:r>
              <a:rPr lang="ru-RU" sz="1800" dirty="0" smtClean="0">
                <a:solidFill>
                  <a:srgbClr val="000000"/>
                </a:solidFill>
                <a:latin typeface="Times New Roman" pitchFamily="18" charset="0"/>
                <a:ea typeface="Times New Roman"/>
                <a:cs typeface="Times New Roman" pitchFamily="18" charset="0"/>
              </a:rPr>
              <a:t>Ребенок знакомится с такими понятиями, как </a:t>
            </a:r>
            <a:r>
              <a:rPr lang="ru-RU" sz="1800" b="1" i="1" u="sng" dirty="0" smtClean="0">
                <a:solidFill>
                  <a:srgbClr val="009900"/>
                </a:solidFill>
                <a:latin typeface="Times New Roman" pitchFamily="18" charset="0"/>
                <a:ea typeface="Times New Roman"/>
                <a:cs typeface="Times New Roman" pitchFamily="18" charset="0"/>
              </a:rPr>
              <a:t>форма, размер, площадь, масса, объем, способы измерения величин, установление отношений и зависимостей отдельных предметов и групп по разным свойствам.</a:t>
            </a:r>
            <a:r>
              <a:rPr lang="ru-RU" sz="1600" dirty="0" smtClean="0">
                <a:solidFill>
                  <a:srgbClr val="009900"/>
                </a:solidFill>
                <a:latin typeface="Times New Roman" pitchFamily="18" charset="0"/>
                <a:ea typeface="Times New Roman"/>
                <a:cs typeface="Times New Roman" pitchFamily="18" charset="0"/>
              </a:rPr>
              <a:t/>
            </a:r>
            <a:br>
              <a:rPr lang="ru-RU" sz="1600" dirty="0" smtClean="0">
                <a:solidFill>
                  <a:srgbClr val="009900"/>
                </a:solidFill>
                <a:latin typeface="Times New Roman" pitchFamily="18" charset="0"/>
                <a:ea typeface="Times New Roman"/>
                <a:cs typeface="Times New Roman" pitchFamily="18" charset="0"/>
              </a:rPr>
            </a:br>
            <a:r>
              <a:rPr lang="ru-RU" sz="1800" dirty="0">
                <a:solidFill>
                  <a:srgbClr val="000000"/>
                </a:solidFill>
                <a:latin typeface="Times New Roman" pitchFamily="18" charset="0"/>
                <a:ea typeface="Times New Roman"/>
                <a:cs typeface="Times New Roman" pitchFamily="18" charset="0"/>
              </a:rPr>
              <a:t>Одной из наиболее эффективных технологий является </a:t>
            </a:r>
            <a:r>
              <a:rPr lang="ru-RU" sz="1800" dirty="0" smtClean="0">
                <a:solidFill>
                  <a:srgbClr val="000000"/>
                </a:solidFill>
                <a:latin typeface="Times New Roman" pitchFamily="18" charset="0"/>
                <a:ea typeface="Times New Roman"/>
                <a:cs typeface="Times New Roman" pitchFamily="18" charset="0"/>
              </a:rPr>
              <a:t/>
            </a:r>
            <a:br>
              <a:rPr lang="ru-RU" sz="1800" dirty="0" smtClean="0">
                <a:solidFill>
                  <a:srgbClr val="000000"/>
                </a:solidFill>
                <a:latin typeface="Times New Roman" pitchFamily="18" charset="0"/>
                <a:ea typeface="Times New Roman"/>
                <a:cs typeface="Times New Roman" pitchFamily="18" charset="0"/>
              </a:rPr>
            </a:br>
            <a:r>
              <a:rPr lang="ru-RU" sz="1800" b="1" i="1" u="sng" dirty="0" smtClean="0">
                <a:solidFill>
                  <a:srgbClr val="FF0000"/>
                </a:solidFill>
                <a:latin typeface="Times New Roman" pitchFamily="18" charset="0"/>
                <a:ea typeface="Times New Roman"/>
                <a:cs typeface="Times New Roman" pitchFamily="18" charset="0"/>
              </a:rPr>
              <a:t>ПРОБЛЕМНО-ИГРОВАЯ ТЕХНОЛОГИЯ. </a:t>
            </a:r>
            <a:r>
              <a:rPr lang="ru-RU" sz="1800" dirty="0" smtClean="0">
                <a:solidFill>
                  <a:srgbClr val="000000"/>
                </a:solidFill>
                <a:latin typeface="Times New Roman" pitchFamily="18" charset="0"/>
                <a:ea typeface="Times New Roman"/>
                <a:cs typeface="Times New Roman" pitchFamily="18" charset="0"/>
              </a:rPr>
              <a:t/>
            </a:r>
            <a:br>
              <a:rPr lang="ru-RU" sz="1800" dirty="0" smtClean="0">
                <a:solidFill>
                  <a:srgbClr val="000000"/>
                </a:solidFill>
                <a:latin typeface="Times New Roman" pitchFamily="18" charset="0"/>
                <a:ea typeface="Times New Roman"/>
                <a:cs typeface="Times New Roman" pitchFamily="18" charset="0"/>
              </a:rPr>
            </a:br>
            <a:r>
              <a:rPr lang="ru-RU" sz="1800" dirty="0" smtClean="0">
                <a:solidFill>
                  <a:srgbClr val="000000"/>
                </a:solidFill>
                <a:latin typeface="Times New Roman" pitchFamily="18" charset="0"/>
                <a:ea typeface="Times New Roman"/>
                <a:cs typeface="Times New Roman" pitchFamily="18" charset="0"/>
              </a:rPr>
              <a:t>В </a:t>
            </a:r>
            <a:r>
              <a:rPr lang="ru-RU" sz="1800" dirty="0">
                <a:solidFill>
                  <a:srgbClr val="000000"/>
                </a:solidFill>
                <a:latin typeface="Times New Roman" pitchFamily="18" charset="0"/>
                <a:ea typeface="Times New Roman"/>
                <a:cs typeface="Times New Roman" pitchFamily="18" charset="0"/>
              </a:rPr>
              <a:t>основе лежит активный осознанный поиск ребенком способа достижения результата на основе принятия им цели деятельности и самостоятельного размышления по поводу предстоящих практических действий, ведущих к результату. </a:t>
            </a:r>
            <a:r>
              <a:rPr lang="ru-RU" sz="1800" dirty="0" smtClean="0">
                <a:solidFill>
                  <a:srgbClr val="000000"/>
                </a:solidFill>
                <a:latin typeface="Times New Roman" pitchFamily="18" charset="0"/>
                <a:ea typeface="Times New Roman"/>
                <a:cs typeface="Times New Roman" pitchFamily="18" charset="0"/>
              </a:rPr>
              <a:t/>
            </a:r>
            <a:br>
              <a:rPr lang="ru-RU" sz="1800" dirty="0" smtClean="0">
                <a:solidFill>
                  <a:srgbClr val="000000"/>
                </a:solidFill>
                <a:latin typeface="Times New Roman" pitchFamily="18" charset="0"/>
                <a:ea typeface="Times New Roman"/>
                <a:cs typeface="Times New Roman" pitchFamily="18" charset="0"/>
              </a:rPr>
            </a:br>
            <a:r>
              <a:rPr lang="ru-RU" sz="1800" b="1" i="1" u="sng" dirty="0" smtClean="0">
                <a:solidFill>
                  <a:srgbClr val="FF0000"/>
                </a:solidFill>
                <a:latin typeface="Times New Roman" pitchFamily="18" charset="0"/>
                <a:ea typeface="Times New Roman"/>
                <a:cs typeface="Times New Roman" pitchFamily="18" charset="0"/>
              </a:rPr>
              <a:t>ЦЕЛЬЮ</a:t>
            </a:r>
            <a:r>
              <a:rPr lang="ru-RU" sz="1800" dirty="0" smtClean="0">
                <a:solidFill>
                  <a:srgbClr val="000000"/>
                </a:solidFill>
                <a:latin typeface="Times New Roman" pitchFamily="18" charset="0"/>
                <a:ea typeface="Times New Roman"/>
                <a:cs typeface="Times New Roman" pitchFamily="18" charset="0"/>
              </a:rPr>
              <a:t> </a:t>
            </a:r>
            <a:r>
              <a:rPr lang="ru-RU" sz="1800" dirty="0">
                <a:solidFill>
                  <a:srgbClr val="000000"/>
                </a:solidFill>
                <a:latin typeface="Times New Roman" pitchFamily="18" charset="0"/>
                <a:ea typeface="Times New Roman"/>
                <a:cs typeface="Times New Roman" pitchFamily="18" charset="0"/>
              </a:rPr>
              <a:t>этой технологии является развитие познавательно-творческих способностей детей в логико-математической деятельности. </a:t>
            </a:r>
            <a:r>
              <a:rPr lang="ru-RU" sz="1800" dirty="0" smtClean="0">
                <a:solidFill>
                  <a:srgbClr val="000000"/>
                </a:solidFill>
                <a:latin typeface="Times New Roman" pitchFamily="18" charset="0"/>
                <a:ea typeface="Times New Roman"/>
                <a:cs typeface="Times New Roman" pitchFamily="18" charset="0"/>
              </a:rPr>
              <a:t/>
            </a:r>
            <a:br>
              <a:rPr lang="ru-RU" sz="1800" dirty="0" smtClean="0">
                <a:solidFill>
                  <a:srgbClr val="000000"/>
                </a:solidFill>
                <a:latin typeface="Times New Roman" pitchFamily="18" charset="0"/>
                <a:ea typeface="Times New Roman"/>
                <a:cs typeface="Times New Roman" pitchFamily="18" charset="0"/>
              </a:rPr>
            </a:b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65664959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04664"/>
            <a:ext cx="7772400" cy="5760639"/>
          </a:xfrm>
        </p:spPr>
        <p:txBody>
          <a:bodyPr>
            <a:normAutofit fontScale="90000"/>
          </a:bodyPr>
          <a:lstStyle/>
          <a:p>
            <a:r>
              <a:rPr lang="ru-RU" sz="2200" b="1" i="1" dirty="0" smtClean="0">
                <a:solidFill>
                  <a:srgbClr val="FF0000"/>
                </a:solidFill>
                <a:latin typeface="Times New Roman" pitchFamily="18" charset="0"/>
                <a:ea typeface="Times New Roman"/>
                <a:cs typeface="Times New Roman" pitchFamily="18" charset="0"/>
              </a:rPr>
              <a:t>ПРОБЛЕМНО-ИГРОВАЯ ТЕХНОЛОГИЯ ПРЕДСТАВЛЯЕТСЯ В СИСТЕМЕ СЛЕДУЮЩИХ СРЕДСТВ:</a:t>
            </a:r>
            <a:br>
              <a:rPr lang="ru-RU" sz="2200" b="1" i="1" dirty="0" smtClean="0">
                <a:solidFill>
                  <a:srgbClr val="FF0000"/>
                </a:solidFill>
                <a:latin typeface="Times New Roman" pitchFamily="18" charset="0"/>
                <a:ea typeface="Times New Roman"/>
                <a:cs typeface="Times New Roman" pitchFamily="18" charset="0"/>
              </a:rPr>
            </a:br>
            <a:r>
              <a:rPr lang="ru-RU" sz="2000" dirty="0" smtClean="0">
                <a:solidFill>
                  <a:srgbClr val="000000"/>
                </a:solidFill>
                <a:latin typeface="Times New Roman" pitchFamily="18" charset="0"/>
                <a:ea typeface="Times New Roman"/>
                <a:cs typeface="Times New Roman" pitchFamily="18" charset="0"/>
              </a:rPr>
              <a:t> </a:t>
            </a:r>
            <a:br>
              <a:rPr lang="ru-RU" sz="2000" dirty="0" smtClean="0">
                <a:solidFill>
                  <a:srgbClr val="000000"/>
                </a:solidFill>
                <a:latin typeface="Times New Roman" pitchFamily="18" charset="0"/>
                <a:ea typeface="Times New Roman"/>
                <a:cs typeface="Times New Roman" pitchFamily="18" charset="0"/>
              </a:rPr>
            </a:br>
            <a:r>
              <a:rPr lang="ru-RU" sz="2000" b="1" dirty="0" smtClean="0">
                <a:solidFill>
                  <a:srgbClr val="009900"/>
                </a:solidFill>
                <a:latin typeface="Times New Roman" pitchFamily="18" charset="0"/>
                <a:ea typeface="Times New Roman"/>
                <a:cs typeface="Times New Roman" pitchFamily="18" charset="0"/>
              </a:rPr>
              <a:t>- </a:t>
            </a:r>
            <a:r>
              <a:rPr lang="ru-RU" sz="2400" b="1" dirty="0" smtClean="0">
                <a:solidFill>
                  <a:srgbClr val="009900"/>
                </a:solidFill>
                <a:latin typeface="Times New Roman" pitchFamily="18" charset="0"/>
                <a:ea typeface="Times New Roman"/>
                <a:cs typeface="Times New Roman" pitchFamily="18" charset="0"/>
              </a:rPr>
              <a:t>логико-математические </a:t>
            </a:r>
            <a:r>
              <a:rPr lang="ru-RU" sz="2400" b="1" dirty="0">
                <a:solidFill>
                  <a:srgbClr val="009900"/>
                </a:solidFill>
                <a:latin typeface="Times New Roman" pitchFamily="18" charset="0"/>
                <a:ea typeface="Times New Roman"/>
                <a:cs typeface="Times New Roman" pitchFamily="18" charset="0"/>
              </a:rPr>
              <a:t>игры, </a:t>
            </a:r>
            <a:r>
              <a:rPr lang="ru-RU" sz="2400" b="1" dirty="0" smtClean="0">
                <a:solidFill>
                  <a:srgbClr val="009900"/>
                </a:solidFill>
                <a:latin typeface="Times New Roman" pitchFamily="18" charset="0"/>
                <a:ea typeface="Times New Roman"/>
                <a:cs typeface="Times New Roman" pitchFamily="18" charset="0"/>
              </a:rPr>
              <a:t/>
            </a:r>
            <a:br>
              <a:rPr lang="ru-RU" sz="2400" b="1" dirty="0" smtClean="0">
                <a:solidFill>
                  <a:srgbClr val="009900"/>
                </a:solidFill>
                <a:latin typeface="Times New Roman" pitchFamily="18" charset="0"/>
                <a:ea typeface="Times New Roman"/>
                <a:cs typeface="Times New Roman" pitchFamily="18" charset="0"/>
              </a:rPr>
            </a:br>
            <a:r>
              <a:rPr lang="ru-RU" sz="2400" b="1" dirty="0" smtClean="0">
                <a:solidFill>
                  <a:srgbClr val="009900"/>
                </a:solidFill>
                <a:latin typeface="Times New Roman" pitchFamily="18" charset="0"/>
                <a:ea typeface="Times New Roman"/>
                <a:cs typeface="Times New Roman" pitchFamily="18" charset="0"/>
              </a:rPr>
              <a:t>- логико-математические </a:t>
            </a:r>
            <a:r>
              <a:rPr lang="ru-RU" sz="2400" b="1" dirty="0">
                <a:solidFill>
                  <a:srgbClr val="009900"/>
                </a:solidFill>
                <a:latin typeface="Times New Roman" pitchFamily="18" charset="0"/>
                <a:ea typeface="Times New Roman"/>
                <a:cs typeface="Times New Roman" pitchFamily="18" charset="0"/>
              </a:rPr>
              <a:t>сюжетные игры (занятия), </a:t>
            </a:r>
            <a:r>
              <a:rPr lang="ru-RU" sz="2400" b="1" dirty="0" smtClean="0">
                <a:solidFill>
                  <a:srgbClr val="009900"/>
                </a:solidFill>
                <a:latin typeface="Times New Roman" pitchFamily="18" charset="0"/>
                <a:ea typeface="Times New Roman"/>
                <a:cs typeface="Times New Roman" pitchFamily="18" charset="0"/>
              </a:rPr>
              <a:t/>
            </a:r>
            <a:br>
              <a:rPr lang="ru-RU" sz="2400" b="1" dirty="0" smtClean="0">
                <a:solidFill>
                  <a:srgbClr val="009900"/>
                </a:solidFill>
                <a:latin typeface="Times New Roman" pitchFamily="18" charset="0"/>
                <a:ea typeface="Times New Roman"/>
                <a:cs typeface="Times New Roman" pitchFamily="18" charset="0"/>
              </a:rPr>
            </a:br>
            <a:r>
              <a:rPr lang="ru-RU" sz="2400" b="1" dirty="0" smtClean="0">
                <a:solidFill>
                  <a:srgbClr val="009900"/>
                </a:solidFill>
                <a:latin typeface="Times New Roman" pitchFamily="18" charset="0"/>
                <a:ea typeface="Times New Roman"/>
                <a:cs typeface="Times New Roman" pitchFamily="18" charset="0"/>
              </a:rPr>
              <a:t>- проблемные </a:t>
            </a:r>
            <a:r>
              <a:rPr lang="ru-RU" sz="2400" b="1" dirty="0">
                <a:solidFill>
                  <a:srgbClr val="009900"/>
                </a:solidFill>
                <a:latin typeface="Times New Roman" pitchFamily="18" charset="0"/>
                <a:ea typeface="Times New Roman"/>
                <a:cs typeface="Times New Roman" pitchFamily="18" charset="0"/>
              </a:rPr>
              <a:t>ситуации и вопросы, </a:t>
            </a:r>
            <a:r>
              <a:rPr lang="ru-RU" sz="2400" b="1" dirty="0" smtClean="0">
                <a:solidFill>
                  <a:srgbClr val="009900"/>
                </a:solidFill>
                <a:latin typeface="Times New Roman" pitchFamily="18" charset="0"/>
                <a:ea typeface="Times New Roman"/>
                <a:cs typeface="Times New Roman" pitchFamily="18" charset="0"/>
              </a:rPr>
              <a:t/>
            </a:r>
            <a:br>
              <a:rPr lang="ru-RU" sz="2400" b="1" dirty="0" smtClean="0">
                <a:solidFill>
                  <a:srgbClr val="009900"/>
                </a:solidFill>
                <a:latin typeface="Times New Roman" pitchFamily="18" charset="0"/>
                <a:ea typeface="Times New Roman"/>
                <a:cs typeface="Times New Roman" pitchFamily="18" charset="0"/>
              </a:rPr>
            </a:br>
            <a:r>
              <a:rPr lang="ru-RU" sz="2400" b="1" dirty="0" smtClean="0">
                <a:solidFill>
                  <a:srgbClr val="009900"/>
                </a:solidFill>
                <a:latin typeface="Times New Roman" pitchFamily="18" charset="0"/>
                <a:ea typeface="Times New Roman"/>
                <a:cs typeface="Times New Roman" pitchFamily="18" charset="0"/>
              </a:rPr>
              <a:t>- творческие </a:t>
            </a:r>
            <a:r>
              <a:rPr lang="ru-RU" sz="2400" b="1" dirty="0">
                <a:solidFill>
                  <a:srgbClr val="009900"/>
                </a:solidFill>
                <a:latin typeface="Times New Roman" pitchFamily="18" charset="0"/>
                <a:ea typeface="Times New Roman"/>
                <a:cs typeface="Times New Roman" pitchFamily="18" charset="0"/>
              </a:rPr>
              <a:t>задачи, </a:t>
            </a:r>
            <a:r>
              <a:rPr lang="ru-RU" sz="2400" b="1" dirty="0" smtClean="0">
                <a:solidFill>
                  <a:srgbClr val="009900"/>
                </a:solidFill>
                <a:latin typeface="Times New Roman" pitchFamily="18" charset="0"/>
                <a:ea typeface="Times New Roman"/>
                <a:cs typeface="Times New Roman" pitchFamily="18" charset="0"/>
              </a:rPr>
              <a:t/>
            </a:r>
            <a:br>
              <a:rPr lang="ru-RU" sz="2400" b="1" dirty="0" smtClean="0">
                <a:solidFill>
                  <a:srgbClr val="009900"/>
                </a:solidFill>
                <a:latin typeface="Times New Roman" pitchFamily="18" charset="0"/>
                <a:ea typeface="Times New Roman"/>
                <a:cs typeface="Times New Roman" pitchFamily="18" charset="0"/>
              </a:rPr>
            </a:br>
            <a:r>
              <a:rPr lang="ru-RU" sz="2400" b="1" dirty="0" smtClean="0">
                <a:solidFill>
                  <a:srgbClr val="009900"/>
                </a:solidFill>
                <a:latin typeface="Times New Roman" pitchFamily="18" charset="0"/>
                <a:ea typeface="Times New Roman"/>
                <a:cs typeface="Times New Roman" pitchFamily="18" charset="0"/>
              </a:rPr>
              <a:t>- вопросы </a:t>
            </a:r>
            <a:r>
              <a:rPr lang="ru-RU" sz="2400" b="1" dirty="0">
                <a:solidFill>
                  <a:srgbClr val="009900"/>
                </a:solidFill>
                <a:latin typeface="Times New Roman" pitchFamily="18" charset="0"/>
                <a:ea typeface="Times New Roman"/>
                <a:cs typeface="Times New Roman" pitchFamily="18" charset="0"/>
              </a:rPr>
              <a:t>и ситуации, </a:t>
            </a:r>
            <a:r>
              <a:rPr lang="ru-RU" sz="2400" b="1" dirty="0" smtClean="0">
                <a:solidFill>
                  <a:srgbClr val="009900"/>
                </a:solidFill>
                <a:latin typeface="Times New Roman" pitchFamily="18" charset="0"/>
                <a:ea typeface="Times New Roman"/>
                <a:cs typeface="Times New Roman" pitchFamily="18" charset="0"/>
              </a:rPr>
              <a:t/>
            </a:r>
            <a:br>
              <a:rPr lang="ru-RU" sz="2400" b="1" dirty="0" smtClean="0">
                <a:solidFill>
                  <a:srgbClr val="009900"/>
                </a:solidFill>
                <a:latin typeface="Times New Roman" pitchFamily="18" charset="0"/>
                <a:ea typeface="Times New Roman"/>
                <a:cs typeface="Times New Roman" pitchFamily="18" charset="0"/>
              </a:rPr>
            </a:br>
            <a:r>
              <a:rPr lang="ru-RU" sz="2400" b="1" dirty="0" smtClean="0">
                <a:solidFill>
                  <a:srgbClr val="009900"/>
                </a:solidFill>
                <a:latin typeface="Times New Roman" pitchFamily="18" charset="0"/>
                <a:ea typeface="Times New Roman"/>
                <a:cs typeface="Times New Roman" pitchFamily="18" charset="0"/>
              </a:rPr>
              <a:t>- экспериментирование </a:t>
            </a:r>
            <a:r>
              <a:rPr lang="ru-RU" sz="2400" b="1" dirty="0">
                <a:solidFill>
                  <a:srgbClr val="009900"/>
                </a:solidFill>
                <a:latin typeface="Times New Roman" pitchFamily="18" charset="0"/>
                <a:ea typeface="Times New Roman"/>
                <a:cs typeface="Times New Roman" pitchFamily="18" charset="0"/>
              </a:rPr>
              <a:t>и исследовательская деятельность. </a:t>
            </a:r>
            <a:r>
              <a:rPr lang="ru-RU" sz="2400" b="1" dirty="0" smtClean="0">
                <a:solidFill>
                  <a:srgbClr val="009900"/>
                </a:solidFill>
                <a:latin typeface="Times New Roman" pitchFamily="18" charset="0"/>
                <a:ea typeface="Times New Roman"/>
                <a:cs typeface="Times New Roman" pitchFamily="18" charset="0"/>
              </a:rPr>
              <a:t/>
            </a:r>
            <a:br>
              <a:rPr lang="ru-RU" sz="2400" b="1" dirty="0" smtClean="0">
                <a:solidFill>
                  <a:srgbClr val="009900"/>
                </a:solidFill>
                <a:latin typeface="Times New Roman" pitchFamily="18" charset="0"/>
                <a:ea typeface="Times New Roman"/>
                <a:cs typeface="Times New Roman" pitchFamily="18" charset="0"/>
              </a:rPr>
            </a:br>
            <a:r>
              <a:rPr lang="ru-RU" sz="2400" dirty="0" smtClean="0">
                <a:solidFill>
                  <a:srgbClr val="000000"/>
                </a:solidFill>
                <a:latin typeface="Times New Roman" pitchFamily="18" charset="0"/>
                <a:ea typeface="Times New Roman"/>
                <a:cs typeface="Times New Roman" pitchFamily="18" charset="0"/>
              </a:rPr>
              <a:t/>
            </a:r>
            <a:br>
              <a:rPr lang="ru-RU" sz="2400" dirty="0" smtClean="0">
                <a:solidFill>
                  <a:srgbClr val="000000"/>
                </a:solidFill>
                <a:latin typeface="Times New Roman" pitchFamily="18" charset="0"/>
                <a:ea typeface="Times New Roman"/>
                <a:cs typeface="Times New Roman" pitchFamily="18" charset="0"/>
              </a:rPr>
            </a:br>
            <a:r>
              <a:rPr lang="ru-RU" sz="2400" b="1" dirty="0" smtClean="0">
                <a:solidFill>
                  <a:srgbClr val="002060"/>
                </a:solidFill>
                <a:latin typeface="Times New Roman" pitchFamily="18" charset="0"/>
                <a:ea typeface="Times New Roman"/>
                <a:cs typeface="Times New Roman" pitchFamily="18" charset="0"/>
              </a:rPr>
              <a:t>Технология </a:t>
            </a:r>
            <a:r>
              <a:rPr lang="ru-RU" sz="2400" b="1" dirty="0">
                <a:solidFill>
                  <a:srgbClr val="002060"/>
                </a:solidFill>
                <a:latin typeface="Times New Roman" pitchFamily="18" charset="0"/>
                <a:ea typeface="Times New Roman"/>
                <a:cs typeface="Times New Roman" pitchFamily="18" charset="0"/>
              </a:rPr>
              <a:t>позволяет ребенку овладеть средствами </a:t>
            </a:r>
            <a:r>
              <a:rPr lang="ru-RU" sz="2400" b="1" dirty="0" smtClean="0">
                <a:solidFill>
                  <a:srgbClr val="002060"/>
                </a:solidFill>
                <a:latin typeface="Times New Roman" pitchFamily="18" charset="0"/>
                <a:ea typeface="Times New Roman"/>
                <a:cs typeface="Times New Roman" pitchFamily="18" charset="0"/>
              </a:rPr>
              <a:t/>
            </a:r>
            <a:br>
              <a:rPr lang="ru-RU" sz="2400" b="1" dirty="0" smtClean="0">
                <a:solidFill>
                  <a:srgbClr val="002060"/>
                </a:solidFill>
                <a:latin typeface="Times New Roman" pitchFamily="18" charset="0"/>
                <a:ea typeface="Times New Roman"/>
                <a:cs typeface="Times New Roman" pitchFamily="18" charset="0"/>
              </a:rPr>
            </a:br>
            <a:r>
              <a:rPr lang="ru-RU" sz="2400" b="1" dirty="0" smtClean="0">
                <a:solidFill>
                  <a:srgbClr val="002060"/>
                </a:solidFill>
                <a:latin typeface="Times New Roman" pitchFamily="18" charset="0"/>
                <a:ea typeface="Times New Roman"/>
                <a:cs typeface="Times New Roman" pitchFamily="18" charset="0"/>
              </a:rPr>
              <a:t>(</a:t>
            </a:r>
            <a:r>
              <a:rPr lang="ru-RU" sz="2400" b="1" dirty="0">
                <a:solidFill>
                  <a:srgbClr val="002060"/>
                </a:solidFill>
                <a:latin typeface="Times New Roman" pitchFamily="18" charset="0"/>
                <a:ea typeface="Times New Roman"/>
                <a:cs typeface="Times New Roman" pitchFamily="18" charset="0"/>
              </a:rPr>
              <a:t>речь, схемы и модели) </a:t>
            </a:r>
            <a:r>
              <a:rPr lang="ru-RU" sz="2400" b="1" dirty="0" smtClean="0">
                <a:solidFill>
                  <a:srgbClr val="002060"/>
                </a:solidFill>
                <a:latin typeface="Times New Roman" pitchFamily="18" charset="0"/>
                <a:ea typeface="Times New Roman"/>
                <a:cs typeface="Times New Roman" pitchFamily="18" charset="0"/>
              </a:rPr>
              <a:t/>
            </a:r>
            <a:br>
              <a:rPr lang="ru-RU" sz="2400" b="1" dirty="0" smtClean="0">
                <a:solidFill>
                  <a:srgbClr val="002060"/>
                </a:solidFill>
                <a:latin typeface="Times New Roman" pitchFamily="18" charset="0"/>
                <a:ea typeface="Times New Roman"/>
                <a:cs typeface="Times New Roman" pitchFamily="18" charset="0"/>
              </a:rPr>
            </a:br>
            <a:r>
              <a:rPr lang="ru-RU" sz="2400" b="1" dirty="0" smtClean="0">
                <a:solidFill>
                  <a:srgbClr val="002060"/>
                </a:solidFill>
                <a:latin typeface="Times New Roman" pitchFamily="18" charset="0"/>
                <a:ea typeface="Times New Roman"/>
                <a:cs typeface="Times New Roman" pitchFamily="18" charset="0"/>
              </a:rPr>
              <a:t>и </a:t>
            </a:r>
            <a:r>
              <a:rPr lang="ru-RU" sz="2400" b="1" dirty="0">
                <a:solidFill>
                  <a:srgbClr val="002060"/>
                </a:solidFill>
                <a:latin typeface="Times New Roman" pitchFamily="18" charset="0"/>
                <a:ea typeface="Times New Roman"/>
                <a:cs typeface="Times New Roman" pitchFamily="18" charset="0"/>
              </a:rPr>
              <a:t>способами познания </a:t>
            </a:r>
            <a:r>
              <a:rPr lang="ru-RU" sz="2400" b="1" dirty="0" smtClean="0">
                <a:solidFill>
                  <a:srgbClr val="002060"/>
                </a:solidFill>
                <a:latin typeface="Times New Roman" pitchFamily="18" charset="0"/>
                <a:ea typeface="Times New Roman"/>
                <a:cs typeface="Times New Roman" pitchFamily="18" charset="0"/>
              </a:rPr>
              <a:t>(</a:t>
            </a:r>
            <a:r>
              <a:rPr lang="ru-RU" sz="2400" b="1" dirty="0">
                <a:solidFill>
                  <a:srgbClr val="002060"/>
                </a:solidFill>
                <a:latin typeface="Times New Roman" pitchFamily="18" charset="0"/>
                <a:ea typeface="Times New Roman"/>
                <a:cs typeface="Times New Roman" pitchFamily="18" charset="0"/>
              </a:rPr>
              <a:t>сравнением, классификацией), </a:t>
            </a:r>
            <a:r>
              <a:rPr lang="ru-RU" sz="2400" b="1" dirty="0" smtClean="0">
                <a:solidFill>
                  <a:srgbClr val="002060"/>
                </a:solidFill>
                <a:latin typeface="Times New Roman" pitchFamily="18" charset="0"/>
                <a:ea typeface="Times New Roman"/>
                <a:cs typeface="Times New Roman" pitchFamily="18" charset="0"/>
              </a:rPr>
              <a:t/>
            </a:r>
            <a:br>
              <a:rPr lang="ru-RU" sz="2400" b="1" dirty="0" smtClean="0">
                <a:solidFill>
                  <a:srgbClr val="002060"/>
                </a:solidFill>
                <a:latin typeface="Times New Roman" pitchFamily="18" charset="0"/>
                <a:ea typeface="Times New Roman"/>
                <a:cs typeface="Times New Roman" pitchFamily="18" charset="0"/>
              </a:rPr>
            </a:br>
            <a:r>
              <a:rPr lang="ru-RU" sz="2400" b="1" dirty="0" smtClean="0">
                <a:solidFill>
                  <a:srgbClr val="002060"/>
                </a:solidFill>
                <a:latin typeface="Times New Roman" pitchFamily="18" charset="0"/>
                <a:ea typeface="Times New Roman"/>
                <a:cs typeface="Times New Roman" pitchFamily="18" charset="0"/>
              </a:rPr>
              <a:t>накопить </a:t>
            </a:r>
            <a:r>
              <a:rPr lang="ru-RU" sz="2400" b="1" dirty="0">
                <a:solidFill>
                  <a:srgbClr val="002060"/>
                </a:solidFill>
                <a:latin typeface="Times New Roman" pitchFamily="18" charset="0"/>
                <a:ea typeface="Times New Roman"/>
                <a:cs typeface="Times New Roman" pitchFamily="18" charset="0"/>
              </a:rPr>
              <a:t>логико-математический опыт.</a:t>
            </a:r>
            <a:br>
              <a:rPr lang="ru-RU" sz="2400" b="1" dirty="0">
                <a:solidFill>
                  <a:srgbClr val="002060"/>
                </a:solidFill>
                <a:latin typeface="Times New Roman" pitchFamily="18" charset="0"/>
                <a:ea typeface="Times New Roman"/>
                <a:cs typeface="Times New Roman" pitchFamily="18" charset="0"/>
              </a:rPr>
            </a:br>
            <a:endParaRPr lang="ru-RU" sz="2400" b="1" dirty="0">
              <a:solidFill>
                <a:srgbClr val="002060"/>
              </a:solidFill>
            </a:endParaRPr>
          </a:p>
        </p:txBody>
      </p:sp>
    </p:spTree>
    <p:extLst>
      <p:ext uri="{BB962C8B-B14F-4D97-AF65-F5344CB8AC3E}">
        <p14:creationId xmlns:p14="http://schemas.microsoft.com/office/powerpoint/2010/main" val="198711751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92696"/>
            <a:ext cx="7772400" cy="5112568"/>
          </a:xfrm>
        </p:spPr>
        <p:txBody>
          <a:bodyPr>
            <a:normAutofit fontScale="90000"/>
          </a:bodyPr>
          <a:lstStyle/>
          <a:p>
            <a:pPr indent="142875"/>
            <a:r>
              <a:rPr lang="ru-RU" sz="2200" b="1" i="1" u="sng" dirty="0" smtClean="0">
                <a:solidFill>
                  <a:srgbClr val="FF0000"/>
                </a:solidFill>
                <a:latin typeface="Times New Roman" pitchFamily="18" charset="0"/>
                <a:ea typeface="Times New Roman"/>
                <a:cs typeface="Times New Roman" pitchFamily="18" charset="0"/>
              </a:rPr>
              <a:t>В ПРОБЛЕМНО-ИГРОВОЙ ТЕХНОЛОГИИ </a:t>
            </a:r>
            <a:br>
              <a:rPr lang="ru-RU" sz="2200" b="1" i="1" u="sng" dirty="0" smtClean="0">
                <a:solidFill>
                  <a:srgbClr val="FF0000"/>
                </a:solidFill>
                <a:latin typeface="Times New Roman" pitchFamily="18" charset="0"/>
                <a:ea typeface="Times New Roman"/>
                <a:cs typeface="Times New Roman" pitchFamily="18" charset="0"/>
              </a:rPr>
            </a:br>
            <a:r>
              <a:rPr lang="ru-RU" sz="2200" b="1" i="1" u="sng" dirty="0" smtClean="0">
                <a:solidFill>
                  <a:srgbClr val="FF0000"/>
                </a:solidFill>
                <a:latin typeface="Times New Roman" pitchFamily="18" charset="0"/>
                <a:ea typeface="Times New Roman"/>
                <a:cs typeface="Times New Roman" pitchFamily="18" charset="0"/>
              </a:rPr>
              <a:t>ЛОГИКО-МАТЕМАТИЧЕСКИЕ ИГРЫ ПРЕДСТАВЛЕНЫ В ВИДЕ ГРУПП: </a:t>
            </a:r>
            <a:br>
              <a:rPr lang="ru-RU" sz="2200" b="1" i="1" u="sng" dirty="0" smtClean="0">
                <a:solidFill>
                  <a:srgbClr val="FF0000"/>
                </a:solidFill>
                <a:latin typeface="Times New Roman" pitchFamily="18" charset="0"/>
                <a:ea typeface="Times New Roman"/>
                <a:cs typeface="Times New Roman" pitchFamily="18" charset="0"/>
              </a:rPr>
            </a:br>
            <a:r>
              <a:rPr lang="ru-RU" sz="2000" u="sng" dirty="0" smtClean="0">
                <a:solidFill>
                  <a:srgbClr val="000000"/>
                </a:solidFill>
                <a:latin typeface="Times New Roman" pitchFamily="18" charset="0"/>
                <a:ea typeface="Times New Roman"/>
                <a:cs typeface="Times New Roman" pitchFamily="18" charset="0"/>
              </a:rPr>
              <a:t/>
            </a:r>
            <a:br>
              <a:rPr lang="ru-RU" sz="2000" u="sng" dirty="0" smtClean="0">
                <a:solidFill>
                  <a:srgbClr val="000000"/>
                </a:solidFill>
                <a:latin typeface="Times New Roman" pitchFamily="18" charset="0"/>
                <a:ea typeface="Times New Roman"/>
                <a:cs typeface="Times New Roman" pitchFamily="18" charset="0"/>
              </a:rPr>
            </a:br>
            <a:r>
              <a:rPr lang="ru-RU" sz="2200" dirty="0" smtClean="0">
                <a:solidFill>
                  <a:srgbClr val="000000"/>
                </a:solidFill>
                <a:latin typeface="Times New Roman" pitchFamily="18" charset="0"/>
                <a:ea typeface="Times New Roman"/>
                <a:cs typeface="Times New Roman" pitchFamily="18" charset="0"/>
              </a:rPr>
              <a:t>- настольно-печатные </a:t>
            </a:r>
            <a:r>
              <a:rPr lang="ru-RU" sz="2200" dirty="0">
                <a:solidFill>
                  <a:srgbClr val="000000"/>
                </a:solidFill>
                <a:latin typeface="Times New Roman" pitchFamily="18" charset="0"/>
                <a:ea typeface="Times New Roman"/>
                <a:cs typeface="Times New Roman" pitchFamily="18" charset="0"/>
              </a:rPr>
              <a:t>- «Цвет и форма», «Логический домик» и др.; </a:t>
            </a:r>
            <a:r>
              <a:rPr lang="ru-RU" sz="2200" dirty="0" smtClean="0">
                <a:solidFill>
                  <a:srgbClr val="000000"/>
                </a:solidFill>
                <a:latin typeface="Times New Roman" pitchFamily="18" charset="0"/>
                <a:ea typeface="Times New Roman"/>
                <a:cs typeface="Times New Roman" pitchFamily="18" charset="0"/>
              </a:rPr>
              <a:t/>
            </a:r>
            <a:br>
              <a:rPr lang="ru-RU" sz="2200" dirty="0" smtClean="0">
                <a:solidFill>
                  <a:srgbClr val="000000"/>
                </a:solidFill>
                <a:latin typeface="Times New Roman" pitchFamily="18" charset="0"/>
                <a:ea typeface="Times New Roman"/>
                <a:cs typeface="Times New Roman" pitchFamily="18" charset="0"/>
              </a:rPr>
            </a:br>
            <a:r>
              <a:rPr lang="ru-RU" sz="2200" dirty="0" smtClean="0">
                <a:solidFill>
                  <a:srgbClr val="000000"/>
                </a:solidFill>
                <a:latin typeface="Times New Roman" pitchFamily="18" charset="0"/>
                <a:ea typeface="Times New Roman"/>
                <a:cs typeface="Times New Roman" pitchFamily="18" charset="0"/>
              </a:rPr>
              <a:t>- игры </a:t>
            </a:r>
            <a:r>
              <a:rPr lang="ru-RU" sz="2200" dirty="0">
                <a:solidFill>
                  <a:srgbClr val="000000"/>
                </a:solidFill>
                <a:latin typeface="Times New Roman" pitchFamily="18" charset="0"/>
                <a:ea typeface="Times New Roman"/>
                <a:cs typeface="Times New Roman" pitchFamily="18" charset="0"/>
              </a:rPr>
              <a:t>на объемное моделирование - «Кубики для всех», «Геометрический конструктор» и др.; </a:t>
            </a:r>
            <a:r>
              <a:rPr lang="ru-RU" sz="2200" dirty="0" smtClean="0">
                <a:solidFill>
                  <a:srgbClr val="000000"/>
                </a:solidFill>
                <a:latin typeface="Times New Roman" pitchFamily="18" charset="0"/>
                <a:ea typeface="Times New Roman"/>
                <a:cs typeface="Times New Roman" pitchFamily="18" charset="0"/>
              </a:rPr>
              <a:t/>
            </a:r>
            <a:br>
              <a:rPr lang="ru-RU" sz="2200" dirty="0" smtClean="0">
                <a:solidFill>
                  <a:srgbClr val="000000"/>
                </a:solidFill>
                <a:latin typeface="Times New Roman" pitchFamily="18" charset="0"/>
                <a:ea typeface="Times New Roman"/>
                <a:cs typeface="Times New Roman" pitchFamily="18" charset="0"/>
              </a:rPr>
            </a:br>
            <a:r>
              <a:rPr lang="ru-RU" sz="2200" dirty="0" smtClean="0">
                <a:solidFill>
                  <a:srgbClr val="000000"/>
                </a:solidFill>
                <a:latin typeface="Times New Roman" pitchFamily="18" charset="0"/>
                <a:ea typeface="Times New Roman"/>
                <a:cs typeface="Times New Roman" pitchFamily="18" charset="0"/>
              </a:rPr>
              <a:t>- игры </a:t>
            </a:r>
            <a:r>
              <a:rPr lang="ru-RU" sz="2200" dirty="0">
                <a:solidFill>
                  <a:srgbClr val="000000"/>
                </a:solidFill>
                <a:latin typeface="Times New Roman" pitchFamily="18" charset="0"/>
                <a:ea typeface="Times New Roman"/>
                <a:cs typeface="Times New Roman" pitchFamily="18" charset="0"/>
              </a:rPr>
              <a:t>на плоскостное моделирование - «</a:t>
            </a:r>
            <a:r>
              <a:rPr lang="ru-RU" sz="2200" dirty="0" err="1">
                <a:solidFill>
                  <a:srgbClr val="000000"/>
                </a:solidFill>
                <a:latin typeface="Times New Roman" pitchFamily="18" charset="0"/>
                <a:ea typeface="Times New Roman"/>
                <a:cs typeface="Times New Roman" pitchFamily="18" charset="0"/>
              </a:rPr>
              <a:t>Танграм</a:t>
            </a:r>
            <a:r>
              <a:rPr lang="ru-RU" sz="2200" dirty="0">
                <a:solidFill>
                  <a:srgbClr val="000000"/>
                </a:solidFill>
                <a:latin typeface="Times New Roman" pitchFamily="18" charset="0"/>
                <a:ea typeface="Times New Roman"/>
                <a:cs typeface="Times New Roman" pitchFamily="18" charset="0"/>
              </a:rPr>
              <a:t>», «Сфинкс», «Тетрис» и др.; </a:t>
            </a:r>
            <a:r>
              <a:rPr lang="ru-RU" sz="2200" dirty="0" smtClean="0">
                <a:solidFill>
                  <a:srgbClr val="000000"/>
                </a:solidFill>
                <a:latin typeface="Times New Roman" pitchFamily="18" charset="0"/>
                <a:ea typeface="Times New Roman"/>
                <a:cs typeface="Times New Roman" pitchFamily="18" charset="0"/>
              </a:rPr>
              <a:t/>
            </a:r>
            <a:br>
              <a:rPr lang="ru-RU" sz="2200" dirty="0" smtClean="0">
                <a:solidFill>
                  <a:srgbClr val="000000"/>
                </a:solidFill>
                <a:latin typeface="Times New Roman" pitchFamily="18" charset="0"/>
                <a:ea typeface="Times New Roman"/>
                <a:cs typeface="Times New Roman" pitchFamily="18" charset="0"/>
              </a:rPr>
            </a:br>
            <a:r>
              <a:rPr lang="ru-RU" sz="2200" dirty="0" smtClean="0">
                <a:solidFill>
                  <a:srgbClr val="000000"/>
                </a:solidFill>
                <a:latin typeface="Times New Roman" pitchFamily="18" charset="0"/>
                <a:ea typeface="Times New Roman"/>
                <a:cs typeface="Times New Roman" pitchFamily="18" charset="0"/>
              </a:rPr>
              <a:t>- игры </a:t>
            </a:r>
            <a:r>
              <a:rPr lang="ru-RU" sz="2200" dirty="0">
                <a:solidFill>
                  <a:srgbClr val="000000"/>
                </a:solidFill>
                <a:latin typeface="Times New Roman" pitchFamily="18" charset="0"/>
                <a:ea typeface="Times New Roman"/>
                <a:cs typeface="Times New Roman" pitchFamily="18" charset="0"/>
              </a:rPr>
              <a:t>из серии «Кубики и цвет» , «Сложи узор», «Куб-хамелеон», «Цветное панно и др.; </a:t>
            </a:r>
            <a:r>
              <a:rPr lang="ru-RU" sz="2200" dirty="0" smtClean="0">
                <a:solidFill>
                  <a:srgbClr val="000000"/>
                </a:solidFill>
                <a:latin typeface="Times New Roman" pitchFamily="18" charset="0"/>
                <a:ea typeface="Times New Roman"/>
                <a:cs typeface="Times New Roman" pitchFamily="18" charset="0"/>
              </a:rPr>
              <a:t/>
            </a:r>
            <a:br>
              <a:rPr lang="ru-RU" sz="2200" dirty="0" smtClean="0">
                <a:solidFill>
                  <a:srgbClr val="000000"/>
                </a:solidFill>
                <a:latin typeface="Times New Roman" pitchFamily="18" charset="0"/>
                <a:ea typeface="Times New Roman"/>
                <a:cs typeface="Times New Roman" pitchFamily="18" charset="0"/>
              </a:rPr>
            </a:br>
            <a:r>
              <a:rPr lang="ru-RU" sz="2200" dirty="0" smtClean="0">
                <a:solidFill>
                  <a:srgbClr val="000000"/>
                </a:solidFill>
                <a:latin typeface="Times New Roman" pitchFamily="18" charset="0"/>
                <a:ea typeface="Times New Roman"/>
                <a:cs typeface="Times New Roman" pitchFamily="18" charset="0"/>
              </a:rPr>
              <a:t>- игры </a:t>
            </a:r>
            <a:r>
              <a:rPr lang="ru-RU" sz="2200" dirty="0">
                <a:solidFill>
                  <a:srgbClr val="000000"/>
                </a:solidFill>
                <a:latin typeface="Times New Roman" pitchFamily="18" charset="0"/>
                <a:ea typeface="Times New Roman"/>
                <a:cs typeface="Times New Roman" pitchFamily="18" charset="0"/>
              </a:rPr>
              <a:t>на составление целого из частей - «Дроби», «Чудо-цветик» и др.; </a:t>
            </a:r>
            <a:r>
              <a:rPr lang="ru-RU" sz="2200" dirty="0" smtClean="0">
                <a:solidFill>
                  <a:srgbClr val="000000"/>
                </a:solidFill>
                <a:latin typeface="Times New Roman" pitchFamily="18" charset="0"/>
                <a:ea typeface="Times New Roman"/>
                <a:cs typeface="Times New Roman" pitchFamily="18" charset="0"/>
              </a:rPr>
              <a:t/>
            </a:r>
            <a:br>
              <a:rPr lang="ru-RU" sz="2200" dirty="0" smtClean="0">
                <a:solidFill>
                  <a:srgbClr val="000000"/>
                </a:solidFill>
                <a:latin typeface="Times New Roman" pitchFamily="18" charset="0"/>
                <a:ea typeface="Times New Roman"/>
                <a:cs typeface="Times New Roman" pitchFamily="18" charset="0"/>
              </a:rPr>
            </a:br>
            <a:r>
              <a:rPr lang="ru-RU" sz="2200" dirty="0" smtClean="0">
                <a:solidFill>
                  <a:srgbClr val="000000"/>
                </a:solidFill>
                <a:latin typeface="Times New Roman" pitchFamily="18" charset="0"/>
                <a:ea typeface="Times New Roman"/>
                <a:cs typeface="Times New Roman" pitchFamily="18" charset="0"/>
              </a:rPr>
              <a:t>- игры-забавы </a:t>
            </a:r>
            <a:r>
              <a:rPr lang="ru-RU" sz="2200" dirty="0">
                <a:solidFill>
                  <a:srgbClr val="000000"/>
                </a:solidFill>
                <a:latin typeface="Times New Roman" pitchFamily="18" charset="0"/>
                <a:ea typeface="Times New Roman"/>
                <a:cs typeface="Times New Roman" pitchFamily="18" charset="0"/>
              </a:rPr>
              <a:t>- перевертыши, лабиринты, игры на замену мест </a:t>
            </a:r>
            <a:r>
              <a:rPr lang="ru-RU" sz="2200" dirty="0" smtClean="0">
                <a:solidFill>
                  <a:srgbClr val="000000"/>
                </a:solidFill>
                <a:latin typeface="Times New Roman" pitchFamily="18" charset="0"/>
                <a:ea typeface="Times New Roman"/>
                <a:cs typeface="Times New Roman" pitchFamily="18" charset="0"/>
              </a:rPr>
              <a:t/>
            </a:r>
            <a:br>
              <a:rPr lang="ru-RU" sz="2200" dirty="0" smtClean="0">
                <a:solidFill>
                  <a:srgbClr val="000000"/>
                </a:solidFill>
                <a:latin typeface="Times New Roman" pitchFamily="18" charset="0"/>
                <a:ea typeface="Times New Roman"/>
                <a:cs typeface="Times New Roman" pitchFamily="18" charset="0"/>
              </a:rPr>
            </a:br>
            <a:r>
              <a:rPr lang="ru-RU" sz="2200" dirty="0" smtClean="0">
                <a:solidFill>
                  <a:srgbClr val="000000"/>
                </a:solidFill>
                <a:latin typeface="Times New Roman" pitchFamily="18" charset="0"/>
                <a:ea typeface="Times New Roman"/>
                <a:cs typeface="Times New Roman" pitchFamily="18" charset="0"/>
              </a:rPr>
              <a:t>(«</a:t>
            </a:r>
            <a:r>
              <a:rPr lang="ru-RU" sz="2200" dirty="0">
                <a:solidFill>
                  <a:srgbClr val="000000"/>
                </a:solidFill>
                <a:latin typeface="Times New Roman" pitchFamily="18" charset="0"/>
                <a:ea typeface="Times New Roman"/>
                <a:cs typeface="Times New Roman" pitchFamily="18" charset="0"/>
              </a:rPr>
              <a:t>Пятнашки») и др.</a:t>
            </a:r>
            <a:r>
              <a:rPr lang="ru-RU" sz="2200" dirty="0">
                <a:latin typeface="Times New Roman"/>
                <a:ea typeface="Times New Roman"/>
              </a:rPr>
              <a:t/>
            </a:r>
            <a:br>
              <a:rPr lang="ru-RU" sz="2200" dirty="0">
                <a:latin typeface="Times New Roman"/>
                <a:ea typeface="Times New Roman"/>
              </a:rPr>
            </a:br>
            <a:endParaRPr lang="ru-RU" sz="2200" dirty="0"/>
          </a:p>
        </p:txBody>
      </p:sp>
    </p:spTree>
    <p:extLst>
      <p:ext uri="{BB962C8B-B14F-4D97-AF65-F5344CB8AC3E}">
        <p14:creationId xmlns:p14="http://schemas.microsoft.com/office/powerpoint/2010/main" val="173533970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20688"/>
            <a:ext cx="7772400" cy="5400600"/>
          </a:xfrm>
        </p:spPr>
        <p:txBody>
          <a:bodyPr>
            <a:normAutofit fontScale="90000"/>
          </a:bodyPr>
          <a:lstStyle/>
          <a:p>
            <a:pPr indent="142875"/>
            <a:r>
              <a:rPr lang="ru-RU" sz="2200" b="1" i="1" u="sng" dirty="0" smtClean="0">
                <a:solidFill>
                  <a:srgbClr val="FF0000"/>
                </a:solidFill>
                <a:latin typeface="Times New Roman" pitchFamily="18" charset="0"/>
                <a:ea typeface="Times New Roman"/>
                <a:cs typeface="Times New Roman" pitchFamily="18" charset="0"/>
              </a:rPr>
              <a:t/>
            </a:r>
            <a:br>
              <a:rPr lang="ru-RU" sz="2200" b="1" i="1" u="sng" dirty="0" smtClean="0">
                <a:solidFill>
                  <a:srgbClr val="FF0000"/>
                </a:solidFill>
                <a:latin typeface="Times New Roman" pitchFamily="18" charset="0"/>
                <a:ea typeface="Times New Roman"/>
                <a:cs typeface="Times New Roman" pitchFamily="18" charset="0"/>
              </a:rPr>
            </a:br>
            <a:r>
              <a:rPr lang="ru-RU" sz="2200" b="1" i="1" u="sng" dirty="0" smtClean="0">
                <a:solidFill>
                  <a:srgbClr val="FF0000"/>
                </a:solidFill>
                <a:latin typeface="Times New Roman" pitchFamily="18" charset="0"/>
                <a:ea typeface="Times New Roman"/>
                <a:cs typeface="Times New Roman" pitchFamily="18" charset="0"/>
              </a:rPr>
              <a:t>ДОСТОИНСТВО ЭТОЙ ТЕХНОЛОГИИ СОСТОИТ: </a:t>
            </a:r>
            <a:r>
              <a:rPr lang="ru-RU" sz="2000" dirty="0" smtClean="0">
                <a:solidFill>
                  <a:srgbClr val="000000"/>
                </a:solidFill>
                <a:latin typeface="Times New Roman" pitchFamily="18" charset="0"/>
                <a:ea typeface="Times New Roman"/>
                <a:cs typeface="Times New Roman" pitchFamily="18" charset="0"/>
              </a:rPr>
              <a:t/>
            </a:r>
            <a:br>
              <a:rPr lang="ru-RU" sz="2000" dirty="0" smtClean="0">
                <a:solidFill>
                  <a:srgbClr val="000000"/>
                </a:solidFill>
                <a:latin typeface="Times New Roman" pitchFamily="18" charset="0"/>
                <a:ea typeface="Times New Roman"/>
                <a:cs typeface="Times New Roman" pitchFamily="18" charset="0"/>
              </a:rPr>
            </a:br>
            <a:r>
              <a:rPr lang="ru-RU" sz="2000" dirty="0" smtClean="0">
                <a:solidFill>
                  <a:srgbClr val="000000"/>
                </a:solidFill>
                <a:latin typeface="Times New Roman" pitchFamily="18" charset="0"/>
                <a:ea typeface="Times New Roman"/>
                <a:cs typeface="Times New Roman" pitchFamily="18" charset="0"/>
              </a:rPr>
              <a:t/>
            </a:r>
            <a:br>
              <a:rPr lang="ru-RU" sz="2000" dirty="0" smtClean="0">
                <a:solidFill>
                  <a:srgbClr val="000000"/>
                </a:solidFill>
                <a:latin typeface="Times New Roman" pitchFamily="18" charset="0"/>
                <a:ea typeface="Times New Roman"/>
                <a:cs typeface="Times New Roman" pitchFamily="18" charset="0"/>
              </a:rPr>
            </a:br>
            <a:r>
              <a:rPr lang="ru-RU" sz="2000" dirty="0" smtClean="0">
                <a:solidFill>
                  <a:srgbClr val="000000"/>
                </a:solidFill>
                <a:latin typeface="Times New Roman" pitchFamily="18" charset="0"/>
                <a:ea typeface="Times New Roman"/>
                <a:cs typeface="Times New Roman" pitchFamily="18" charset="0"/>
              </a:rPr>
              <a:t>в </a:t>
            </a:r>
            <a:r>
              <a:rPr lang="ru-RU" sz="2000" dirty="0">
                <a:solidFill>
                  <a:srgbClr val="000000"/>
                </a:solidFill>
                <a:latin typeface="Times New Roman" pitchFamily="18" charset="0"/>
                <a:ea typeface="Times New Roman"/>
                <a:cs typeface="Times New Roman" pitchFamily="18" charset="0"/>
              </a:rPr>
              <a:t>освоении различных по степени сложности игровых действий, которые включают группировку, раскладывание, соотнесение, счет, измерение. </a:t>
            </a:r>
            <a:r>
              <a:rPr lang="ru-RU" sz="2000" dirty="0" smtClean="0">
                <a:solidFill>
                  <a:srgbClr val="000000"/>
                </a:solidFill>
                <a:latin typeface="Times New Roman" pitchFamily="18" charset="0"/>
                <a:ea typeface="Times New Roman"/>
                <a:cs typeface="Times New Roman" pitchFamily="18" charset="0"/>
              </a:rPr>
              <a:t/>
            </a:r>
            <a:br>
              <a:rPr lang="ru-RU" sz="2000" dirty="0" smtClean="0">
                <a:solidFill>
                  <a:srgbClr val="000000"/>
                </a:solidFill>
                <a:latin typeface="Times New Roman" pitchFamily="18" charset="0"/>
                <a:ea typeface="Times New Roman"/>
                <a:cs typeface="Times New Roman" pitchFamily="18" charset="0"/>
              </a:rPr>
            </a:br>
            <a:r>
              <a:rPr lang="ru-RU" sz="2000" dirty="0" smtClean="0">
                <a:solidFill>
                  <a:srgbClr val="000000"/>
                </a:solidFill>
                <a:latin typeface="Times New Roman" pitchFamily="18" charset="0"/>
                <a:ea typeface="Times New Roman"/>
                <a:cs typeface="Times New Roman" pitchFamily="18" charset="0"/>
              </a:rPr>
              <a:t>При </a:t>
            </a:r>
            <a:r>
              <a:rPr lang="ru-RU" sz="2000" dirty="0">
                <a:solidFill>
                  <a:srgbClr val="000000"/>
                </a:solidFill>
                <a:latin typeface="Times New Roman" pitchFamily="18" charset="0"/>
                <a:ea typeface="Times New Roman"/>
                <a:cs typeface="Times New Roman" pitchFamily="18" charset="0"/>
              </a:rPr>
              <a:t>этом, следуя игре собственного воображения, ребенок трансформирует свой опыт, создает игровые ситуации, вносит новые познавательные задачи. </a:t>
            </a:r>
            <a:r>
              <a:rPr lang="ru-RU" sz="2000" dirty="0" smtClean="0">
                <a:solidFill>
                  <a:srgbClr val="000000"/>
                </a:solidFill>
                <a:latin typeface="Times New Roman" pitchFamily="18" charset="0"/>
                <a:ea typeface="Times New Roman"/>
                <a:cs typeface="Times New Roman" pitchFamily="18" charset="0"/>
              </a:rPr>
              <a:t/>
            </a:r>
            <a:br>
              <a:rPr lang="ru-RU" sz="2000" dirty="0" smtClean="0">
                <a:solidFill>
                  <a:srgbClr val="000000"/>
                </a:solidFill>
                <a:latin typeface="Times New Roman" pitchFamily="18" charset="0"/>
                <a:ea typeface="Times New Roman"/>
                <a:cs typeface="Times New Roman" pitchFamily="18" charset="0"/>
              </a:rPr>
            </a:br>
            <a:r>
              <a:rPr lang="ru-RU" sz="2000" dirty="0">
                <a:solidFill>
                  <a:srgbClr val="000000"/>
                </a:solidFill>
                <a:latin typeface="Times New Roman" pitchFamily="18" charset="0"/>
                <a:ea typeface="Times New Roman"/>
                <a:cs typeface="Times New Roman" pitchFamily="18" charset="0"/>
              </a:rPr>
              <a:t/>
            </a:r>
            <a:br>
              <a:rPr lang="ru-RU" sz="2000" dirty="0">
                <a:solidFill>
                  <a:srgbClr val="000000"/>
                </a:solidFill>
                <a:latin typeface="Times New Roman" pitchFamily="18" charset="0"/>
                <a:ea typeface="Times New Roman"/>
                <a:cs typeface="Times New Roman" pitchFamily="18" charset="0"/>
              </a:rPr>
            </a:br>
            <a:r>
              <a:rPr lang="ru-RU" sz="2000" dirty="0" smtClean="0">
                <a:solidFill>
                  <a:srgbClr val="000000"/>
                </a:solidFill>
                <a:latin typeface="Times New Roman" pitchFamily="18" charset="0"/>
                <a:ea typeface="Times New Roman"/>
                <a:cs typeface="Times New Roman" pitchFamily="18" charset="0"/>
              </a:rPr>
              <a:t>Технология </a:t>
            </a:r>
            <a:r>
              <a:rPr lang="ru-RU" sz="2000" dirty="0">
                <a:solidFill>
                  <a:srgbClr val="000000"/>
                </a:solidFill>
                <a:latin typeface="Times New Roman" pitchFamily="18" charset="0"/>
                <a:ea typeface="Times New Roman"/>
                <a:cs typeface="Times New Roman" pitchFamily="18" charset="0"/>
              </a:rPr>
              <a:t>может быть представлена последовательными шагами: от освоения игры в совместной деятельности взрослого с ребенком к участию в играх на уровне самодеятельности, а затем переход к участию в играх на более высоком уровне и, как правило, вновь возникающие игры взрослого с детьми или успешно играющими в них детьми. </a:t>
            </a:r>
            <a:r>
              <a:rPr lang="ru-RU" sz="2000" dirty="0" smtClean="0">
                <a:solidFill>
                  <a:srgbClr val="000000"/>
                </a:solidFill>
                <a:latin typeface="Times New Roman" pitchFamily="18" charset="0"/>
                <a:ea typeface="Times New Roman"/>
                <a:cs typeface="Times New Roman" pitchFamily="18" charset="0"/>
              </a:rPr>
              <a:t/>
            </a:r>
            <a:br>
              <a:rPr lang="ru-RU" sz="2000" dirty="0" smtClean="0">
                <a:solidFill>
                  <a:srgbClr val="000000"/>
                </a:solidFill>
                <a:latin typeface="Times New Roman" pitchFamily="18" charset="0"/>
                <a:ea typeface="Times New Roman"/>
                <a:cs typeface="Times New Roman" pitchFamily="18" charset="0"/>
              </a:rPr>
            </a:br>
            <a:r>
              <a:rPr lang="ru-RU" sz="2000" dirty="0" smtClean="0">
                <a:solidFill>
                  <a:srgbClr val="000000"/>
                </a:solidFill>
                <a:latin typeface="Times New Roman" pitchFamily="18" charset="0"/>
                <a:ea typeface="Times New Roman"/>
                <a:cs typeface="Times New Roman" pitchFamily="18" charset="0"/>
              </a:rPr>
              <a:t>Эти </a:t>
            </a:r>
            <a:r>
              <a:rPr lang="ru-RU" sz="2000" dirty="0">
                <a:solidFill>
                  <a:srgbClr val="000000"/>
                </a:solidFill>
                <a:latin typeface="Times New Roman" pitchFamily="18" charset="0"/>
                <a:ea typeface="Times New Roman"/>
                <a:cs typeface="Times New Roman" pitchFamily="18" charset="0"/>
              </a:rPr>
              <a:t>игры отличаются от тех, которые ребенок осваивал на начальном этапе, измененным сюжетом, преобразованным ходом игры, поэтому они приобретают необходимую для ребенка сложность и эмоциональную насыщенность.</a:t>
            </a:r>
            <a:r>
              <a:rPr lang="ru-RU" sz="6000" dirty="0">
                <a:latin typeface="Times New Roman"/>
                <a:ea typeface="Times New Roman"/>
              </a:rPr>
              <a:t/>
            </a:r>
            <a:br>
              <a:rPr lang="ru-RU" sz="6000" dirty="0">
                <a:latin typeface="Times New Roman"/>
                <a:ea typeface="Times New Roman"/>
              </a:rPr>
            </a:br>
            <a:endParaRPr lang="ru-RU" dirty="0"/>
          </a:p>
        </p:txBody>
      </p:sp>
    </p:spTree>
    <p:extLst>
      <p:ext uri="{BB962C8B-B14F-4D97-AF65-F5344CB8AC3E}">
        <p14:creationId xmlns:p14="http://schemas.microsoft.com/office/powerpoint/2010/main" val="317712276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771800" y="692696"/>
            <a:ext cx="5904656" cy="1080120"/>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r>
              <a:rPr lang="ru-RU" sz="2000" b="1" dirty="0" smtClean="0">
                <a:solidFill>
                  <a:schemeClr val="tx2"/>
                </a:solidFill>
                <a:latin typeface="Times New Roman" pitchFamily="18" charset="0"/>
                <a:cs typeface="Times New Roman" pitchFamily="18" charset="0"/>
              </a:rPr>
              <a:t>«Математика имеет задачей не обучение исчислению, но обучение приемам человеческой мысли при исчислении»   </a:t>
            </a:r>
          </a:p>
          <a:p>
            <a:r>
              <a:rPr lang="ru-RU" sz="2000" b="1" dirty="0" smtClean="0">
                <a:solidFill>
                  <a:schemeClr val="tx2"/>
                </a:solidFill>
                <a:latin typeface="Times New Roman" pitchFamily="18" charset="0"/>
                <a:cs typeface="Times New Roman" pitchFamily="18" charset="0"/>
              </a:rPr>
              <a:t>                                                                   </a:t>
            </a:r>
            <a:r>
              <a:rPr lang="ru-RU" sz="2000" b="1" dirty="0" err="1" smtClean="0">
                <a:solidFill>
                  <a:schemeClr val="tx2"/>
                </a:solidFill>
                <a:latin typeface="Times New Roman" pitchFamily="18" charset="0"/>
                <a:cs typeface="Times New Roman" pitchFamily="18" charset="0"/>
              </a:rPr>
              <a:t>Л.Н.Толстой</a:t>
            </a:r>
            <a:endParaRPr lang="ru-RU" sz="2000" b="1" dirty="0">
              <a:solidFill>
                <a:schemeClr val="tx2"/>
              </a:solidFill>
              <a:latin typeface="Times New Roman" pitchFamily="18" charset="0"/>
              <a:cs typeface="Times New Roman" pitchFamily="18" charset="0"/>
            </a:endParaRPr>
          </a:p>
        </p:txBody>
      </p:sp>
      <p:sp>
        <p:nvSpPr>
          <p:cNvPr id="4" name="Прямоугольник 3"/>
          <p:cNvSpPr/>
          <p:nvPr/>
        </p:nvSpPr>
        <p:spPr>
          <a:xfrm>
            <a:off x="611560" y="1988840"/>
            <a:ext cx="8064896" cy="1938992"/>
          </a:xfrm>
          <a:prstGeom prst="rect">
            <a:avLst/>
          </a:prstGeom>
        </p:spPr>
        <p:txBody>
          <a:bodyPr wrap="square">
            <a:spAutoFit/>
          </a:bodyPr>
          <a:lstStyle/>
          <a:p>
            <a:pPr algn="ctr"/>
            <a:r>
              <a:rPr lang="ru-RU" sz="4000" b="1" spc="50" dirty="0">
                <a:ln w="11430"/>
                <a:solidFill>
                  <a:schemeClr val="tx2"/>
                </a:solidFill>
                <a:effectLst>
                  <a:outerShdw blurRad="76200" dist="50800" dir="5400000" algn="tl" rotWithShape="0">
                    <a:srgbClr val="000000">
                      <a:alpha val="65000"/>
                    </a:srgbClr>
                  </a:outerShdw>
                </a:effectLst>
                <a:latin typeface="Times New Roman" pitchFamily="18" charset="0"/>
                <a:ea typeface="+mj-ea"/>
                <a:cs typeface="Times New Roman" pitchFamily="18" charset="0"/>
              </a:rPr>
              <a:t>Ц</a:t>
            </a:r>
            <a:r>
              <a:rPr lang="ru-RU" sz="4000" b="1" spc="50" dirty="0">
                <a:ln w="11430"/>
                <a:solidFill>
                  <a:srgbClr val="FF66CC"/>
                </a:solidFill>
                <a:effectLst>
                  <a:outerShdw blurRad="76200" dist="50800" dir="5400000" algn="tl" rotWithShape="0">
                    <a:srgbClr val="000000">
                      <a:alpha val="65000"/>
                    </a:srgbClr>
                  </a:outerShdw>
                </a:effectLst>
                <a:latin typeface="Times New Roman" pitchFamily="18" charset="0"/>
                <a:ea typeface="+mj-ea"/>
                <a:cs typeface="Times New Roman" pitchFamily="18" charset="0"/>
              </a:rPr>
              <a:t>В</a:t>
            </a:r>
            <a:r>
              <a:rPr lang="ru-RU" sz="4000" b="1" spc="50" dirty="0">
                <a:ln w="11430"/>
                <a:solidFill>
                  <a:srgbClr val="073E87"/>
                </a:solidFill>
                <a:effectLst>
                  <a:outerShdw blurRad="76200" dist="50800" dir="5400000" algn="tl" rotWithShape="0">
                    <a:srgbClr val="000000">
                      <a:alpha val="65000"/>
                    </a:srgbClr>
                  </a:outerShdw>
                </a:effectLst>
                <a:latin typeface="Times New Roman" pitchFamily="18" charset="0"/>
                <a:ea typeface="+mj-ea"/>
                <a:cs typeface="Times New Roman" pitchFamily="18" charset="0"/>
              </a:rPr>
              <a:t>Е</a:t>
            </a:r>
            <a:r>
              <a:rPr lang="ru-RU" sz="4000" b="1" spc="50" dirty="0">
                <a:ln w="11430"/>
                <a:solidFill>
                  <a:srgbClr val="FF0000"/>
                </a:solidFill>
                <a:effectLst>
                  <a:outerShdw blurRad="76200" dist="50800" dir="5400000" algn="tl" rotWithShape="0">
                    <a:srgbClr val="000000">
                      <a:alpha val="65000"/>
                    </a:srgbClr>
                  </a:outerShdw>
                </a:effectLst>
                <a:latin typeface="Times New Roman" pitchFamily="18" charset="0"/>
                <a:ea typeface="+mj-ea"/>
                <a:cs typeface="Times New Roman" pitchFamily="18" charset="0"/>
              </a:rPr>
              <a:t>Т</a:t>
            </a:r>
            <a:r>
              <a:rPr lang="ru-RU" sz="4000" b="1" spc="50" dirty="0">
                <a:ln w="11430"/>
                <a:solidFill>
                  <a:srgbClr val="FFFF00"/>
                </a:solidFill>
                <a:effectLst>
                  <a:outerShdw blurRad="76200" dist="50800" dir="5400000" algn="tl" rotWithShape="0">
                    <a:srgbClr val="000000">
                      <a:alpha val="65000"/>
                    </a:srgbClr>
                  </a:outerShdw>
                </a:effectLst>
                <a:latin typeface="Times New Roman" pitchFamily="18" charset="0"/>
                <a:ea typeface="+mj-ea"/>
                <a:cs typeface="Times New Roman" pitchFamily="18" charset="0"/>
              </a:rPr>
              <a:t>Н</a:t>
            </a:r>
            <a:r>
              <a:rPr lang="ru-RU" sz="4000" b="1" spc="50" dirty="0">
                <a:ln w="11430"/>
                <a:solidFill>
                  <a:srgbClr val="7030A0"/>
                </a:solidFill>
                <a:effectLst>
                  <a:outerShdw blurRad="76200" dist="50800" dir="5400000" algn="tl" rotWithShape="0">
                    <a:srgbClr val="000000">
                      <a:alpha val="65000"/>
                    </a:srgbClr>
                  </a:outerShdw>
                </a:effectLst>
                <a:latin typeface="Times New Roman" pitchFamily="18" charset="0"/>
                <a:ea typeface="+mj-ea"/>
                <a:cs typeface="Times New Roman" pitchFamily="18" charset="0"/>
              </a:rPr>
              <a:t>Ы</a:t>
            </a:r>
            <a:r>
              <a:rPr lang="ru-RU" sz="4000" b="1" spc="50" dirty="0">
                <a:ln w="11430"/>
                <a:solidFill>
                  <a:prstClr val="white">
                    <a:lumMod val="50000"/>
                  </a:prstClr>
                </a:solidFill>
                <a:effectLst>
                  <a:outerShdw blurRad="76200" dist="50800" dir="5400000" algn="tl" rotWithShape="0">
                    <a:srgbClr val="000000">
                      <a:alpha val="65000"/>
                    </a:srgbClr>
                  </a:outerShdw>
                </a:effectLst>
                <a:latin typeface="Times New Roman" pitchFamily="18" charset="0"/>
                <a:ea typeface="+mj-ea"/>
                <a:cs typeface="Times New Roman" pitchFamily="18" charset="0"/>
              </a:rPr>
              <a:t>Е</a:t>
            </a:r>
            <a:r>
              <a:rPr lang="ru-RU" sz="4000" b="1" spc="50" dirty="0">
                <a:ln w="11430"/>
                <a:solidFill>
                  <a:srgbClr val="FFC000"/>
                </a:solidFill>
                <a:effectLst>
                  <a:outerShdw blurRad="76200" dist="50800" dir="5400000" algn="tl" rotWithShape="0">
                    <a:srgbClr val="000000">
                      <a:alpha val="65000"/>
                    </a:srgbClr>
                  </a:outerShdw>
                </a:effectLst>
                <a:latin typeface="Times New Roman" pitchFamily="18" charset="0"/>
                <a:ea typeface="+mj-ea"/>
                <a:cs typeface="Times New Roman" pitchFamily="18" charset="0"/>
              </a:rPr>
              <a:t> </a:t>
            </a:r>
            <a:endParaRPr lang="ru-RU" sz="4000" b="1" spc="50" dirty="0" smtClean="0">
              <a:ln w="11430"/>
              <a:solidFill>
                <a:srgbClr val="FFC000"/>
              </a:solidFill>
              <a:effectLst>
                <a:outerShdw blurRad="76200" dist="50800" dir="5400000" algn="tl" rotWithShape="0">
                  <a:srgbClr val="000000">
                    <a:alpha val="65000"/>
                  </a:srgbClr>
                </a:outerShdw>
              </a:effectLst>
              <a:latin typeface="Times New Roman" pitchFamily="18" charset="0"/>
              <a:ea typeface="+mj-ea"/>
              <a:cs typeface="Times New Roman" pitchFamily="18" charset="0"/>
            </a:endParaRPr>
          </a:p>
          <a:p>
            <a:pPr algn="ctr"/>
            <a:r>
              <a:rPr lang="ru-RU" sz="4000" b="1" spc="50" dirty="0" smtClean="0">
                <a:ln w="11430"/>
                <a:solidFill>
                  <a:srgbClr val="002060"/>
                </a:solidFill>
                <a:effectLst>
                  <a:outerShdw blurRad="76200" dist="50800" dir="5400000" algn="tl" rotWithShape="0">
                    <a:srgbClr val="000000">
                      <a:alpha val="65000"/>
                    </a:srgbClr>
                  </a:outerShdw>
                </a:effectLst>
                <a:latin typeface="Times New Roman" pitchFamily="18" charset="0"/>
                <a:ea typeface="+mj-ea"/>
                <a:cs typeface="Times New Roman" pitchFamily="18" charset="0"/>
              </a:rPr>
              <a:t>СЧЕТНЫЕ </a:t>
            </a:r>
            <a:r>
              <a:rPr lang="ru-RU" sz="4000" b="1" spc="50" dirty="0">
                <a:ln w="11430"/>
                <a:solidFill>
                  <a:srgbClr val="002060"/>
                </a:solidFill>
                <a:effectLst>
                  <a:outerShdw blurRad="76200" dist="50800" dir="5400000" algn="tl" rotWithShape="0">
                    <a:srgbClr val="000000">
                      <a:alpha val="65000"/>
                    </a:srgbClr>
                  </a:outerShdw>
                </a:effectLst>
                <a:latin typeface="Times New Roman" pitchFamily="18" charset="0"/>
                <a:ea typeface="+mj-ea"/>
                <a:cs typeface="Times New Roman" pitchFamily="18" charset="0"/>
              </a:rPr>
              <a:t>ПАЛОЧКИ </a:t>
            </a:r>
            <a:r>
              <a:rPr lang="ru-RU" sz="4000" b="1" spc="50" dirty="0" err="1">
                <a:ln w="11430"/>
                <a:solidFill>
                  <a:srgbClr val="002060"/>
                </a:solidFill>
                <a:effectLst>
                  <a:outerShdw blurRad="76200" dist="50800" dir="5400000" algn="tl" rotWithShape="0">
                    <a:srgbClr val="000000">
                      <a:alpha val="65000"/>
                    </a:srgbClr>
                  </a:outerShdw>
                </a:effectLst>
                <a:latin typeface="Times New Roman" pitchFamily="18" charset="0"/>
                <a:ea typeface="+mj-ea"/>
                <a:cs typeface="Times New Roman" pitchFamily="18" charset="0"/>
              </a:rPr>
              <a:t>Кюизенера</a:t>
            </a:r>
            <a:endParaRPr lang="ru-RU" sz="4000" dirty="0"/>
          </a:p>
        </p:txBody>
      </p:sp>
    </p:spTree>
    <p:extLst>
      <p:ext uri="{BB962C8B-B14F-4D97-AF65-F5344CB8AC3E}">
        <p14:creationId xmlns:p14="http://schemas.microsoft.com/office/powerpoint/2010/main" val="174717229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683567" y="620688"/>
            <a:ext cx="7838295" cy="1486995"/>
          </a:xfrm>
        </p:spPr>
        <p:txBody>
          <a:bodyPr>
            <a:normAutofit fontScale="90000"/>
          </a:bodyPr>
          <a:lstStyle/>
          <a:p>
            <a:r>
              <a:rPr lang="ru-RU" sz="1600" dirty="0"/>
              <a:t>  </a:t>
            </a:r>
            <a:br>
              <a:rPr lang="ru-RU" sz="1600" dirty="0"/>
            </a:br>
            <a:r>
              <a:rPr lang="ru-RU" sz="1600" dirty="0"/>
              <a:t/>
            </a:r>
            <a:br>
              <a:rPr lang="ru-RU" sz="1600" dirty="0"/>
            </a:br>
            <a:r>
              <a:rPr lang="ru-RU" sz="1600" dirty="0"/>
              <a:t/>
            </a:r>
            <a:br>
              <a:rPr lang="ru-RU" sz="1600" dirty="0"/>
            </a:br>
            <a:r>
              <a:rPr lang="ru-RU" sz="2200" b="1" dirty="0">
                <a:solidFill>
                  <a:schemeClr val="tx2"/>
                </a:solidFill>
                <a:latin typeface="Times New Roman" pitchFamily="18" charset="0"/>
                <a:cs typeface="Times New Roman" pitchFamily="18" charset="0"/>
              </a:rPr>
              <a:t>Бельгийский учитель начальной школы Джордж </a:t>
            </a:r>
            <a:r>
              <a:rPr lang="ru-RU" sz="2200" b="1" dirty="0" err="1">
                <a:solidFill>
                  <a:schemeClr val="tx2"/>
                </a:solidFill>
                <a:latin typeface="Times New Roman" pitchFamily="18" charset="0"/>
                <a:cs typeface="Times New Roman" pitchFamily="18" charset="0"/>
              </a:rPr>
              <a:t>Кюизенер</a:t>
            </a:r>
            <a:r>
              <a:rPr lang="ru-RU" sz="2200" b="1" dirty="0">
                <a:solidFill>
                  <a:schemeClr val="tx2"/>
                </a:solidFill>
                <a:latin typeface="Times New Roman" pitchFamily="18" charset="0"/>
                <a:cs typeface="Times New Roman" pitchFamily="18" charset="0"/>
              </a:rPr>
              <a:t> (1891-1976) разработал универсальный дидактический материал для развития у детей математических способностей. </a:t>
            </a:r>
            <a:r>
              <a:rPr lang="ru-RU" sz="2200" b="1" dirty="0" smtClean="0">
                <a:solidFill>
                  <a:schemeClr val="tx2"/>
                </a:solidFill>
                <a:latin typeface="Times New Roman" pitchFamily="18" charset="0"/>
                <a:cs typeface="Times New Roman" pitchFamily="18" charset="0"/>
              </a:rPr>
              <a:t/>
            </a:r>
            <a:br>
              <a:rPr lang="ru-RU" sz="2200" b="1" dirty="0" smtClean="0">
                <a:solidFill>
                  <a:schemeClr val="tx2"/>
                </a:solidFill>
                <a:latin typeface="Times New Roman" pitchFamily="18" charset="0"/>
                <a:cs typeface="Times New Roman" pitchFamily="18" charset="0"/>
              </a:rPr>
            </a:br>
            <a:r>
              <a:rPr lang="ru-RU" sz="2200" b="1" dirty="0" smtClean="0">
                <a:solidFill>
                  <a:schemeClr val="tx2"/>
                </a:solidFill>
                <a:latin typeface="Times New Roman" pitchFamily="18" charset="0"/>
                <a:cs typeface="Times New Roman" pitchFamily="18" charset="0"/>
              </a:rPr>
              <a:t>В </a:t>
            </a:r>
            <a:r>
              <a:rPr lang="ru-RU" sz="2200" b="1" dirty="0">
                <a:solidFill>
                  <a:schemeClr val="tx2"/>
                </a:solidFill>
                <a:latin typeface="Times New Roman" pitchFamily="18" charset="0"/>
                <a:cs typeface="Times New Roman" pitchFamily="18" charset="0"/>
              </a:rPr>
              <a:t>1952 году он опубликовал книгу "Числа и цвета", </a:t>
            </a:r>
            <a:r>
              <a:rPr lang="ru-RU" sz="2200" b="1" dirty="0" smtClean="0">
                <a:solidFill>
                  <a:schemeClr val="tx2"/>
                </a:solidFill>
                <a:latin typeface="Times New Roman" pitchFamily="18" charset="0"/>
                <a:cs typeface="Times New Roman" pitchFamily="18" charset="0"/>
              </a:rPr>
              <a:t/>
            </a:r>
            <a:br>
              <a:rPr lang="ru-RU" sz="2200" b="1" dirty="0" smtClean="0">
                <a:solidFill>
                  <a:schemeClr val="tx2"/>
                </a:solidFill>
                <a:latin typeface="Times New Roman" pitchFamily="18" charset="0"/>
                <a:cs typeface="Times New Roman" pitchFamily="18" charset="0"/>
              </a:rPr>
            </a:br>
            <a:r>
              <a:rPr lang="ru-RU" sz="2200" b="1" dirty="0" smtClean="0">
                <a:solidFill>
                  <a:schemeClr val="tx2"/>
                </a:solidFill>
                <a:latin typeface="Times New Roman" pitchFamily="18" charset="0"/>
                <a:cs typeface="Times New Roman" pitchFamily="18" charset="0"/>
              </a:rPr>
              <a:t>посвященную </a:t>
            </a:r>
            <a:r>
              <a:rPr lang="ru-RU" sz="2200" b="1" dirty="0">
                <a:solidFill>
                  <a:schemeClr val="tx2"/>
                </a:solidFill>
                <a:latin typeface="Times New Roman" pitchFamily="18" charset="0"/>
                <a:cs typeface="Times New Roman" pitchFamily="18" charset="0"/>
              </a:rPr>
              <a:t>своему учебному пособию.</a:t>
            </a:r>
            <a:br>
              <a:rPr lang="ru-RU" sz="2200" b="1" dirty="0">
                <a:solidFill>
                  <a:schemeClr val="tx2"/>
                </a:solidFill>
                <a:latin typeface="Times New Roman" pitchFamily="18" charset="0"/>
                <a:cs typeface="Times New Roman" pitchFamily="18" charset="0"/>
              </a:rPr>
            </a:br>
            <a:endParaRPr lang="ru-RU" sz="2200" b="1" dirty="0">
              <a:solidFill>
                <a:schemeClr val="tx2"/>
              </a:solidFill>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4463" y="2708920"/>
            <a:ext cx="4597400" cy="184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963228">
            <a:off x="683568" y="2348880"/>
            <a:ext cx="2944813"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821946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332656"/>
            <a:ext cx="8208912" cy="5760639"/>
          </a:xfrm>
        </p:spPr>
        <p:txBody>
          <a:bodyPr>
            <a:normAutofit fontScale="90000"/>
          </a:bodyPr>
          <a:lstStyle/>
          <a:p>
            <a:r>
              <a:rPr lang="ru-RU" sz="2000" b="1" i="1" dirty="0" smtClean="0">
                <a:solidFill>
                  <a:srgbClr val="FF0000"/>
                </a:solidFill>
                <a:latin typeface="Times New Roman" pitchFamily="18" charset="0"/>
                <a:cs typeface="Times New Roman" pitchFamily="18" charset="0"/>
              </a:rPr>
              <a:t/>
            </a:r>
            <a:br>
              <a:rPr lang="ru-RU" sz="2000" b="1" i="1" dirty="0" smtClean="0">
                <a:solidFill>
                  <a:srgbClr val="FF0000"/>
                </a:solidFill>
                <a:latin typeface="Times New Roman" pitchFamily="18" charset="0"/>
                <a:cs typeface="Times New Roman" pitchFamily="18" charset="0"/>
              </a:rPr>
            </a:br>
            <a:r>
              <a:rPr lang="ru-RU" sz="2000" b="1" i="1" dirty="0">
                <a:solidFill>
                  <a:srgbClr val="FF0000"/>
                </a:solidFill>
                <a:latin typeface="Times New Roman" pitchFamily="18" charset="0"/>
                <a:cs typeface="Times New Roman" pitchFamily="18" charset="0"/>
              </a:rPr>
              <a:t/>
            </a:r>
            <a:br>
              <a:rPr lang="ru-RU" sz="2000" b="1" i="1" dirty="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
            </a:r>
            <a:br>
              <a:rPr lang="ru-RU" sz="2000" b="1" i="1" dirty="0" smtClean="0">
                <a:solidFill>
                  <a:srgbClr val="FF0000"/>
                </a:solidFill>
                <a:latin typeface="Times New Roman" pitchFamily="18" charset="0"/>
                <a:cs typeface="Times New Roman" pitchFamily="18" charset="0"/>
              </a:rPr>
            </a:br>
            <a:r>
              <a:rPr lang="ru-RU" sz="2000" b="1" i="1" dirty="0">
                <a:solidFill>
                  <a:srgbClr val="FF0000"/>
                </a:solidFill>
                <a:latin typeface="Times New Roman" pitchFamily="18" charset="0"/>
                <a:cs typeface="Times New Roman" pitchFamily="18" charset="0"/>
              </a:rPr>
              <a:t/>
            </a:r>
            <a:br>
              <a:rPr lang="ru-RU" sz="2000" b="1" i="1" dirty="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ДЕСЯТЬ ПРИЧИН, ПОЧЕМУ ДЛЯ ВОСПИТАНИЯ И ОБРАЗОВАНИЯ ДЕТЕЙ НЕОБХОДИМО ИСПОЛЬЗОВАТЬ </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ЦВЕТНЫЕ СЧЕТНЫЕ ПАЛОЧКИ КЮИЗЕНЕРА:</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
            </a:r>
            <a:br>
              <a:rPr lang="ru-RU" sz="2000" b="1" i="1" dirty="0" smtClean="0">
                <a:solidFill>
                  <a:srgbClr val="FF0000"/>
                </a:solidFill>
                <a:latin typeface="Times New Roman" pitchFamily="18" charset="0"/>
                <a:cs typeface="Times New Roman" pitchFamily="18" charset="0"/>
              </a:rPr>
            </a:br>
            <a:r>
              <a:rPr lang="ru-RU" sz="1800" b="1" i="1" dirty="0" smtClean="0">
                <a:solidFill>
                  <a:schemeClr val="tx2">
                    <a:lumMod val="50000"/>
                  </a:schemeClr>
                </a:solidFill>
                <a:latin typeface="Times New Roman" pitchFamily="18" charset="0"/>
                <a:cs typeface="Times New Roman" pitchFamily="18" charset="0"/>
              </a:rPr>
              <a:t>1. </a:t>
            </a:r>
            <a:r>
              <a:rPr lang="ru-RU" sz="1800" b="1" i="1" dirty="0">
                <a:solidFill>
                  <a:schemeClr val="tx2">
                    <a:lumMod val="50000"/>
                  </a:schemeClr>
                </a:solidFill>
                <a:latin typeface="Times New Roman" pitchFamily="18" charset="0"/>
                <a:cs typeface="Times New Roman" pitchFamily="18" charset="0"/>
              </a:rPr>
              <a:t>П</a:t>
            </a:r>
            <a:r>
              <a:rPr lang="ru-RU" sz="1800" b="1" i="1" dirty="0" smtClean="0">
                <a:solidFill>
                  <a:schemeClr val="tx2">
                    <a:lumMod val="50000"/>
                  </a:schemeClr>
                </a:solidFill>
                <a:latin typeface="Times New Roman" pitchFamily="18" charset="0"/>
                <a:cs typeface="Times New Roman" pitchFamily="18" charset="0"/>
              </a:rPr>
              <a:t>алочки – один из немногих дидактических материалов , дающих возможность формировать у ребенка комплекс необходимых интеллектуальных умений, от сенсорных к мыслительным.</a:t>
            </a:r>
            <a:br>
              <a:rPr lang="ru-RU" sz="1800" b="1" i="1" dirty="0" smtClean="0">
                <a:solidFill>
                  <a:schemeClr val="tx2">
                    <a:lumMod val="50000"/>
                  </a:schemeClr>
                </a:solidFill>
                <a:latin typeface="Times New Roman" pitchFamily="18" charset="0"/>
                <a:cs typeface="Times New Roman" pitchFamily="18" charset="0"/>
              </a:rPr>
            </a:br>
            <a:r>
              <a:rPr lang="ru-RU" sz="1800" b="1" i="1" dirty="0" smtClean="0">
                <a:solidFill>
                  <a:srgbClr val="009900"/>
                </a:solidFill>
                <a:latin typeface="Times New Roman" pitchFamily="18" charset="0"/>
                <a:cs typeface="Times New Roman" pitchFamily="18" charset="0"/>
              </a:rPr>
              <a:t>2. Многие математические представления (число и его состав, натуральный ряд чисел, величина, порядок, отношение, операции над числами и т.д.) ребенок получает, играя.</a:t>
            </a:r>
            <a:br>
              <a:rPr lang="ru-RU" sz="1800" b="1" i="1" dirty="0" smtClean="0">
                <a:solidFill>
                  <a:srgbClr val="009900"/>
                </a:solidFill>
                <a:latin typeface="Times New Roman" pitchFamily="18" charset="0"/>
                <a:cs typeface="Times New Roman" pitchFamily="18" charset="0"/>
              </a:rPr>
            </a:br>
            <a:r>
              <a:rPr lang="ru-RU" sz="1800" b="1" i="1" dirty="0" smtClean="0">
                <a:solidFill>
                  <a:schemeClr val="accent2"/>
                </a:solidFill>
                <a:latin typeface="Times New Roman" pitchFamily="18" charset="0"/>
                <a:cs typeface="Times New Roman" pitchFamily="18" charset="0"/>
              </a:rPr>
              <a:t>3.Палочки учат ребенка ориентироваться как в двухмерном, так и двухмерном пространствах.</a:t>
            </a:r>
            <a:br>
              <a:rPr lang="ru-RU" sz="1800" b="1" i="1" dirty="0" smtClean="0">
                <a:solidFill>
                  <a:schemeClr val="accent2"/>
                </a:solidFill>
                <a:latin typeface="Times New Roman" pitchFamily="18" charset="0"/>
                <a:cs typeface="Times New Roman" pitchFamily="18" charset="0"/>
              </a:rPr>
            </a:br>
            <a:r>
              <a:rPr lang="ru-RU" sz="1800" b="1" i="1" dirty="0" smtClean="0">
                <a:solidFill>
                  <a:srgbClr val="7030A0"/>
                </a:solidFill>
                <a:latin typeface="Times New Roman" pitchFamily="18" charset="0"/>
                <a:cs typeface="Times New Roman" pitchFamily="18" charset="0"/>
              </a:rPr>
              <a:t>4. Благодаря палочкам развивается логическое мышление.</a:t>
            </a:r>
            <a:br>
              <a:rPr lang="ru-RU" sz="1800" b="1" i="1" dirty="0" smtClean="0">
                <a:solidFill>
                  <a:srgbClr val="7030A0"/>
                </a:solidFill>
                <a:latin typeface="Times New Roman" pitchFamily="18" charset="0"/>
                <a:cs typeface="Times New Roman" pitchFamily="18" charset="0"/>
              </a:rPr>
            </a:br>
            <a:r>
              <a:rPr lang="ru-RU" sz="1800" b="1" i="1" dirty="0" smtClean="0">
                <a:solidFill>
                  <a:schemeClr val="accent6">
                    <a:lumMod val="75000"/>
                  </a:schemeClr>
                </a:solidFill>
                <a:latin typeface="Times New Roman" pitchFamily="18" charset="0"/>
                <a:cs typeface="Times New Roman" pitchFamily="18" charset="0"/>
              </a:rPr>
              <a:t>5. Палочки обеспечивают возможность получать знания в результате исследований.</a:t>
            </a:r>
            <a:br>
              <a:rPr lang="ru-RU" sz="1800" b="1" i="1" dirty="0" smtClean="0">
                <a:solidFill>
                  <a:schemeClr val="accent6">
                    <a:lumMod val="75000"/>
                  </a:schemeClr>
                </a:solidFill>
                <a:latin typeface="Times New Roman" pitchFamily="18" charset="0"/>
                <a:cs typeface="Times New Roman" pitchFamily="18" charset="0"/>
              </a:rPr>
            </a:br>
            <a:r>
              <a:rPr lang="ru-RU" sz="1800" b="1" i="1" dirty="0" smtClean="0">
                <a:solidFill>
                  <a:srgbClr val="C00000"/>
                </a:solidFill>
                <a:latin typeface="Times New Roman" pitchFamily="18" charset="0"/>
                <a:cs typeface="Times New Roman" pitchFamily="18" charset="0"/>
              </a:rPr>
              <a:t>6. Ставя задачи разной сложности, палочки можно использовать и в семье, и в дошкольных учреждениях.</a:t>
            </a:r>
            <a:br>
              <a:rPr lang="ru-RU" sz="1800" b="1" i="1" dirty="0" smtClean="0">
                <a:solidFill>
                  <a:srgbClr val="C00000"/>
                </a:solidFill>
                <a:latin typeface="Times New Roman" pitchFamily="18" charset="0"/>
                <a:cs typeface="Times New Roman" pitchFamily="18" charset="0"/>
              </a:rPr>
            </a:br>
            <a:r>
              <a:rPr lang="ru-RU" sz="1800" b="1" i="1" dirty="0" smtClean="0">
                <a:solidFill>
                  <a:schemeClr val="tx2">
                    <a:lumMod val="50000"/>
                  </a:schemeClr>
                </a:solidFill>
                <a:latin typeface="Times New Roman" pitchFamily="18" charset="0"/>
                <a:cs typeface="Times New Roman" pitchFamily="18" charset="0"/>
              </a:rPr>
              <a:t>7. Этот материал можно использовать с целью коррекции.</a:t>
            </a:r>
            <a:br>
              <a:rPr lang="ru-RU" sz="1800" b="1" i="1" dirty="0" smtClean="0">
                <a:solidFill>
                  <a:schemeClr val="tx2">
                    <a:lumMod val="50000"/>
                  </a:schemeClr>
                </a:solidFill>
                <a:latin typeface="Times New Roman" pitchFamily="18" charset="0"/>
                <a:cs typeface="Times New Roman" pitchFamily="18" charset="0"/>
              </a:rPr>
            </a:br>
            <a:r>
              <a:rPr lang="ru-RU" sz="1800" b="1" i="1" dirty="0" smtClean="0">
                <a:solidFill>
                  <a:srgbClr val="009900"/>
                </a:solidFill>
                <a:latin typeface="Times New Roman" pitchFamily="18" charset="0"/>
                <a:cs typeface="Times New Roman" pitchFamily="18" charset="0"/>
              </a:rPr>
              <a:t>8.Игры с палочками дают возможность детям объединяться, </a:t>
            </a:r>
            <a:r>
              <a:rPr lang="ru-RU" sz="1800" b="1" i="1" dirty="0">
                <a:solidFill>
                  <a:srgbClr val="009900"/>
                </a:solidFill>
                <a:latin typeface="Times New Roman" pitchFamily="18" charset="0"/>
                <a:cs typeface="Times New Roman" pitchFamily="18" charset="0"/>
              </a:rPr>
              <a:t>ч</a:t>
            </a:r>
            <a:r>
              <a:rPr lang="ru-RU" sz="1800" b="1" i="1" dirty="0" smtClean="0">
                <a:solidFill>
                  <a:srgbClr val="009900"/>
                </a:solidFill>
                <a:latin typeface="Times New Roman" pitchFamily="18" charset="0"/>
                <a:cs typeface="Times New Roman" pitchFamily="18" charset="0"/>
              </a:rPr>
              <a:t>то позволяет им научиться работать в команде, содержательно общаться.</a:t>
            </a:r>
            <a:br>
              <a:rPr lang="ru-RU" sz="1800" b="1" i="1" dirty="0" smtClean="0">
                <a:solidFill>
                  <a:srgbClr val="009900"/>
                </a:solidFill>
                <a:latin typeface="Times New Roman" pitchFamily="18" charset="0"/>
                <a:cs typeface="Times New Roman" pitchFamily="18" charset="0"/>
              </a:rPr>
            </a:br>
            <a:r>
              <a:rPr lang="ru-RU" sz="1800" b="1" i="1" dirty="0" smtClean="0">
                <a:solidFill>
                  <a:srgbClr val="002060"/>
                </a:solidFill>
                <a:latin typeface="Times New Roman" pitchFamily="18" charset="0"/>
                <a:cs typeface="Times New Roman" pitchFamily="18" charset="0"/>
              </a:rPr>
              <a:t>9. палочки содействую развитию восприятия, памяти, воображения, речи.</a:t>
            </a:r>
            <a:br>
              <a:rPr lang="ru-RU" sz="1800" b="1" i="1" dirty="0" smtClean="0">
                <a:solidFill>
                  <a:srgbClr val="002060"/>
                </a:solidFill>
                <a:latin typeface="Times New Roman" pitchFamily="18" charset="0"/>
                <a:cs typeface="Times New Roman" pitchFamily="18" charset="0"/>
              </a:rPr>
            </a:br>
            <a:r>
              <a:rPr lang="ru-RU" sz="1800" b="1" i="1" dirty="0" smtClean="0">
                <a:solidFill>
                  <a:schemeClr val="accent6">
                    <a:lumMod val="75000"/>
                  </a:schemeClr>
                </a:solidFill>
                <a:latin typeface="Times New Roman" pitchFamily="18" charset="0"/>
                <a:cs typeface="Times New Roman" pitchFamily="18" charset="0"/>
              </a:rPr>
              <a:t>10. Этот материал может быть использован в диагностических целях.</a:t>
            </a:r>
            <a:r>
              <a:rPr lang="ru-RU" sz="1800" b="1" i="1" dirty="0" smtClean="0">
                <a:solidFill>
                  <a:srgbClr val="009900"/>
                </a:solidFill>
                <a:latin typeface="Times New Roman" pitchFamily="18" charset="0"/>
                <a:cs typeface="Times New Roman" pitchFamily="18" charset="0"/>
              </a:rPr>
              <a:t/>
            </a:r>
            <a:br>
              <a:rPr lang="ru-RU" sz="1800" b="1" i="1" dirty="0" smtClean="0">
                <a:solidFill>
                  <a:srgbClr val="009900"/>
                </a:solidFill>
                <a:latin typeface="Times New Roman" pitchFamily="18" charset="0"/>
                <a:cs typeface="Times New Roman" pitchFamily="18" charset="0"/>
              </a:rPr>
            </a:br>
            <a:r>
              <a:rPr lang="ru-RU" sz="1800" b="1" i="1" dirty="0" smtClean="0">
                <a:solidFill>
                  <a:srgbClr val="00B050"/>
                </a:solidFill>
                <a:latin typeface="Times New Roman" pitchFamily="18" charset="0"/>
                <a:cs typeface="Times New Roman" pitchFamily="18" charset="0"/>
              </a:rPr>
              <a:t/>
            </a:r>
            <a:br>
              <a:rPr lang="ru-RU" sz="1800" b="1" i="1" dirty="0" smtClean="0">
                <a:solidFill>
                  <a:srgbClr val="00B050"/>
                </a:solidFill>
                <a:latin typeface="Times New Roman" pitchFamily="18" charset="0"/>
                <a:cs typeface="Times New Roman" pitchFamily="18" charset="0"/>
              </a:rPr>
            </a:br>
            <a:r>
              <a:rPr lang="ru-RU" sz="2000" b="1" i="1" dirty="0" smtClean="0">
                <a:solidFill>
                  <a:srgbClr val="C00000"/>
                </a:solidFill>
                <a:latin typeface="Times New Roman" pitchFamily="18" charset="0"/>
                <a:cs typeface="Times New Roman" pitchFamily="18" charset="0"/>
              </a:rPr>
              <a:t/>
            </a:r>
            <a:br>
              <a:rPr lang="ru-RU" sz="2000" b="1" i="1" dirty="0" smtClean="0">
                <a:solidFill>
                  <a:srgbClr val="C00000"/>
                </a:solidFill>
                <a:latin typeface="Times New Roman" pitchFamily="18" charset="0"/>
                <a:cs typeface="Times New Roman" pitchFamily="18" charset="0"/>
              </a:rPr>
            </a:br>
            <a:r>
              <a:rPr lang="ru-RU" sz="2000" b="1" i="1" dirty="0" smtClean="0">
                <a:solidFill>
                  <a:srgbClr val="C00000"/>
                </a:solidFill>
                <a:latin typeface="Times New Roman" pitchFamily="18" charset="0"/>
                <a:cs typeface="Times New Roman" pitchFamily="18" charset="0"/>
              </a:rPr>
              <a:t/>
            </a:r>
            <a:br>
              <a:rPr lang="ru-RU" sz="2000" b="1" i="1" dirty="0" smtClean="0">
                <a:solidFill>
                  <a:srgbClr val="C00000"/>
                </a:solidFill>
                <a:latin typeface="Times New Roman" pitchFamily="18" charset="0"/>
                <a:cs typeface="Times New Roman" pitchFamily="18" charset="0"/>
              </a:rPr>
            </a:br>
            <a:endParaRPr lang="ru-RU" sz="2000" b="1" i="1" dirty="0">
              <a:solidFill>
                <a:srgbClr val="C00000"/>
              </a:solidFill>
              <a:latin typeface="Times New Roman" pitchFamily="18" charset="0"/>
              <a:cs typeface="Times New Roman" pitchFamily="18" charset="0"/>
            </a:endParaRPr>
          </a:p>
        </p:txBody>
      </p:sp>
    </p:spTree>
    <p:extLst>
      <p:ext uri="{BB962C8B-B14F-4D97-AF65-F5344CB8AC3E}">
        <p14:creationId xmlns:p14="http://schemas.microsoft.com/office/powerpoint/2010/main" val="244872171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Тема1">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Тема1</Template>
  <TotalTime>345</TotalTime>
  <Words>73</Words>
  <Application>Microsoft Office PowerPoint</Application>
  <PresentationFormat>Экран (4:3)</PresentationFormat>
  <Paragraphs>20</Paragraphs>
  <Slides>14</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14</vt:i4>
      </vt:variant>
    </vt:vector>
  </HeadingPairs>
  <TitlesOfParts>
    <vt:vector size="16" baseType="lpstr">
      <vt:lpstr>Тема1</vt:lpstr>
      <vt:lpstr>Специальное оформление</vt:lpstr>
      <vt:lpstr>МУНИЦИПАЛЬНОЕ КАЗЕННОЕ ДОШКОЛЬНОЕ  ОБРАЗОВАТЕЛЬНОЕ УЧРЕЖДЕНИЕ «КИРЕЕВСКИЙ ДЕТСКИЙ САД «РОМАШКА»  МУНИЦИПАЛЬНОГО ОБРАЗОВАНИЯ КИРЕЕВСКИЙ РАЙОН</vt:lpstr>
      <vt:lpstr>ТЕХНОЛОГИЯ - происходит от греческих слов «мастерство, искусство» и «закон, наука», то есть - «наука о мастерстве».  ПЕДАГОГИЧЕСКАЯ ТЕХНОЛОГИЯ - это совокупность психолого-педагогических установок, определяющих специальный набор и компоновку форм, методов, способов, приёмов обучения, воспитательных средств; она есть организационно - методический инструментарий педагогического процесса (Б.Т.Лихачёв). </vt:lpstr>
      <vt:lpstr>СОВРЕМЕННЫЕ ТЕХНОЛОГИИ  МАТЕМАТИЧЕСКОГО РАЗВИТИЯ ДОШКОЛЬНИКОВ   Направлены на активизацию познавательной деятельности ребенка, освоение ребенком связей и зависимостей предметов и явлений окружающего мира.  Ребенок знакомится с такими понятиями, как форма, размер, площадь, масса, объем, способы измерения величин, установление отношений и зависимостей отдельных предметов и групп по разным свойствам. Одной из наиболее эффективных технологий является  ПРОБЛЕМНО-ИГРОВАЯ ТЕХНОЛОГИЯ.  В основе лежит активный осознанный поиск ребенком способа достижения результата на основе принятия им цели деятельности и самостоятельного размышления по поводу предстоящих практических действий, ведущих к результату.  ЦЕЛЬЮ этой технологии является развитие познавательно-творческих способностей детей в логико-математической деятельности.  </vt:lpstr>
      <vt:lpstr>ПРОБЛЕМНО-ИГРОВАЯ ТЕХНОЛОГИЯ ПРЕДСТАВЛЯЕТСЯ В СИСТЕМЕ СЛЕДУЮЩИХ СРЕДСТВ:   - логико-математические игры,  - логико-математические сюжетные игры (занятия),  - проблемные ситуации и вопросы,  - творческие задачи,  - вопросы и ситуации,  - экспериментирование и исследовательская деятельность.   Технология позволяет ребенку овладеть средствами  (речь, схемы и модели)  и способами познания (сравнением, классификацией),  накопить логико-математический опыт. </vt:lpstr>
      <vt:lpstr>В ПРОБЛЕМНО-ИГРОВОЙ ТЕХНОЛОГИИ  ЛОГИКО-МАТЕМАТИЧЕСКИЕ ИГРЫ ПРЕДСТАВЛЕНЫ В ВИДЕ ГРУПП:   - настольно-печатные - «Цвет и форма», «Логический домик» и др.;  - игры на объемное моделирование - «Кубики для всех», «Геометрический конструктор» и др.;  - игры на плоскостное моделирование - «Танграм», «Сфинкс», «Тетрис» и др.;  - игры из серии «Кубики и цвет» , «Сложи узор», «Куб-хамелеон», «Цветное панно и др.;  - игры на составление целого из частей - «Дроби», «Чудо-цветик» и др.;  - игры-забавы - перевертыши, лабиринты, игры на замену мест  («Пятнашки») и др. </vt:lpstr>
      <vt:lpstr> ДОСТОИНСТВО ЭТОЙ ТЕХНОЛОГИИ СОСТОИТ:   в освоении различных по степени сложности игровых действий, которые включают группировку, раскладывание, соотнесение, счет, измерение.  При этом, следуя игре собственного воображения, ребенок трансформирует свой опыт, создает игровые ситуации, вносит новые познавательные задачи.   Технология может быть представлена последовательными шагами: от освоения игры в совместной деятельности взрослого с ребенком к участию в играх на уровне самодеятельности, а затем переход к участию в играх на более высоком уровне и, как правило, вновь возникающие игры взрослого с детьми или успешно играющими в них детьми.  Эти игры отличаются от тех, которые ребенок осваивал на начальном этапе, измененным сюжетом, преобразованным ходом игры, поэтому они приобретают необходимую для ребенка сложность и эмоциональную насыщенность. </vt:lpstr>
      <vt:lpstr>Презентация PowerPoint</vt:lpstr>
      <vt:lpstr>     Бельгийский учитель начальной школы Джордж Кюизенер (1891-1976) разработал универсальный дидактический материал для развития у детей математических способностей.  В 1952 году он опубликовал книгу "Числа и цвета",  посвященную своему учебному пособию. </vt:lpstr>
      <vt:lpstr>    ДЕСЯТЬ ПРИЧИН, ПОЧЕМУ ДЛЯ ВОСПИТАНИЯ И ОБРАЗОВАНИЯ ДЕТЕЙ НЕОБХОДИМО ИСПОЛЬЗОВАТЬ  ЦВЕТНЫЕ СЧЕТНЫЕ ПАЛОЧКИ КЮИЗЕНЕРА:  1. Палочки – один из немногих дидактических материалов , дающих возможность формировать у ребенка комплекс необходимых интеллектуальных умений, от сенсорных к мыслительным. 2. Многие математические представления (число и его состав, натуральный ряд чисел, величина, порядок, отношение, операции над числами и т.д.) ребенок получает, играя. 3.Палочки учат ребенка ориентироваться как в двухмерном, так и двухмерном пространствах. 4. Благодаря палочкам развивается логическое мышление. 5. Палочки обеспечивают возможность получать знания в результате исследований. 6. Ставя задачи разной сложности, палочки можно использовать и в семье, и в дошкольных учреждениях. 7. Этот материал можно использовать с целью коррекции. 8.Игры с палочками дают возможность детям объединяться, что позволяет им научиться работать в команде, содержательно общаться. 9. палочки содействую развитию восприятия, памяти, воображения, речи. 10. Этот материал может быть использован в диагностических целях.    </vt:lpstr>
      <vt:lpstr>Презентация PowerPoint</vt:lpstr>
      <vt:lpstr>ПО УРОВНЮ СЛОЖНОСТИ УПРАЖНЕНИЯ  С ПАЛОЧКАМИ КЮИЗЕНЕРА НУЖНО РАЗДЕЛИТЬ  НА ДВА ЭТАПА.</vt:lpstr>
      <vt:lpstr>     ЛОГИЧЕСКИЕ БЛОКИ ДЬЕНЕША ПРЕДСТАВЛЯЮТ  СОБОЙ НАБОР ИЗ  48 геометрических фигур:   а) четырех форм (круг, треугольник, квадрат, прямоугольник);  б) трёх цветов (красный, синий, желтый);  в) двух размеров (большой, маленький); г) двух видов толщины (толстый, тонкий).   Каждая геометрическая фигура характеризуется четырьмя признаками:  формой, цветом, размером, толщиной.    </vt:lpstr>
      <vt:lpstr>   ИГРЫ С ЛОГИЧЕСКИМИ БЛОКАМИ ДЬЕНЕША ПОЗВОЛЯЮТ:  * Познакомить с формой, цветом, размером, толщиной объектов. * Развивать пространственные представления. * Развивать логическое мышление, представление о множестве, операции над множествами (сравнение, разбиение, классификация, абстрагирование, кодирование и декодирование инфор­мации). * Усвоить элементарные навыки алгоритмической культуры мышления. * Развивать умения выявлять свойства в объектах, называть их, обобщать объекты по их свойствам, объяснять сходства и различия объектов, обосновывать свои рассуждения. * Развивать познавательные процессы, мыслительные операции. * Воспитывать самостоятельность, инициативу, настойчивость в достижении цели. * Развивать творческие способности, воображение, фантазию, способности к моделированию и конструированию. * Развивать речь. * Успешно овладеть основами математики и информатики. </vt:lpstr>
      <vt:lpstr>ЛОГИЧЕСКИЕ БЛОКИ ДЬЕНЕША НА ЗАНЯТИЯХ ПО МАТЕМАТИКЕ МОЖНО ИСПОЛЬЗОВАТЬ:       В разделе « количество и счет» -  в работе по выявлению общих свойств отдельных предметов и групп предметов, выделению из множества отдельных его частей, в которые входят предметы, отличающиеся от других тем или иным признаком, по совершенствованию навыков счета и отсчета в пределах 10, по усвоению понятий поровну, не поровну, больше, меньше;  в упражнениях на закрепление знаний о составе числа из единиц в пределах десяти и из двух меньших чисел.  Также блоки помогут усвоить смысл арифметических действий сложения и вычитания, научить детей составлять арифметические задачи в одно действие.      В разделе « величина» - сравнение предметов по размеру (большие, маленькие), по толщине ( толстые, тонкие) путем   непосредственного соизмерения и сравнения на глаз.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Игры с палочками Кюйзера</dc:title>
  <dc:creator>превет</dc:creator>
  <cp:lastModifiedBy>admin</cp:lastModifiedBy>
  <cp:revision>34</cp:revision>
  <dcterms:created xsi:type="dcterms:W3CDTF">2016-02-23T08:51:56Z</dcterms:created>
  <dcterms:modified xsi:type="dcterms:W3CDTF">2019-11-28T18:08:35Z</dcterms:modified>
</cp:coreProperties>
</file>