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63" r:id="rId3"/>
    <p:sldId id="266" r:id="rId4"/>
    <p:sldId id="265" r:id="rId5"/>
    <p:sldId id="268" r:id="rId6"/>
    <p:sldId id="269" r:id="rId7"/>
    <p:sldId id="270" r:id="rId8"/>
    <p:sldId id="277" r:id="rId9"/>
    <p:sldId id="272" r:id="rId10"/>
    <p:sldId id="284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F218D-EEB4-408D-96D4-7CAC4405BBB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1D3C5-4FBE-4620-9109-558116D93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52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F43A6-2E55-4741-BEF1-4E79ABB02E9C}" type="slidenum">
              <a:rPr lang="ru-RU"/>
              <a:pPr/>
              <a:t>3</a:t>
            </a:fld>
            <a:endParaRPr lang="ru-RU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 «Упражнения по планиметрии на готовых чертежах» 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 «Упражнения по планиметрии на готовых чертежах» 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3FEE475-F93E-44A2-90AF-84CC99EB24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E2298-FAB0-49AA-AE3E-0B4B5647A04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0026A-E545-4179-AFE6-00C5B3076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6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0"/>
            <a:ext cx="8572528" cy="2133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dirty="0" smtClean="0"/>
              <a:t>     </a:t>
            </a:r>
            <a:br>
              <a:rPr lang="ru-RU" sz="2400" dirty="0" smtClean="0"/>
            </a:br>
            <a:endParaRPr lang="ru-RU" sz="40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25" y="2214554"/>
            <a:ext cx="7500990" cy="435771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dirty="0" smtClean="0"/>
              <a:t>      </a:t>
            </a:r>
            <a:endParaRPr lang="ru-RU" b="1" i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5058" name="Picture 2" descr="http://images.slanet.ru/~src1951634_2/Prodayu_2_komn_kvartiru_ul_Sovetskaya_M_Gork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71" y="2132856"/>
            <a:ext cx="4404231" cy="330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0" name="Picture 4" descr="https://w-dog.ru/wallpapers/10/1/452132318898722/gora-sneg-vershi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4176464" cy="330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 descr="Контурные ромбики"/>
          <p:cNvSpPr>
            <a:spLocks/>
          </p:cNvSpPr>
          <p:nvPr/>
        </p:nvSpPr>
        <p:spPr bwMode="auto">
          <a:xfrm>
            <a:off x="1142976" y="3714752"/>
            <a:ext cx="3071834" cy="2328863"/>
          </a:xfrm>
          <a:custGeom>
            <a:avLst/>
            <a:gdLst/>
            <a:ahLst/>
            <a:cxnLst>
              <a:cxn ang="0">
                <a:pos x="2722" y="242"/>
              </a:cxn>
              <a:cxn ang="0">
                <a:pos x="1542" y="1467"/>
              </a:cxn>
              <a:cxn ang="0">
                <a:pos x="0" y="1467"/>
              </a:cxn>
              <a:cxn ang="0">
                <a:pos x="45" y="1285"/>
              </a:cxn>
              <a:cxn ang="0">
                <a:pos x="76" y="1152"/>
              </a:cxn>
              <a:cxn ang="0">
                <a:pos x="100" y="976"/>
              </a:cxn>
              <a:cxn ang="0">
                <a:pos x="148" y="808"/>
              </a:cxn>
              <a:cxn ang="0">
                <a:pos x="260" y="656"/>
              </a:cxn>
              <a:cxn ang="0">
                <a:pos x="412" y="480"/>
              </a:cxn>
              <a:cxn ang="0">
                <a:pos x="548" y="312"/>
              </a:cxn>
              <a:cxn ang="0">
                <a:pos x="764" y="240"/>
              </a:cxn>
              <a:cxn ang="0">
                <a:pos x="1020" y="72"/>
              </a:cxn>
              <a:cxn ang="0">
                <a:pos x="1300" y="64"/>
              </a:cxn>
              <a:cxn ang="0">
                <a:pos x="1508" y="0"/>
              </a:cxn>
              <a:cxn ang="0">
                <a:pos x="1732" y="0"/>
              </a:cxn>
              <a:cxn ang="0">
                <a:pos x="1996" y="61"/>
              </a:cxn>
              <a:cxn ang="0">
                <a:pos x="2156" y="104"/>
              </a:cxn>
              <a:cxn ang="0">
                <a:pos x="2359" y="61"/>
              </a:cxn>
              <a:cxn ang="0">
                <a:pos x="2468" y="128"/>
              </a:cxn>
              <a:cxn ang="0">
                <a:pos x="2631" y="106"/>
              </a:cxn>
              <a:cxn ang="0">
                <a:pos x="2722" y="242"/>
              </a:cxn>
            </a:cxnLst>
            <a:rect l="0" t="0" r="r" b="b"/>
            <a:pathLst>
              <a:path w="2722" h="1467">
                <a:moveTo>
                  <a:pt x="2722" y="242"/>
                </a:moveTo>
                <a:lnTo>
                  <a:pt x="1542" y="1467"/>
                </a:lnTo>
                <a:lnTo>
                  <a:pt x="0" y="1467"/>
                </a:lnTo>
                <a:lnTo>
                  <a:pt x="45" y="1285"/>
                </a:lnTo>
                <a:lnTo>
                  <a:pt x="76" y="1152"/>
                </a:lnTo>
                <a:lnTo>
                  <a:pt x="100" y="976"/>
                </a:lnTo>
                <a:lnTo>
                  <a:pt x="148" y="808"/>
                </a:lnTo>
                <a:lnTo>
                  <a:pt x="260" y="656"/>
                </a:lnTo>
                <a:lnTo>
                  <a:pt x="412" y="480"/>
                </a:lnTo>
                <a:lnTo>
                  <a:pt x="548" y="312"/>
                </a:lnTo>
                <a:lnTo>
                  <a:pt x="764" y="240"/>
                </a:lnTo>
                <a:lnTo>
                  <a:pt x="1020" y="72"/>
                </a:lnTo>
                <a:lnTo>
                  <a:pt x="1300" y="64"/>
                </a:lnTo>
                <a:lnTo>
                  <a:pt x="1508" y="0"/>
                </a:lnTo>
                <a:lnTo>
                  <a:pt x="1732" y="0"/>
                </a:lnTo>
                <a:lnTo>
                  <a:pt x="1996" y="61"/>
                </a:lnTo>
                <a:lnTo>
                  <a:pt x="2156" y="104"/>
                </a:lnTo>
                <a:lnTo>
                  <a:pt x="2359" y="61"/>
                </a:lnTo>
                <a:lnTo>
                  <a:pt x="2468" y="128"/>
                </a:lnTo>
                <a:lnTo>
                  <a:pt x="2631" y="106"/>
                </a:lnTo>
                <a:lnTo>
                  <a:pt x="2722" y="242"/>
                </a:lnTo>
                <a:close/>
              </a:path>
            </a:pathLst>
          </a:custGeom>
          <a:pattFill prst="openDmnd">
            <a:fgClr>
              <a:srgbClr val="FF6699"/>
            </a:fgClr>
            <a:bgClr>
              <a:schemeClr val="bg1"/>
            </a:bgClr>
          </a:patt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" name="Freeform 3" descr="Контурные ромбики"/>
          <p:cNvSpPr>
            <a:spLocks/>
          </p:cNvSpPr>
          <p:nvPr/>
        </p:nvSpPr>
        <p:spPr bwMode="auto">
          <a:xfrm>
            <a:off x="2928926" y="4071942"/>
            <a:ext cx="2000264" cy="1944688"/>
          </a:xfrm>
          <a:custGeom>
            <a:avLst/>
            <a:gdLst/>
            <a:ahLst/>
            <a:cxnLst>
              <a:cxn ang="0">
                <a:pos x="1180" y="0"/>
              </a:cxn>
              <a:cxn ang="0">
                <a:pos x="1374" y="62"/>
              </a:cxn>
              <a:cxn ang="0">
                <a:pos x="1452" y="181"/>
              </a:cxn>
              <a:cxn ang="0">
                <a:pos x="1590" y="342"/>
              </a:cxn>
              <a:cxn ang="0">
                <a:pos x="1588" y="544"/>
              </a:cxn>
              <a:cxn ang="0">
                <a:pos x="1734" y="694"/>
              </a:cxn>
              <a:cxn ang="0">
                <a:pos x="1726" y="918"/>
              </a:cxn>
              <a:cxn ang="0">
                <a:pos x="1905" y="1179"/>
              </a:cxn>
              <a:cxn ang="0">
                <a:pos x="1724" y="1225"/>
              </a:cxn>
              <a:cxn ang="0">
                <a:pos x="0" y="1225"/>
              </a:cxn>
              <a:cxn ang="0">
                <a:pos x="1180" y="0"/>
              </a:cxn>
            </a:cxnLst>
            <a:rect l="0" t="0" r="r" b="b"/>
            <a:pathLst>
              <a:path w="1905" h="1225">
                <a:moveTo>
                  <a:pt x="1180" y="0"/>
                </a:moveTo>
                <a:lnTo>
                  <a:pt x="1374" y="62"/>
                </a:lnTo>
                <a:lnTo>
                  <a:pt x="1452" y="181"/>
                </a:lnTo>
                <a:lnTo>
                  <a:pt x="1590" y="342"/>
                </a:lnTo>
                <a:lnTo>
                  <a:pt x="1588" y="544"/>
                </a:lnTo>
                <a:lnTo>
                  <a:pt x="1734" y="694"/>
                </a:lnTo>
                <a:lnTo>
                  <a:pt x="1726" y="918"/>
                </a:lnTo>
                <a:lnTo>
                  <a:pt x="1905" y="1179"/>
                </a:lnTo>
                <a:lnTo>
                  <a:pt x="1724" y="1225"/>
                </a:lnTo>
                <a:lnTo>
                  <a:pt x="0" y="1225"/>
                </a:lnTo>
                <a:lnTo>
                  <a:pt x="1180" y="0"/>
                </a:lnTo>
                <a:close/>
              </a:path>
            </a:pathLst>
          </a:custGeom>
          <a:pattFill prst="openDmnd">
            <a:fgClr>
              <a:srgbClr val="00CCFF"/>
            </a:fgClr>
            <a:bgClr>
              <a:schemeClr val="bg1"/>
            </a:bgClr>
          </a:patt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5500694" y="3714753"/>
            <a:ext cx="2857520" cy="19288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071538" y="6000768"/>
            <a:ext cx="37147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2536017" y="4321975"/>
            <a:ext cx="2000264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ine 4"/>
          <p:cNvSpPr>
            <a:spLocks noChangeShapeType="1"/>
          </p:cNvSpPr>
          <p:nvPr/>
        </p:nvSpPr>
        <p:spPr bwMode="auto">
          <a:xfrm flipH="1" flipV="1">
            <a:off x="5929322" y="4143380"/>
            <a:ext cx="2571768" cy="1285883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1071539" y="5994410"/>
            <a:ext cx="3714776" cy="45719"/>
          </a:xfrm>
          <a:custGeom>
            <a:avLst/>
            <a:gdLst/>
            <a:ahLst/>
            <a:cxnLst>
              <a:cxn ang="0">
                <a:pos x="4064" y="0"/>
              </a:cxn>
              <a:cxn ang="0">
                <a:pos x="0" y="80"/>
              </a:cxn>
            </a:cxnLst>
            <a:rect l="0" t="0" r="r" b="b"/>
            <a:pathLst>
              <a:path w="4064" h="80">
                <a:moveTo>
                  <a:pt x="4064" y="0"/>
                </a:moveTo>
                <a:lnTo>
                  <a:pt x="0" y="80"/>
                </a:lnTo>
              </a:path>
            </a:pathLst>
          </a:custGeom>
          <a:noFill/>
          <a:ln w="28575" cap="flat" cmpd="sng">
            <a:solidFill>
              <a:srgbClr val="000099"/>
            </a:solidFill>
            <a:prstDash val="solid"/>
            <a:round/>
            <a:headEnd type="none" w="sm" len="sm"/>
            <a:tailEnd type="none" w="lg" len="lg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 flipV="1">
            <a:off x="2857488" y="3786190"/>
            <a:ext cx="1500198" cy="221457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pic>
        <p:nvPicPr>
          <p:cNvPr id="44034" name="Picture 2" descr="http://images.slanet.ru/~src1951634_2/Prodayu_2_komn_kvartiru_ul_Sovetskaya_M_Gork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53" y="213480"/>
            <a:ext cx="4477861" cy="335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https://w-dog.ru/wallpapers/10/1/452132318898722/gora-sneg-vershi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3480"/>
            <a:ext cx="3726169" cy="335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7422" y="642918"/>
            <a:ext cx="45083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Домашнее задание:</a:t>
            </a:r>
            <a:endParaRPr lang="ru-RU" sz="3600" dirty="0"/>
          </a:p>
        </p:txBody>
      </p:sp>
      <p:pic>
        <p:nvPicPr>
          <p:cNvPr id="4" name="Picture 1" descr="E:\6 класс\МАРТ 2014 по уроку\a55f3c12-7faf-43f4-91e0-bf1669af0b9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00438"/>
            <a:ext cx="3221378" cy="291088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43043" y="1571612"/>
            <a:ext cx="48743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П. 11,   №61(б, </a:t>
            </a:r>
            <a:r>
              <a:rPr lang="ru-RU" sz="4000" b="1" dirty="0" err="1" smtClean="0">
                <a:solidFill>
                  <a:schemeClr val="tx2"/>
                </a:solidFill>
              </a:rPr>
              <a:t>д</a:t>
            </a:r>
            <a:r>
              <a:rPr lang="ru-RU" sz="4000" b="1" dirty="0" smtClean="0">
                <a:solidFill>
                  <a:schemeClr val="tx2"/>
                </a:solidFill>
              </a:rPr>
              <a:t>), 66(а), РТ  №41- 46.</a:t>
            </a:r>
            <a:endParaRPr lang="ru-RU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Freeform 2"/>
          <p:cNvSpPr>
            <a:spLocks/>
          </p:cNvSpPr>
          <p:nvPr/>
        </p:nvSpPr>
        <p:spPr bwMode="auto">
          <a:xfrm>
            <a:off x="1970088" y="3136900"/>
            <a:ext cx="3146425" cy="2298700"/>
          </a:xfrm>
          <a:custGeom>
            <a:avLst/>
            <a:gdLst/>
            <a:ahLst/>
            <a:cxnLst>
              <a:cxn ang="0">
                <a:pos x="0" y="1051"/>
              </a:cxn>
              <a:cxn ang="0">
                <a:pos x="934" y="504"/>
              </a:cxn>
              <a:cxn ang="0">
                <a:pos x="1814" y="0"/>
              </a:cxn>
              <a:cxn ang="0">
                <a:pos x="1822" y="272"/>
              </a:cxn>
              <a:cxn ang="0">
                <a:pos x="1934" y="376"/>
              </a:cxn>
              <a:cxn ang="0">
                <a:pos x="1910" y="624"/>
              </a:cxn>
              <a:cxn ang="0">
                <a:pos x="1982" y="720"/>
              </a:cxn>
              <a:cxn ang="0">
                <a:pos x="1846" y="856"/>
              </a:cxn>
              <a:cxn ang="0">
                <a:pos x="1774" y="1128"/>
              </a:cxn>
              <a:cxn ang="0">
                <a:pos x="1742" y="1448"/>
              </a:cxn>
              <a:cxn ang="0">
                <a:pos x="46" y="1056"/>
              </a:cxn>
              <a:cxn ang="0">
                <a:pos x="0" y="1051"/>
              </a:cxn>
            </a:cxnLst>
            <a:rect l="0" t="0" r="r" b="b"/>
            <a:pathLst>
              <a:path w="1982" h="1448">
                <a:moveTo>
                  <a:pt x="0" y="1051"/>
                </a:moveTo>
                <a:lnTo>
                  <a:pt x="934" y="504"/>
                </a:lnTo>
                <a:lnTo>
                  <a:pt x="1814" y="0"/>
                </a:lnTo>
                <a:lnTo>
                  <a:pt x="1822" y="272"/>
                </a:lnTo>
                <a:lnTo>
                  <a:pt x="1934" y="376"/>
                </a:lnTo>
                <a:lnTo>
                  <a:pt x="1910" y="624"/>
                </a:lnTo>
                <a:lnTo>
                  <a:pt x="1982" y="720"/>
                </a:lnTo>
                <a:lnTo>
                  <a:pt x="1846" y="856"/>
                </a:lnTo>
                <a:lnTo>
                  <a:pt x="1774" y="1128"/>
                </a:lnTo>
                <a:lnTo>
                  <a:pt x="1742" y="1448"/>
                </a:lnTo>
                <a:lnTo>
                  <a:pt x="46" y="1056"/>
                </a:lnTo>
                <a:lnTo>
                  <a:pt x="0" y="1051"/>
                </a:lnTo>
                <a:close/>
              </a:path>
            </a:pathLst>
          </a:cu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77925" y="1420813"/>
            <a:ext cx="6781800" cy="3968750"/>
            <a:chOff x="604" y="436"/>
            <a:chExt cx="4272" cy="250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989364">
              <a:off x="604" y="2483"/>
              <a:ext cx="438" cy="453"/>
              <a:chOff x="793" y="2167"/>
              <a:chExt cx="1663" cy="1762"/>
            </a:xfrm>
          </p:grpSpPr>
          <p:sp>
            <p:nvSpPr>
              <p:cNvPr id="185349" name="Freeform 5"/>
              <p:cNvSpPr>
                <a:spLocks/>
              </p:cNvSpPr>
              <p:nvPr/>
            </p:nvSpPr>
            <p:spPr bwMode="auto">
              <a:xfrm>
                <a:off x="793" y="2205"/>
                <a:ext cx="1633" cy="1724"/>
              </a:xfrm>
              <a:custGeom>
                <a:avLst/>
                <a:gdLst/>
                <a:ahLst/>
                <a:cxnLst>
                  <a:cxn ang="0">
                    <a:pos x="0" y="1452"/>
                  </a:cxn>
                  <a:cxn ang="0">
                    <a:pos x="908" y="454"/>
                  </a:cxn>
                  <a:cxn ang="0">
                    <a:pos x="862" y="182"/>
                  </a:cxn>
                  <a:cxn ang="0">
                    <a:pos x="1044" y="0"/>
                  </a:cxn>
                  <a:cxn ang="0">
                    <a:pos x="1633" y="590"/>
                  </a:cxn>
                  <a:cxn ang="0">
                    <a:pos x="1463" y="763"/>
                  </a:cxn>
                  <a:cxn ang="0">
                    <a:pos x="1225" y="681"/>
                  </a:cxn>
                  <a:cxn ang="0">
                    <a:pos x="318" y="1724"/>
                  </a:cxn>
                  <a:cxn ang="0">
                    <a:pos x="182" y="1724"/>
                  </a:cxn>
                  <a:cxn ang="0">
                    <a:pos x="46" y="1679"/>
                  </a:cxn>
                  <a:cxn ang="0">
                    <a:pos x="0" y="1588"/>
                  </a:cxn>
                  <a:cxn ang="0">
                    <a:pos x="0" y="1452"/>
                  </a:cxn>
                </a:cxnLst>
                <a:rect l="0" t="0" r="r" b="b"/>
                <a:pathLst>
                  <a:path w="1633" h="1724">
                    <a:moveTo>
                      <a:pt x="0" y="1452"/>
                    </a:moveTo>
                    <a:lnTo>
                      <a:pt x="908" y="454"/>
                    </a:lnTo>
                    <a:lnTo>
                      <a:pt x="862" y="182"/>
                    </a:lnTo>
                    <a:lnTo>
                      <a:pt x="1044" y="0"/>
                    </a:lnTo>
                    <a:lnTo>
                      <a:pt x="1633" y="590"/>
                    </a:lnTo>
                    <a:lnTo>
                      <a:pt x="1463" y="763"/>
                    </a:lnTo>
                    <a:lnTo>
                      <a:pt x="1225" y="681"/>
                    </a:lnTo>
                    <a:lnTo>
                      <a:pt x="318" y="1724"/>
                    </a:lnTo>
                    <a:lnTo>
                      <a:pt x="182" y="1724"/>
                    </a:lnTo>
                    <a:lnTo>
                      <a:pt x="46" y="1679"/>
                    </a:lnTo>
                    <a:lnTo>
                      <a:pt x="0" y="1588"/>
                    </a:lnTo>
                    <a:lnTo>
                      <a:pt x="0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50" name="Freeform 6"/>
              <p:cNvSpPr>
                <a:spLocks/>
              </p:cNvSpPr>
              <p:nvPr/>
            </p:nvSpPr>
            <p:spPr bwMode="auto">
              <a:xfrm>
                <a:off x="1807" y="2167"/>
                <a:ext cx="649" cy="666"/>
              </a:xfrm>
              <a:custGeom>
                <a:avLst/>
                <a:gdLst/>
                <a:ahLst/>
                <a:cxnLst>
                  <a:cxn ang="0">
                    <a:pos x="30" y="38"/>
                  </a:cxn>
                  <a:cxn ang="0">
                    <a:pos x="393" y="174"/>
                  </a:cxn>
                  <a:cxn ang="0">
                    <a:pos x="619" y="628"/>
                  </a:cxn>
                  <a:cxn ang="0">
                    <a:pos x="211" y="401"/>
                  </a:cxn>
                  <a:cxn ang="0">
                    <a:pos x="30" y="38"/>
                  </a:cxn>
                </a:cxnLst>
                <a:rect l="0" t="0" r="r" b="b"/>
                <a:pathLst>
                  <a:path w="649" h="666">
                    <a:moveTo>
                      <a:pt x="30" y="38"/>
                    </a:moveTo>
                    <a:cubicBezTo>
                      <a:pt x="60" y="0"/>
                      <a:pt x="295" y="76"/>
                      <a:pt x="393" y="174"/>
                    </a:cubicBezTo>
                    <a:cubicBezTo>
                      <a:pt x="491" y="272"/>
                      <a:pt x="649" y="590"/>
                      <a:pt x="619" y="628"/>
                    </a:cubicBezTo>
                    <a:cubicBezTo>
                      <a:pt x="589" y="666"/>
                      <a:pt x="309" y="499"/>
                      <a:pt x="211" y="401"/>
                    </a:cubicBezTo>
                    <a:cubicBezTo>
                      <a:pt x="113" y="303"/>
                      <a:pt x="0" y="76"/>
                      <a:pt x="30" y="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51" name="Freeform 7"/>
              <p:cNvSpPr>
                <a:spLocks/>
              </p:cNvSpPr>
              <p:nvPr/>
            </p:nvSpPr>
            <p:spPr bwMode="auto">
              <a:xfrm>
                <a:off x="1760" y="2294"/>
                <a:ext cx="576" cy="5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4" y="368"/>
                  </a:cxn>
                  <a:cxn ang="0">
                    <a:pos x="576" y="592"/>
                  </a:cxn>
                </a:cxnLst>
                <a:rect l="0" t="0" r="r" b="b"/>
                <a:pathLst>
                  <a:path w="576" h="592">
                    <a:moveTo>
                      <a:pt x="0" y="0"/>
                    </a:moveTo>
                    <a:cubicBezTo>
                      <a:pt x="31" y="61"/>
                      <a:pt x="88" y="269"/>
                      <a:pt x="184" y="368"/>
                    </a:cubicBezTo>
                    <a:cubicBezTo>
                      <a:pt x="280" y="467"/>
                      <a:pt x="494" y="545"/>
                      <a:pt x="576" y="59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52" name="Oval 8"/>
              <p:cNvSpPr>
                <a:spLocks noChangeArrowheads="1"/>
              </p:cNvSpPr>
              <p:nvPr/>
            </p:nvSpPr>
            <p:spPr bwMode="auto">
              <a:xfrm>
                <a:off x="1701" y="2704"/>
                <a:ext cx="90" cy="90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5353" name="Oval 9"/>
              <p:cNvSpPr>
                <a:spLocks noChangeArrowheads="1"/>
              </p:cNvSpPr>
              <p:nvPr/>
            </p:nvSpPr>
            <p:spPr bwMode="auto">
              <a:xfrm>
                <a:off x="1701" y="2387"/>
                <a:ext cx="90" cy="90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5354" name="Oval 10"/>
              <p:cNvSpPr>
                <a:spLocks noChangeArrowheads="1"/>
              </p:cNvSpPr>
              <p:nvPr/>
            </p:nvSpPr>
            <p:spPr bwMode="auto">
              <a:xfrm>
                <a:off x="1610" y="2795"/>
                <a:ext cx="90" cy="90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975" y="436"/>
              <a:ext cx="3901" cy="2177"/>
              <a:chOff x="975" y="43"/>
              <a:chExt cx="3273" cy="2525"/>
            </a:xfrm>
          </p:grpSpPr>
          <p:sp>
            <p:nvSpPr>
              <p:cNvPr id="185356" name="Freeform 12"/>
              <p:cNvSpPr>
                <a:spLocks/>
              </p:cNvSpPr>
              <p:nvPr/>
            </p:nvSpPr>
            <p:spPr bwMode="auto">
              <a:xfrm>
                <a:off x="975" y="73"/>
                <a:ext cx="3220" cy="2495"/>
              </a:xfrm>
              <a:custGeom>
                <a:avLst/>
                <a:gdLst/>
                <a:ahLst/>
                <a:cxnLst>
                  <a:cxn ang="0">
                    <a:pos x="0" y="2405"/>
                  </a:cxn>
                  <a:cxn ang="0">
                    <a:pos x="3039" y="0"/>
                  </a:cxn>
                  <a:cxn ang="0">
                    <a:pos x="3220" y="273"/>
                  </a:cxn>
                  <a:cxn ang="0">
                    <a:pos x="91" y="2495"/>
                  </a:cxn>
                </a:cxnLst>
                <a:rect l="0" t="0" r="r" b="b"/>
                <a:pathLst>
                  <a:path w="3220" h="2495">
                    <a:moveTo>
                      <a:pt x="0" y="2405"/>
                    </a:moveTo>
                    <a:lnTo>
                      <a:pt x="3039" y="0"/>
                    </a:lnTo>
                    <a:lnTo>
                      <a:pt x="3220" y="273"/>
                    </a:lnTo>
                    <a:lnTo>
                      <a:pt x="91" y="2495"/>
                    </a:lnTo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50000">
                    <a:schemeClr val="bg1"/>
                  </a:gs>
                  <a:gs pos="100000">
                    <a:srgbClr val="FFFF00"/>
                  </a:gs>
                </a:gsLst>
                <a:lin ang="18900000" scaled="1"/>
              </a:gradFill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57" name="Freeform 13"/>
              <p:cNvSpPr>
                <a:spLocks/>
              </p:cNvSpPr>
              <p:nvPr/>
            </p:nvSpPr>
            <p:spPr bwMode="auto">
              <a:xfrm>
                <a:off x="3984" y="43"/>
                <a:ext cx="264" cy="310"/>
              </a:xfrm>
              <a:custGeom>
                <a:avLst/>
                <a:gdLst/>
                <a:ahLst/>
                <a:cxnLst>
                  <a:cxn ang="0">
                    <a:pos x="30" y="30"/>
                  </a:cxn>
                  <a:cxn ang="0">
                    <a:pos x="30" y="212"/>
                  </a:cxn>
                  <a:cxn ang="0">
                    <a:pos x="211" y="303"/>
                  </a:cxn>
                  <a:cxn ang="0">
                    <a:pos x="257" y="167"/>
                  </a:cxn>
                  <a:cxn ang="0">
                    <a:pos x="166" y="30"/>
                  </a:cxn>
                  <a:cxn ang="0">
                    <a:pos x="30" y="30"/>
                  </a:cxn>
                </a:cxnLst>
                <a:rect l="0" t="0" r="r" b="b"/>
                <a:pathLst>
                  <a:path w="264" h="310">
                    <a:moveTo>
                      <a:pt x="30" y="30"/>
                    </a:moveTo>
                    <a:cubicBezTo>
                      <a:pt x="7" y="60"/>
                      <a:pt x="0" y="167"/>
                      <a:pt x="30" y="212"/>
                    </a:cubicBezTo>
                    <a:cubicBezTo>
                      <a:pt x="60" y="257"/>
                      <a:pt x="173" y="310"/>
                      <a:pt x="211" y="303"/>
                    </a:cubicBezTo>
                    <a:cubicBezTo>
                      <a:pt x="249" y="296"/>
                      <a:pt x="264" y="212"/>
                      <a:pt x="257" y="167"/>
                    </a:cubicBezTo>
                    <a:cubicBezTo>
                      <a:pt x="250" y="122"/>
                      <a:pt x="204" y="53"/>
                      <a:pt x="166" y="30"/>
                    </a:cubicBezTo>
                    <a:cubicBezTo>
                      <a:pt x="128" y="7"/>
                      <a:pt x="53" y="0"/>
                      <a:pt x="30" y="3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FFCC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85358" name="Freeform 14"/>
          <p:cNvSpPr>
            <a:spLocks/>
          </p:cNvSpPr>
          <p:nvPr/>
        </p:nvSpPr>
        <p:spPr bwMode="auto">
          <a:xfrm>
            <a:off x="1941513" y="1790700"/>
            <a:ext cx="5219700" cy="3022600"/>
          </a:xfrm>
          <a:custGeom>
            <a:avLst/>
            <a:gdLst/>
            <a:ahLst/>
            <a:cxnLst>
              <a:cxn ang="0">
                <a:pos x="0" y="1904"/>
              </a:cxn>
              <a:cxn ang="0">
                <a:pos x="3288" y="0"/>
              </a:cxn>
            </a:cxnLst>
            <a:rect l="0" t="0" r="r" b="b"/>
            <a:pathLst>
              <a:path w="3288" h="1904">
                <a:moveTo>
                  <a:pt x="0" y="1904"/>
                </a:moveTo>
                <a:lnTo>
                  <a:pt x="3288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oval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897063" y="4732338"/>
            <a:ext cx="6337300" cy="1512887"/>
            <a:chOff x="884" y="2341"/>
            <a:chExt cx="3992" cy="953"/>
          </a:xfrm>
        </p:grpSpPr>
        <p:sp>
          <p:nvSpPr>
            <p:cNvPr id="185360" name="Line 16"/>
            <p:cNvSpPr>
              <a:spLocks noChangeShapeType="1"/>
            </p:cNvSpPr>
            <p:nvPr/>
          </p:nvSpPr>
          <p:spPr bwMode="auto">
            <a:xfrm>
              <a:off x="930" y="2387"/>
              <a:ext cx="3946" cy="9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5361" name="Oval 17"/>
            <p:cNvSpPr>
              <a:spLocks noChangeArrowheads="1"/>
            </p:cNvSpPr>
            <p:nvPr/>
          </p:nvSpPr>
          <p:spPr bwMode="auto">
            <a:xfrm>
              <a:off x="884" y="2341"/>
              <a:ext cx="90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5362" name="Text Box 18"/>
          <p:cNvSpPr txBox="1">
            <a:spLocks noChangeArrowheads="1"/>
          </p:cNvSpPr>
          <p:nvPr/>
        </p:nvSpPr>
        <p:spPr bwMode="auto">
          <a:xfrm>
            <a:off x="684213" y="1557338"/>
            <a:ext cx="55210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i="1" dirty="0">
                <a:latin typeface="Arial" charset="0"/>
              </a:rPr>
              <a:t>Стороны угла – лучи ВА и ВМ. </a:t>
            </a:r>
          </a:p>
        </p:txBody>
      </p:sp>
      <p:sp>
        <p:nvSpPr>
          <p:cNvPr id="185363" name="Text Box 19"/>
          <p:cNvSpPr txBox="1">
            <a:spLocks noChangeArrowheads="1"/>
          </p:cNvSpPr>
          <p:nvPr/>
        </p:nvSpPr>
        <p:spPr bwMode="auto">
          <a:xfrm>
            <a:off x="1681163" y="4876800"/>
            <a:ext cx="48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В</a:t>
            </a:r>
          </a:p>
        </p:txBody>
      </p:sp>
      <p:sp>
        <p:nvSpPr>
          <p:cNvPr id="185364" name="Text Box 20"/>
          <p:cNvSpPr txBox="1">
            <a:spLocks noChangeArrowheads="1"/>
          </p:cNvSpPr>
          <p:nvPr/>
        </p:nvSpPr>
        <p:spPr bwMode="auto">
          <a:xfrm>
            <a:off x="7658100" y="6100763"/>
            <a:ext cx="61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М</a:t>
            </a:r>
          </a:p>
        </p:txBody>
      </p:sp>
      <p:sp>
        <p:nvSpPr>
          <p:cNvPr id="185366" name="Text Box 22"/>
          <p:cNvSpPr txBox="1">
            <a:spLocks noChangeArrowheads="1"/>
          </p:cNvSpPr>
          <p:nvPr/>
        </p:nvSpPr>
        <p:spPr bwMode="auto">
          <a:xfrm>
            <a:off x="7297738" y="1276350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А</a:t>
            </a:r>
          </a:p>
        </p:txBody>
      </p:sp>
      <p:sp>
        <p:nvSpPr>
          <p:cNvPr id="185367" name="Text Box 23"/>
          <p:cNvSpPr txBox="1">
            <a:spLocks noChangeArrowheads="1"/>
          </p:cNvSpPr>
          <p:nvPr/>
        </p:nvSpPr>
        <p:spPr bwMode="auto">
          <a:xfrm rot="-1660345">
            <a:off x="3914775" y="2511425"/>
            <a:ext cx="1760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Луч ВА</a:t>
            </a:r>
          </a:p>
        </p:txBody>
      </p:sp>
      <p:sp>
        <p:nvSpPr>
          <p:cNvPr id="185368" name="Text Box 24"/>
          <p:cNvSpPr txBox="1">
            <a:spLocks noChangeArrowheads="1"/>
          </p:cNvSpPr>
          <p:nvPr/>
        </p:nvSpPr>
        <p:spPr bwMode="auto">
          <a:xfrm rot="623214">
            <a:off x="5208588" y="5168900"/>
            <a:ext cx="1862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Луч ВМ</a:t>
            </a:r>
          </a:p>
        </p:txBody>
      </p:sp>
      <p:sp>
        <p:nvSpPr>
          <p:cNvPr id="185369" name="Text Box 25"/>
          <p:cNvSpPr txBox="1">
            <a:spLocks noChangeArrowheads="1"/>
          </p:cNvSpPr>
          <p:nvPr/>
        </p:nvSpPr>
        <p:spPr bwMode="auto">
          <a:xfrm>
            <a:off x="7092950" y="3468688"/>
            <a:ext cx="9286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A2E5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Угол</a:t>
            </a:r>
          </a:p>
        </p:txBody>
      </p:sp>
      <p:graphicFrame>
        <p:nvGraphicFramePr>
          <p:cNvPr id="185371" name="Object 27"/>
          <p:cNvGraphicFramePr>
            <a:graphicFrameLocks noChangeAspect="1"/>
          </p:cNvGraphicFramePr>
          <p:nvPr/>
        </p:nvGraphicFramePr>
        <p:xfrm>
          <a:off x="7669213" y="3468688"/>
          <a:ext cx="503237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Формула" r:id="rId3" imgW="164880" imgH="152280" progId="Equation.3">
                  <p:embed/>
                </p:oleObj>
              </mc:Choice>
              <mc:Fallback>
                <p:oleObj name="Формула" r:id="rId3" imgW="16488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9213" y="3468688"/>
                        <a:ext cx="503237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5372" name="Text Box 28"/>
          <p:cNvSpPr txBox="1">
            <a:spLocks noChangeArrowheads="1"/>
          </p:cNvSpPr>
          <p:nvPr/>
        </p:nvSpPr>
        <p:spPr bwMode="auto">
          <a:xfrm>
            <a:off x="8029575" y="3468688"/>
            <a:ext cx="8731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2A2E5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АВМ</a:t>
            </a:r>
          </a:p>
        </p:txBody>
      </p:sp>
      <p:sp>
        <p:nvSpPr>
          <p:cNvPr id="185373" name="Text Box 29"/>
          <p:cNvSpPr txBox="1">
            <a:spLocks noChangeArrowheads="1"/>
          </p:cNvSpPr>
          <p:nvPr/>
        </p:nvSpPr>
        <p:spPr bwMode="auto">
          <a:xfrm>
            <a:off x="323850" y="333375"/>
            <a:ext cx="815858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charset="0"/>
              </a:rPr>
              <a:t>Угол – это геометрическая фигура, которая состоит </a:t>
            </a:r>
          </a:p>
          <a:p>
            <a:r>
              <a:rPr lang="ru-RU" sz="2400" b="1" dirty="0">
                <a:solidFill>
                  <a:srgbClr val="FF0000"/>
                </a:solidFill>
                <a:latin typeface="Arial" charset="0"/>
              </a:rPr>
              <a:t>из точки и двух лучей, исходящих из этой точки.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C 0.01615 0.03889 0.03281 0.07824 0.03958 0.12986 C 0.04653 0.18148 0.04271 0.24491 0.03958 0.30903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" y="154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580000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8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62" grpId="0"/>
      <p:bldP spid="185367" grpId="0"/>
      <p:bldP spid="185368" grpId="0"/>
      <p:bldP spid="1853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9" y="214313"/>
            <a:ext cx="7564466" cy="64291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Виды углов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71472" y="3000372"/>
            <a:ext cx="2857520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</a:rPr>
              <a:t>Развернутый </a:t>
            </a:r>
            <a:r>
              <a:rPr lang="ru-RU" sz="2400" dirty="0" smtClean="0">
                <a:latin typeface="Times New Roman" pitchFamily="18" charset="0"/>
              </a:rPr>
              <a:t>угол</a:t>
            </a:r>
            <a:endParaRPr lang="ru-RU" sz="2400" baseline="30000" dirty="0">
              <a:latin typeface="Times New Roman" pitchFamily="18" charset="0"/>
            </a:endParaRP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285720" y="1428736"/>
            <a:ext cx="3313113" cy="1446213"/>
            <a:chOff x="3288" y="1344"/>
            <a:chExt cx="2087" cy="911"/>
          </a:xfrm>
        </p:grpSpPr>
        <p:pic>
          <p:nvPicPr>
            <p:cNvPr id="39951" name="Picture 15" descr="Транспартир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06" y="1344"/>
              <a:ext cx="1406" cy="68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9943" name="Line 7"/>
            <p:cNvSpPr>
              <a:spLocks noChangeShapeType="1"/>
            </p:cNvSpPr>
            <p:nvPr/>
          </p:nvSpPr>
          <p:spPr bwMode="auto">
            <a:xfrm flipH="1">
              <a:off x="3334" y="2024"/>
              <a:ext cx="9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39947" name="Line 11"/>
            <p:cNvSpPr>
              <a:spLocks noChangeShapeType="1"/>
            </p:cNvSpPr>
            <p:nvPr/>
          </p:nvSpPr>
          <p:spPr bwMode="auto">
            <a:xfrm flipV="1">
              <a:off x="4286" y="2024"/>
              <a:ext cx="99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oval" w="med" len="med"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39948" name="Text Box 12"/>
            <p:cNvSpPr txBox="1">
              <a:spLocks noChangeArrowheads="1"/>
            </p:cNvSpPr>
            <p:nvPr/>
          </p:nvSpPr>
          <p:spPr bwMode="auto">
            <a:xfrm>
              <a:off x="3288" y="2024"/>
              <a:ext cx="22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А</a:t>
              </a:r>
            </a:p>
          </p:txBody>
        </p:sp>
        <p:sp>
          <p:nvSpPr>
            <p:cNvPr id="39949" name="Text Box 13"/>
            <p:cNvSpPr txBox="1">
              <a:spLocks noChangeArrowheads="1"/>
            </p:cNvSpPr>
            <p:nvPr/>
          </p:nvSpPr>
          <p:spPr bwMode="auto">
            <a:xfrm>
              <a:off x="4195" y="2024"/>
              <a:ext cx="18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О</a:t>
              </a:r>
            </a:p>
          </p:txBody>
        </p:sp>
        <p:sp>
          <p:nvSpPr>
            <p:cNvPr id="39950" name="Text Box 14"/>
            <p:cNvSpPr txBox="1">
              <a:spLocks noChangeArrowheads="1"/>
            </p:cNvSpPr>
            <p:nvPr/>
          </p:nvSpPr>
          <p:spPr bwMode="auto">
            <a:xfrm>
              <a:off x="5148" y="2024"/>
              <a:ext cx="227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В</a:t>
              </a:r>
            </a:p>
          </p:txBody>
        </p:sp>
      </p:grpSp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5929322" y="2928934"/>
            <a:ext cx="2071702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</a:rPr>
              <a:t>Прямой </a:t>
            </a:r>
            <a:r>
              <a:rPr lang="ru-RU" sz="2400" dirty="0" smtClean="0">
                <a:latin typeface="Times New Roman" pitchFamily="18" charset="0"/>
              </a:rPr>
              <a:t>угол</a:t>
            </a:r>
            <a:endParaRPr lang="ru-RU" sz="2400" baseline="30000" dirty="0">
              <a:latin typeface="Times New Roman" pitchFamily="18" charset="0"/>
            </a:endParaRPr>
          </a:p>
        </p:txBody>
      </p: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5286380" y="928670"/>
            <a:ext cx="2644775" cy="1951038"/>
            <a:chOff x="3787" y="2614"/>
            <a:chExt cx="1666" cy="1229"/>
          </a:xfrm>
        </p:grpSpPr>
        <p:pic>
          <p:nvPicPr>
            <p:cNvPr id="39941" name="Picture 5" descr="Транспартир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56" y="2891"/>
              <a:ext cx="1497" cy="72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9953" name="Line 17"/>
            <p:cNvSpPr>
              <a:spLocks noChangeShapeType="1"/>
            </p:cNvSpPr>
            <p:nvPr/>
          </p:nvSpPr>
          <p:spPr bwMode="auto">
            <a:xfrm flipH="1">
              <a:off x="3833" y="3611"/>
              <a:ext cx="86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39954" name="Line 18"/>
            <p:cNvSpPr>
              <a:spLocks noChangeShapeType="1"/>
            </p:cNvSpPr>
            <p:nvPr/>
          </p:nvSpPr>
          <p:spPr bwMode="auto">
            <a:xfrm flipV="1">
              <a:off x="4695" y="2795"/>
              <a:ext cx="0" cy="8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oval" w="med" len="med"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39968" name="Text Box 32"/>
            <p:cNvSpPr txBox="1">
              <a:spLocks noChangeArrowheads="1"/>
            </p:cNvSpPr>
            <p:nvPr/>
          </p:nvSpPr>
          <p:spPr bwMode="auto">
            <a:xfrm>
              <a:off x="3787" y="3612"/>
              <a:ext cx="27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</a:t>
              </a:r>
              <a:endParaRPr lang="ru-RU"/>
            </a:p>
          </p:txBody>
        </p:sp>
        <p:sp>
          <p:nvSpPr>
            <p:cNvPr id="39969" name="Text Box 33"/>
            <p:cNvSpPr txBox="1">
              <a:spLocks noChangeArrowheads="1"/>
            </p:cNvSpPr>
            <p:nvPr/>
          </p:nvSpPr>
          <p:spPr bwMode="auto">
            <a:xfrm>
              <a:off x="4558" y="3612"/>
              <a:ext cx="227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M</a:t>
              </a:r>
              <a:endParaRPr lang="ru-RU"/>
            </a:p>
          </p:txBody>
        </p:sp>
        <p:sp>
          <p:nvSpPr>
            <p:cNvPr id="39970" name="Text Box 34"/>
            <p:cNvSpPr txBox="1">
              <a:spLocks noChangeArrowheads="1"/>
            </p:cNvSpPr>
            <p:nvPr/>
          </p:nvSpPr>
          <p:spPr bwMode="auto">
            <a:xfrm>
              <a:off x="4649" y="2614"/>
              <a:ext cx="227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N</a:t>
              </a:r>
              <a:endParaRPr lang="ru-RU"/>
            </a:p>
          </p:txBody>
        </p:sp>
      </p:grpSp>
      <p:grpSp>
        <p:nvGrpSpPr>
          <p:cNvPr id="32" name="Group 20"/>
          <p:cNvGrpSpPr>
            <a:grpSpLocks/>
          </p:cNvGrpSpPr>
          <p:nvPr/>
        </p:nvGrpSpPr>
        <p:grpSpPr bwMode="auto">
          <a:xfrm>
            <a:off x="857224" y="4071942"/>
            <a:ext cx="2736850" cy="1655762"/>
            <a:chOff x="2653" y="2069"/>
            <a:chExt cx="1724" cy="1274"/>
          </a:xfrm>
        </p:grpSpPr>
        <p:pic>
          <p:nvPicPr>
            <p:cNvPr id="33" name="Picture 13" descr="Транспартир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71" y="2432"/>
              <a:ext cx="1406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Line 14"/>
            <p:cNvSpPr>
              <a:spLocks noChangeShapeType="1"/>
            </p:cNvSpPr>
            <p:nvPr/>
          </p:nvSpPr>
          <p:spPr bwMode="auto">
            <a:xfrm flipH="1">
              <a:off x="2699" y="3112"/>
              <a:ext cx="9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35" name="Line 15"/>
            <p:cNvSpPr>
              <a:spLocks noChangeShapeType="1"/>
            </p:cNvSpPr>
            <p:nvPr/>
          </p:nvSpPr>
          <p:spPr bwMode="auto">
            <a:xfrm flipH="1" flipV="1">
              <a:off x="2925" y="2251"/>
              <a:ext cx="726" cy="86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oval" w="med" len="med"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36" name="Text Box 16"/>
            <p:cNvSpPr txBox="1">
              <a:spLocks noChangeArrowheads="1"/>
            </p:cNvSpPr>
            <p:nvPr/>
          </p:nvSpPr>
          <p:spPr bwMode="auto">
            <a:xfrm>
              <a:off x="2653" y="3112"/>
              <a:ext cx="22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А</a:t>
              </a:r>
            </a:p>
          </p:txBody>
        </p:sp>
        <p:sp>
          <p:nvSpPr>
            <p:cNvPr id="37" name="Text Box 17"/>
            <p:cNvSpPr txBox="1">
              <a:spLocks noChangeArrowheads="1"/>
            </p:cNvSpPr>
            <p:nvPr/>
          </p:nvSpPr>
          <p:spPr bwMode="auto">
            <a:xfrm>
              <a:off x="3560" y="3112"/>
              <a:ext cx="18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О</a:t>
              </a:r>
            </a:p>
          </p:txBody>
        </p:sp>
        <p:sp>
          <p:nvSpPr>
            <p:cNvPr id="38" name="Text Box 18"/>
            <p:cNvSpPr txBox="1">
              <a:spLocks noChangeArrowheads="1"/>
            </p:cNvSpPr>
            <p:nvPr/>
          </p:nvSpPr>
          <p:spPr bwMode="auto">
            <a:xfrm>
              <a:off x="2971" y="2069"/>
              <a:ext cx="227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В</a:t>
              </a:r>
            </a:p>
          </p:txBody>
        </p:sp>
      </p:grpSp>
      <p:grpSp>
        <p:nvGrpSpPr>
          <p:cNvPr id="39" name="Group 35"/>
          <p:cNvGrpSpPr>
            <a:grpSpLocks/>
          </p:cNvGrpSpPr>
          <p:nvPr/>
        </p:nvGrpSpPr>
        <p:grpSpPr bwMode="auto">
          <a:xfrm rot="16200000">
            <a:off x="6220626" y="3637762"/>
            <a:ext cx="1223963" cy="2663826"/>
            <a:chOff x="2653" y="2750"/>
            <a:chExt cx="771" cy="1678"/>
          </a:xfrm>
        </p:grpSpPr>
        <p:pic>
          <p:nvPicPr>
            <p:cNvPr id="40" name="Picture 22" descr="Транспартир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2293" y="3110"/>
              <a:ext cx="1406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Line 23"/>
            <p:cNvSpPr>
              <a:spLocks noChangeShapeType="1"/>
            </p:cNvSpPr>
            <p:nvPr/>
          </p:nvSpPr>
          <p:spPr bwMode="auto">
            <a:xfrm rot="-5400000">
              <a:off x="2723" y="2730"/>
              <a:ext cx="635" cy="76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42" name="Line 24"/>
            <p:cNvSpPr>
              <a:spLocks noChangeShapeType="1"/>
            </p:cNvSpPr>
            <p:nvPr/>
          </p:nvSpPr>
          <p:spPr bwMode="auto">
            <a:xfrm rot="5400000" flipV="1">
              <a:off x="2159" y="3929"/>
              <a:ext cx="99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oval" w="med" len="med"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5357818" y="4000504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6429388" y="56435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8143900" y="557214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1785918" y="5929330"/>
            <a:ext cx="1794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Острый угол</a:t>
            </a:r>
            <a:endParaRPr lang="ru-RU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6072198" y="6215082"/>
            <a:ext cx="1568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Тупой угол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40" grpId="0"/>
      <p:bldP spid="39955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42910" y="2214554"/>
            <a:ext cx="2428892" cy="2428892"/>
            <a:chOff x="1448" y="1588"/>
            <a:chExt cx="3315" cy="254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448" y="1588"/>
              <a:ext cx="3315" cy="2548"/>
              <a:chOff x="1065" y="2120"/>
              <a:chExt cx="3315" cy="2548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 rot="812421">
                <a:off x="1065" y="2732"/>
                <a:ext cx="3315" cy="1170"/>
                <a:chOff x="465" y="900"/>
                <a:chExt cx="4752" cy="2130"/>
              </a:xfrm>
            </p:grpSpPr>
            <p:cxnSp>
              <p:nvCxnSpPr>
                <p:cNvPr id="2053" name="AutoShape 5"/>
                <p:cNvCxnSpPr>
                  <a:cxnSpLocks noChangeShapeType="1"/>
                </p:cNvCxnSpPr>
                <p:nvPr/>
              </p:nvCxnSpPr>
              <p:spPr bwMode="auto">
                <a:xfrm>
                  <a:off x="465" y="2565"/>
                  <a:ext cx="2055" cy="465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054" name="AutoShape 6"/>
                <p:cNvCxnSpPr>
                  <a:cxnSpLocks noChangeShapeType="1"/>
                </p:cNvCxnSpPr>
                <p:nvPr/>
              </p:nvCxnSpPr>
              <p:spPr bwMode="auto">
                <a:xfrm flipH="1">
                  <a:off x="2517" y="2565"/>
                  <a:ext cx="2700" cy="465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055" name="AutoShape 7"/>
                <p:cNvCxnSpPr>
                  <a:cxnSpLocks noChangeShapeType="1"/>
                </p:cNvCxnSpPr>
                <p:nvPr/>
              </p:nvCxnSpPr>
              <p:spPr bwMode="auto">
                <a:xfrm>
                  <a:off x="1665" y="900"/>
                  <a:ext cx="855" cy="2130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056" name="Text Box 8"/>
              <p:cNvSpPr txBox="1">
                <a:spLocks noChangeArrowheads="1"/>
              </p:cNvSpPr>
              <p:nvPr/>
            </p:nvSpPr>
            <p:spPr bwMode="auto">
              <a:xfrm>
                <a:off x="1065" y="3550"/>
                <a:ext cx="649" cy="612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А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7" name="Text Box 9"/>
              <p:cNvSpPr txBox="1">
                <a:spLocks noChangeArrowheads="1"/>
              </p:cNvSpPr>
              <p:nvPr/>
            </p:nvSpPr>
            <p:spPr bwMode="auto">
              <a:xfrm>
                <a:off x="2192" y="2120"/>
                <a:ext cx="649" cy="6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В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8" name="Text Box 10"/>
              <p:cNvSpPr txBox="1">
                <a:spLocks noChangeArrowheads="1"/>
              </p:cNvSpPr>
              <p:nvPr/>
            </p:nvSpPr>
            <p:spPr bwMode="auto">
              <a:xfrm>
                <a:off x="3603" y="4056"/>
                <a:ext cx="649" cy="6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С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2575" y="3370"/>
              <a:ext cx="559" cy="6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3500429" y="2214553"/>
            <a:ext cx="2139436" cy="2616347"/>
            <a:chOff x="3839" y="5537"/>
            <a:chExt cx="3136" cy="3382"/>
          </a:xfrm>
        </p:grpSpPr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4485" y="5537"/>
              <a:ext cx="2490" cy="2955"/>
              <a:chOff x="4485" y="4185"/>
              <a:chExt cx="2490" cy="2955"/>
            </a:xfrm>
          </p:grpSpPr>
          <p:cxnSp>
            <p:nvCxnSpPr>
              <p:cNvPr id="2062" name="AutoShape 14"/>
              <p:cNvCxnSpPr>
                <a:cxnSpLocks noChangeShapeType="1"/>
              </p:cNvCxnSpPr>
              <p:nvPr/>
            </p:nvCxnSpPr>
            <p:spPr bwMode="auto">
              <a:xfrm>
                <a:off x="4485" y="4650"/>
                <a:ext cx="1245" cy="1245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63" name="AutoShape 15"/>
              <p:cNvCxnSpPr>
                <a:cxnSpLocks noChangeShapeType="1"/>
              </p:cNvCxnSpPr>
              <p:nvPr/>
            </p:nvCxnSpPr>
            <p:spPr bwMode="auto">
              <a:xfrm>
                <a:off x="5730" y="5895"/>
                <a:ext cx="1245" cy="1245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64" name="AutoShape 16"/>
              <p:cNvCxnSpPr>
                <a:cxnSpLocks noChangeShapeType="1"/>
              </p:cNvCxnSpPr>
              <p:nvPr/>
            </p:nvCxnSpPr>
            <p:spPr bwMode="auto">
              <a:xfrm>
                <a:off x="5730" y="4185"/>
                <a:ext cx="0" cy="1710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065" name="Text Box 17"/>
            <p:cNvSpPr txBox="1">
              <a:spLocks noChangeArrowheads="1"/>
            </p:cNvSpPr>
            <p:nvPr/>
          </p:nvSpPr>
          <p:spPr bwMode="auto">
            <a:xfrm>
              <a:off x="3839" y="6138"/>
              <a:ext cx="649" cy="6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66" name="Text Box 18"/>
            <p:cNvSpPr txBox="1">
              <a:spLocks noChangeArrowheads="1"/>
            </p:cNvSpPr>
            <p:nvPr/>
          </p:nvSpPr>
          <p:spPr bwMode="auto">
            <a:xfrm>
              <a:off x="5910" y="5688"/>
              <a:ext cx="649" cy="6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67" name="Text Box 19"/>
            <p:cNvSpPr txBox="1">
              <a:spLocks noChangeArrowheads="1"/>
            </p:cNvSpPr>
            <p:nvPr/>
          </p:nvSpPr>
          <p:spPr bwMode="auto">
            <a:xfrm>
              <a:off x="6352" y="8307"/>
              <a:ext cx="524" cy="6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68" name="Text Box 20"/>
            <p:cNvSpPr txBox="1">
              <a:spLocks noChangeArrowheads="1"/>
            </p:cNvSpPr>
            <p:nvPr/>
          </p:nvSpPr>
          <p:spPr bwMode="auto">
            <a:xfrm>
              <a:off x="5081" y="7353"/>
              <a:ext cx="559" cy="6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6429388" y="2285992"/>
            <a:ext cx="2159004" cy="2071702"/>
            <a:chOff x="8184" y="504"/>
            <a:chExt cx="2978" cy="2228"/>
          </a:xfrm>
        </p:grpSpPr>
        <p:grpSp>
          <p:nvGrpSpPr>
            <p:cNvPr id="8" name="Group 22"/>
            <p:cNvGrpSpPr>
              <a:grpSpLocks/>
            </p:cNvGrpSpPr>
            <p:nvPr/>
          </p:nvGrpSpPr>
          <p:grpSpPr bwMode="auto">
            <a:xfrm>
              <a:off x="8184" y="950"/>
              <a:ext cx="2978" cy="1782"/>
              <a:chOff x="7297" y="1261"/>
              <a:chExt cx="3203" cy="1965"/>
            </a:xfrm>
          </p:grpSpPr>
          <p:sp>
            <p:nvSpPr>
              <p:cNvPr id="2071" name="Text Box 23"/>
              <p:cNvSpPr txBox="1">
                <a:spLocks noChangeArrowheads="1"/>
              </p:cNvSpPr>
              <p:nvPr/>
            </p:nvSpPr>
            <p:spPr bwMode="auto">
              <a:xfrm>
                <a:off x="9078" y="2614"/>
                <a:ext cx="649" cy="6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В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9" name="Group 24"/>
              <p:cNvGrpSpPr>
                <a:grpSpLocks/>
              </p:cNvGrpSpPr>
              <p:nvPr/>
            </p:nvGrpSpPr>
            <p:grpSpPr bwMode="auto">
              <a:xfrm>
                <a:off x="7297" y="1261"/>
                <a:ext cx="3203" cy="1864"/>
                <a:chOff x="7297" y="1261"/>
                <a:chExt cx="3203" cy="1864"/>
              </a:xfrm>
            </p:grpSpPr>
            <p:sp>
              <p:nvSpPr>
                <p:cNvPr id="2073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9851" y="1444"/>
                  <a:ext cx="649" cy="61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8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rPr>
                    <a:t>С</a:t>
                  </a: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grpSp>
              <p:nvGrpSpPr>
                <p:cNvPr id="10" name="Group 26"/>
                <p:cNvGrpSpPr>
                  <a:grpSpLocks/>
                </p:cNvGrpSpPr>
                <p:nvPr/>
              </p:nvGrpSpPr>
              <p:grpSpPr bwMode="auto">
                <a:xfrm>
                  <a:off x="7297" y="1261"/>
                  <a:ext cx="2978" cy="1864"/>
                  <a:chOff x="7297" y="1261"/>
                  <a:chExt cx="2978" cy="1864"/>
                </a:xfrm>
              </p:grpSpPr>
              <p:grpSp>
                <p:nvGrpSpPr>
                  <p:cNvPr id="1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7815" y="1261"/>
                    <a:ext cx="2460" cy="1864"/>
                    <a:chOff x="7815" y="585"/>
                    <a:chExt cx="2460" cy="1864"/>
                  </a:xfrm>
                </p:grpSpPr>
                <p:cxnSp>
                  <p:nvCxnSpPr>
                    <p:cNvPr id="2076" name="AutoShape 28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9078" y="585"/>
                      <a:ext cx="1197" cy="39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077" name="AutoShape 29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8926" y="975"/>
                      <a:ext cx="152" cy="1474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078" name="AutoShape 3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815" y="585"/>
                      <a:ext cx="1260" cy="39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2079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97" y="1261"/>
                    <a:ext cx="649" cy="61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rPr>
                      <a:t>А</a:t>
                    </a: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</p:grpSp>
        </p:grpSp>
        <p:sp>
          <p:nvSpPr>
            <p:cNvPr id="2080" name="Text Box 32"/>
            <p:cNvSpPr txBox="1">
              <a:spLocks noChangeArrowheads="1"/>
            </p:cNvSpPr>
            <p:nvPr/>
          </p:nvSpPr>
          <p:spPr bwMode="auto">
            <a:xfrm>
              <a:off x="9506" y="504"/>
              <a:ext cx="559" cy="6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85720" y="571481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Сколько углов изображено на каждом из этих рисунков?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00100" y="4643446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</a:t>
            </a:r>
            <a:r>
              <a:rPr lang="ru-RU" sz="3200" b="1" dirty="0" smtClean="0"/>
              <a:t> рис.</a:t>
            </a:r>
            <a:endParaRPr lang="ru-RU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572000" y="4857760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</a:t>
            </a:r>
            <a:r>
              <a:rPr lang="ru-RU" sz="3200" b="1" dirty="0" smtClean="0"/>
              <a:t> рис.</a:t>
            </a:r>
            <a:endParaRPr lang="ru-RU" sz="3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143768" y="4572008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</a:t>
            </a:r>
            <a:r>
              <a:rPr lang="ru-RU" sz="3200" b="1" dirty="0" smtClean="0"/>
              <a:t> рис.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Freeform 2" descr="Контурные ромбики"/>
          <p:cNvSpPr>
            <a:spLocks/>
          </p:cNvSpPr>
          <p:nvPr/>
        </p:nvSpPr>
        <p:spPr bwMode="auto">
          <a:xfrm>
            <a:off x="1187450" y="1028700"/>
            <a:ext cx="4321175" cy="2328863"/>
          </a:xfrm>
          <a:custGeom>
            <a:avLst/>
            <a:gdLst/>
            <a:ahLst/>
            <a:cxnLst>
              <a:cxn ang="0">
                <a:pos x="2722" y="242"/>
              </a:cxn>
              <a:cxn ang="0">
                <a:pos x="1542" y="1467"/>
              </a:cxn>
              <a:cxn ang="0">
                <a:pos x="0" y="1467"/>
              </a:cxn>
              <a:cxn ang="0">
                <a:pos x="45" y="1285"/>
              </a:cxn>
              <a:cxn ang="0">
                <a:pos x="76" y="1152"/>
              </a:cxn>
              <a:cxn ang="0">
                <a:pos x="100" y="976"/>
              </a:cxn>
              <a:cxn ang="0">
                <a:pos x="148" y="808"/>
              </a:cxn>
              <a:cxn ang="0">
                <a:pos x="260" y="656"/>
              </a:cxn>
              <a:cxn ang="0">
                <a:pos x="412" y="480"/>
              </a:cxn>
              <a:cxn ang="0">
                <a:pos x="548" y="312"/>
              </a:cxn>
              <a:cxn ang="0">
                <a:pos x="764" y="240"/>
              </a:cxn>
              <a:cxn ang="0">
                <a:pos x="1020" y="72"/>
              </a:cxn>
              <a:cxn ang="0">
                <a:pos x="1300" y="64"/>
              </a:cxn>
              <a:cxn ang="0">
                <a:pos x="1508" y="0"/>
              </a:cxn>
              <a:cxn ang="0">
                <a:pos x="1732" y="0"/>
              </a:cxn>
              <a:cxn ang="0">
                <a:pos x="1996" y="61"/>
              </a:cxn>
              <a:cxn ang="0">
                <a:pos x="2156" y="104"/>
              </a:cxn>
              <a:cxn ang="0">
                <a:pos x="2359" y="61"/>
              </a:cxn>
              <a:cxn ang="0">
                <a:pos x="2468" y="128"/>
              </a:cxn>
              <a:cxn ang="0">
                <a:pos x="2631" y="106"/>
              </a:cxn>
              <a:cxn ang="0">
                <a:pos x="2722" y="242"/>
              </a:cxn>
            </a:cxnLst>
            <a:rect l="0" t="0" r="r" b="b"/>
            <a:pathLst>
              <a:path w="2722" h="1467">
                <a:moveTo>
                  <a:pt x="2722" y="242"/>
                </a:moveTo>
                <a:lnTo>
                  <a:pt x="1542" y="1467"/>
                </a:lnTo>
                <a:lnTo>
                  <a:pt x="0" y="1467"/>
                </a:lnTo>
                <a:lnTo>
                  <a:pt x="45" y="1285"/>
                </a:lnTo>
                <a:lnTo>
                  <a:pt x="76" y="1152"/>
                </a:lnTo>
                <a:lnTo>
                  <a:pt x="100" y="976"/>
                </a:lnTo>
                <a:lnTo>
                  <a:pt x="148" y="808"/>
                </a:lnTo>
                <a:lnTo>
                  <a:pt x="260" y="656"/>
                </a:lnTo>
                <a:lnTo>
                  <a:pt x="412" y="480"/>
                </a:lnTo>
                <a:lnTo>
                  <a:pt x="548" y="312"/>
                </a:lnTo>
                <a:lnTo>
                  <a:pt x="764" y="240"/>
                </a:lnTo>
                <a:lnTo>
                  <a:pt x="1020" y="72"/>
                </a:lnTo>
                <a:lnTo>
                  <a:pt x="1300" y="64"/>
                </a:lnTo>
                <a:lnTo>
                  <a:pt x="1508" y="0"/>
                </a:lnTo>
                <a:lnTo>
                  <a:pt x="1732" y="0"/>
                </a:lnTo>
                <a:lnTo>
                  <a:pt x="1996" y="61"/>
                </a:lnTo>
                <a:lnTo>
                  <a:pt x="2156" y="104"/>
                </a:lnTo>
                <a:lnTo>
                  <a:pt x="2359" y="61"/>
                </a:lnTo>
                <a:lnTo>
                  <a:pt x="2468" y="128"/>
                </a:lnTo>
                <a:lnTo>
                  <a:pt x="2631" y="106"/>
                </a:lnTo>
                <a:lnTo>
                  <a:pt x="2722" y="242"/>
                </a:lnTo>
                <a:close/>
              </a:path>
            </a:pathLst>
          </a:custGeom>
          <a:pattFill prst="openDmnd">
            <a:fgClr>
              <a:srgbClr val="FF6699"/>
            </a:fgClr>
            <a:bgClr>
              <a:schemeClr val="bg1"/>
            </a:bgClr>
          </a:patt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9203" name="Freeform 3" descr="Контурные ромбики"/>
          <p:cNvSpPr>
            <a:spLocks/>
          </p:cNvSpPr>
          <p:nvPr/>
        </p:nvSpPr>
        <p:spPr bwMode="auto">
          <a:xfrm>
            <a:off x="3635375" y="1412875"/>
            <a:ext cx="3024188" cy="1944688"/>
          </a:xfrm>
          <a:custGeom>
            <a:avLst/>
            <a:gdLst/>
            <a:ahLst/>
            <a:cxnLst>
              <a:cxn ang="0">
                <a:pos x="1180" y="0"/>
              </a:cxn>
              <a:cxn ang="0">
                <a:pos x="1374" y="62"/>
              </a:cxn>
              <a:cxn ang="0">
                <a:pos x="1452" y="181"/>
              </a:cxn>
              <a:cxn ang="0">
                <a:pos x="1590" y="342"/>
              </a:cxn>
              <a:cxn ang="0">
                <a:pos x="1588" y="544"/>
              </a:cxn>
              <a:cxn ang="0">
                <a:pos x="1734" y="694"/>
              </a:cxn>
              <a:cxn ang="0">
                <a:pos x="1726" y="918"/>
              </a:cxn>
              <a:cxn ang="0">
                <a:pos x="1905" y="1179"/>
              </a:cxn>
              <a:cxn ang="0">
                <a:pos x="1724" y="1225"/>
              </a:cxn>
              <a:cxn ang="0">
                <a:pos x="0" y="1225"/>
              </a:cxn>
              <a:cxn ang="0">
                <a:pos x="1180" y="0"/>
              </a:cxn>
            </a:cxnLst>
            <a:rect l="0" t="0" r="r" b="b"/>
            <a:pathLst>
              <a:path w="1905" h="1225">
                <a:moveTo>
                  <a:pt x="1180" y="0"/>
                </a:moveTo>
                <a:lnTo>
                  <a:pt x="1374" y="62"/>
                </a:lnTo>
                <a:lnTo>
                  <a:pt x="1452" y="181"/>
                </a:lnTo>
                <a:lnTo>
                  <a:pt x="1590" y="342"/>
                </a:lnTo>
                <a:lnTo>
                  <a:pt x="1588" y="544"/>
                </a:lnTo>
                <a:lnTo>
                  <a:pt x="1734" y="694"/>
                </a:lnTo>
                <a:lnTo>
                  <a:pt x="1726" y="918"/>
                </a:lnTo>
                <a:lnTo>
                  <a:pt x="1905" y="1179"/>
                </a:lnTo>
                <a:lnTo>
                  <a:pt x="1724" y="1225"/>
                </a:lnTo>
                <a:lnTo>
                  <a:pt x="0" y="1225"/>
                </a:lnTo>
                <a:lnTo>
                  <a:pt x="1180" y="0"/>
                </a:lnTo>
                <a:close/>
              </a:path>
            </a:pathLst>
          </a:custGeom>
          <a:pattFill prst="openDmnd">
            <a:fgClr>
              <a:srgbClr val="00CCFF"/>
            </a:fgClr>
            <a:bgClr>
              <a:schemeClr val="bg1"/>
            </a:bgClr>
          </a:patt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sp>
        <p:nvSpPr>
          <p:cNvPr id="179204" name="Line 4"/>
          <p:cNvSpPr>
            <a:spLocks noChangeShapeType="1"/>
          </p:cNvSpPr>
          <p:nvPr/>
        </p:nvSpPr>
        <p:spPr bwMode="auto">
          <a:xfrm flipV="1">
            <a:off x="3635375" y="1412875"/>
            <a:ext cx="1873250" cy="19446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1258888" y="188913"/>
            <a:ext cx="6480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Clr>
                <a:srgbClr val="000066"/>
              </a:buClr>
              <a:buSzPts val="2400"/>
              <a:buFont typeface="Wingdings" pitchFamily="2" charset="2"/>
              <a:buNone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Смежные углы и их свойства. </a:t>
            </a:r>
          </a:p>
        </p:txBody>
      </p:sp>
      <p:sp>
        <p:nvSpPr>
          <p:cNvPr id="179209" name="Freeform 9"/>
          <p:cNvSpPr>
            <a:spLocks/>
          </p:cNvSpPr>
          <p:nvPr/>
        </p:nvSpPr>
        <p:spPr bwMode="auto">
          <a:xfrm>
            <a:off x="1187450" y="3352800"/>
            <a:ext cx="2495550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1572" y="0"/>
              </a:cxn>
            </a:cxnLst>
            <a:rect l="0" t="0" r="r" b="b"/>
            <a:pathLst>
              <a:path w="1572" h="3">
                <a:moveTo>
                  <a:pt x="0" y="3"/>
                </a:moveTo>
                <a:lnTo>
                  <a:pt x="1572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oval" w="lg" len="lg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9210" name="AutoShape 10"/>
          <p:cNvSpPr>
            <a:spLocks noChangeArrowheads="1"/>
          </p:cNvSpPr>
          <p:nvPr/>
        </p:nvSpPr>
        <p:spPr bwMode="auto">
          <a:xfrm rot="5400000">
            <a:off x="3527425" y="2744788"/>
            <a:ext cx="433388" cy="792162"/>
          </a:xfrm>
          <a:prstGeom prst="moon">
            <a:avLst>
              <a:gd name="adj" fmla="val 30403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9211" name="Text Box 11"/>
          <p:cNvSpPr txBox="1">
            <a:spLocks noChangeArrowheads="1"/>
          </p:cNvSpPr>
          <p:nvPr/>
        </p:nvSpPr>
        <p:spPr bwMode="auto">
          <a:xfrm>
            <a:off x="3492500" y="3284538"/>
            <a:ext cx="568325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М</a:t>
            </a:r>
          </a:p>
        </p:txBody>
      </p:sp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6372225" y="3284538"/>
            <a:ext cx="477838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5435600" y="981075"/>
            <a:ext cx="455613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900113" y="3284538"/>
            <a:ext cx="477837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468313" y="3867150"/>
            <a:ext cx="8085137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66"/>
                </a:solidFill>
              </a:rPr>
              <a:t>Два угла, у которых одна сторона общая,</a:t>
            </a:r>
          </a:p>
          <a:p>
            <a:r>
              <a:rPr lang="ru-RU" sz="2400" b="1">
                <a:solidFill>
                  <a:srgbClr val="000066"/>
                </a:solidFill>
              </a:rPr>
              <a:t>а две другие являются продолжением одна другой,</a:t>
            </a:r>
          </a:p>
          <a:p>
            <a:r>
              <a:rPr lang="ru-RU" sz="2400" b="1">
                <a:solidFill>
                  <a:srgbClr val="000066"/>
                </a:solidFill>
              </a:rPr>
              <a:t>называются </a:t>
            </a: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смежными</a:t>
            </a:r>
            <a:endParaRPr lang="ru-RU" sz="2400" b="1" i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400" b="1" i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400" b="1">
                <a:solidFill>
                  <a:srgbClr val="000066"/>
                </a:solidFill>
              </a:rPr>
              <a:t>Углы АМВ и СМВ – смежные.</a:t>
            </a:r>
          </a:p>
        </p:txBody>
      </p:sp>
      <p:sp>
        <p:nvSpPr>
          <p:cNvPr id="179216" name="Freeform 16"/>
          <p:cNvSpPr>
            <a:spLocks/>
          </p:cNvSpPr>
          <p:nvPr/>
        </p:nvSpPr>
        <p:spPr bwMode="auto">
          <a:xfrm>
            <a:off x="3708400" y="3327400"/>
            <a:ext cx="3073400" cy="12700"/>
          </a:xfrm>
          <a:custGeom>
            <a:avLst/>
            <a:gdLst/>
            <a:ahLst/>
            <a:cxnLst>
              <a:cxn ang="0">
                <a:pos x="1936" y="0"/>
              </a:cxn>
              <a:cxn ang="0">
                <a:pos x="0" y="8"/>
              </a:cxn>
            </a:cxnLst>
            <a:rect l="0" t="0" r="r" b="b"/>
            <a:pathLst>
              <a:path w="1936" h="8">
                <a:moveTo>
                  <a:pt x="1936" y="0"/>
                </a:moveTo>
                <a:lnTo>
                  <a:pt x="0" y="8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none" w="lg" len="lg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1331913" y="6092825"/>
            <a:ext cx="6624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Clr>
                <a:srgbClr val="000066"/>
              </a:buClr>
              <a:buSzPts val="2400"/>
              <a:buFont typeface="Wingdings" pitchFamily="2" charset="2"/>
              <a:buNone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Сумма смежных углов равна 180</a:t>
            </a:r>
            <a:r>
              <a:rPr lang="ru-RU" sz="2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0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79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79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500" fill="hold"/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5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0"/>
                                        <p:tgtEl>
                                          <p:spTgt spid="179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0"/>
                                        <p:tgtEl>
                                          <p:spTgt spid="179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000"/>
                            </p:stCondLst>
                            <p:childTnLst>
                              <p:par>
                                <p:cTn id="55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17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4" grpId="0" animBg="1"/>
      <p:bldP spid="179209" grpId="0" animBg="1"/>
      <p:bldP spid="179210" grpId="0" animBg="1"/>
      <p:bldP spid="179210" grpId="1" animBg="1"/>
      <p:bldP spid="179216" grpId="0" animBg="1"/>
      <p:bldP spid="1792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3" name="Freeform 9"/>
          <p:cNvSpPr>
            <a:spLocks/>
          </p:cNvSpPr>
          <p:nvPr/>
        </p:nvSpPr>
        <p:spPr bwMode="auto">
          <a:xfrm rot="18752663" flipH="1">
            <a:off x="2673351" y="2841625"/>
            <a:ext cx="1657350" cy="936625"/>
          </a:xfrm>
          <a:custGeom>
            <a:avLst/>
            <a:gdLst/>
            <a:ahLst/>
            <a:cxnLst>
              <a:cxn ang="0">
                <a:pos x="681" y="0"/>
              </a:cxn>
              <a:cxn ang="0">
                <a:pos x="0" y="590"/>
              </a:cxn>
              <a:cxn ang="0">
                <a:pos x="953" y="499"/>
              </a:cxn>
              <a:cxn ang="0">
                <a:pos x="1089" y="272"/>
              </a:cxn>
              <a:cxn ang="0">
                <a:pos x="998" y="91"/>
              </a:cxn>
              <a:cxn ang="0">
                <a:pos x="907" y="0"/>
              </a:cxn>
              <a:cxn ang="0">
                <a:pos x="681" y="0"/>
              </a:cxn>
            </a:cxnLst>
            <a:rect l="0" t="0" r="r" b="b"/>
            <a:pathLst>
              <a:path w="1089" h="590">
                <a:moveTo>
                  <a:pt x="681" y="0"/>
                </a:moveTo>
                <a:lnTo>
                  <a:pt x="0" y="590"/>
                </a:lnTo>
                <a:lnTo>
                  <a:pt x="953" y="499"/>
                </a:lnTo>
                <a:lnTo>
                  <a:pt x="1089" y="272"/>
                </a:lnTo>
                <a:lnTo>
                  <a:pt x="998" y="91"/>
                </a:lnTo>
                <a:lnTo>
                  <a:pt x="907" y="0"/>
                </a:lnTo>
                <a:lnTo>
                  <a:pt x="681" y="0"/>
                </a:ln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pic>
        <p:nvPicPr>
          <p:cNvPr id="144398" name="Picture 14" descr="feet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279530">
            <a:off x="819150" y="4149725"/>
            <a:ext cx="4286250" cy="381000"/>
          </a:xfrm>
          <a:prstGeom prst="rect">
            <a:avLst/>
          </a:prstGeom>
          <a:noFill/>
        </p:spPr>
      </p:pic>
      <p:pic>
        <p:nvPicPr>
          <p:cNvPr id="144396" name="Picture 12" descr="feet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482737">
            <a:off x="250825" y="2997200"/>
            <a:ext cx="4286250" cy="381000"/>
          </a:xfrm>
          <a:prstGeom prst="rect">
            <a:avLst/>
          </a:prstGeom>
          <a:noFill/>
        </p:spPr>
      </p:pic>
      <p:sp>
        <p:nvSpPr>
          <p:cNvPr id="144392" name="Freeform 8"/>
          <p:cNvSpPr>
            <a:spLocks/>
          </p:cNvSpPr>
          <p:nvPr/>
        </p:nvSpPr>
        <p:spPr bwMode="auto">
          <a:xfrm>
            <a:off x="4427538" y="2060575"/>
            <a:ext cx="1728787" cy="936625"/>
          </a:xfrm>
          <a:custGeom>
            <a:avLst/>
            <a:gdLst/>
            <a:ahLst/>
            <a:cxnLst>
              <a:cxn ang="0">
                <a:pos x="681" y="0"/>
              </a:cxn>
              <a:cxn ang="0">
                <a:pos x="0" y="590"/>
              </a:cxn>
              <a:cxn ang="0">
                <a:pos x="953" y="499"/>
              </a:cxn>
              <a:cxn ang="0">
                <a:pos x="1089" y="272"/>
              </a:cxn>
              <a:cxn ang="0">
                <a:pos x="998" y="91"/>
              </a:cxn>
              <a:cxn ang="0">
                <a:pos x="907" y="0"/>
              </a:cxn>
              <a:cxn ang="0">
                <a:pos x="681" y="0"/>
              </a:cxn>
            </a:cxnLst>
            <a:rect l="0" t="0" r="r" b="b"/>
            <a:pathLst>
              <a:path w="1089" h="590">
                <a:moveTo>
                  <a:pt x="681" y="0"/>
                </a:moveTo>
                <a:lnTo>
                  <a:pt x="0" y="590"/>
                </a:lnTo>
                <a:lnTo>
                  <a:pt x="953" y="499"/>
                </a:lnTo>
                <a:lnTo>
                  <a:pt x="1089" y="272"/>
                </a:lnTo>
                <a:lnTo>
                  <a:pt x="998" y="91"/>
                </a:lnTo>
                <a:lnTo>
                  <a:pt x="907" y="0"/>
                </a:lnTo>
                <a:lnTo>
                  <a:pt x="681" y="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44388" name="Line 4"/>
          <p:cNvSpPr>
            <a:spLocks noChangeShapeType="1"/>
          </p:cNvSpPr>
          <p:nvPr/>
        </p:nvSpPr>
        <p:spPr bwMode="auto">
          <a:xfrm flipH="1">
            <a:off x="4427538" y="549275"/>
            <a:ext cx="2736850" cy="2447925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44389" name="Freeform 5"/>
          <p:cNvSpPr>
            <a:spLocks/>
          </p:cNvSpPr>
          <p:nvPr/>
        </p:nvSpPr>
        <p:spPr bwMode="auto">
          <a:xfrm>
            <a:off x="4445000" y="2654300"/>
            <a:ext cx="3708400" cy="342900"/>
          </a:xfrm>
          <a:custGeom>
            <a:avLst/>
            <a:gdLst/>
            <a:ahLst/>
            <a:cxnLst>
              <a:cxn ang="0">
                <a:pos x="2336" y="0"/>
              </a:cxn>
              <a:cxn ang="0">
                <a:pos x="0" y="216"/>
              </a:cxn>
            </a:cxnLst>
            <a:rect l="0" t="0" r="r" b="b"/>
            <a:pathLst>
              <a:path w="2336" h="216">
                <a:moveTo>
                  <a:pt x="2336" y="0"/>
                </a:moveTo>
                <a:lnTo>
                  <a:pt x="0" y="216"/>
                </a:lnTo>
              </a:path>
            </a:pathLst>
          </a:custGeom>
          <a:noFill/>
          <a:ln w="28575" cap="flat" cmpd="sng">
            <a:solidFill>
              <a:srgbClr val="00009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44390" name="Line 6"/>
          <p:cNvSpPr>
            <a:spLocks noChangeShapeType="1"/>
          </p:cNvSpPr>
          <p:nvPr/>
        </p:nvSpPr>
        <p:spPr bwMode="auto">
          <a:xfrm flipH="1">
            <a:off x="1692275" y="2997200"/>
            <a:ext cx="2736850" cy="2447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44391" name="Freeform 7"/>
          <p:cNvSpPr>
            <a:spLocks/>
          </p:cNvSpPr>
          <p:nvPr/>
        </p:nvSpPr>
        <p:spPr bwMode="auto">
          <a:xfrm>
            <a:off x="755650" y="2997200"/>
            <a:ext cx="3708400" cy="342900"/>
          </a:xfrm>
          <a:custGeom>
            <a:avLst/>
            <a:gdLst/>
            <a:ahLst/>
            <a:cxnLst>
              <a:cxn ang="0">
                <a:pos x="2336" y="0"/>
              </a:cxn>
              <a:cxn ang="0">
                <a:pos x="0" y="216"/>
              </a:cxn>
            </a:cxnLst>
            <a:rect l="0" t="0" r="r" b="b"/>
            <a:pathLst>
              <a:path w="2336" h="216">
                <a:moveTo>
                  <a:pt x="2336" y="0"/>
                </a:moveTo>
                <a:lnTo>
                  <a:pt x="0" y="216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44399" name="Rectangle 15"/>
          <p:cNvSpPr>
            <a:spLocks noChangeArrowheads="1"/>
          </p:cNvSpPr>
          <p:nvPr/>
        </p:nvSpPr>
        <p:spPr bwMode="auto">
          <a:xfrm>
            <a:off x="288925" y="188913"/>
            <a:ext cx="62992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Два угла называются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вертикальными</a:t>
            </a:r>
            <a:r>
              <a:rPr lang="ru-RU" sz="24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r>
              <a:rPr lang="ru-RU" sz="2400" b="1" dirty="0">
                <a:solidFill>
                  <a:srgbClr val="0000CC"/>
                </a:solidFill>
              </a:rPr>
              <a:t>если стороны одного угла являются </a:t>
            </a:r>
          </a:p>
          <a:p>
            <a:r>
              <a:rPr lang="ru-RU" sz="2400" b="1" dirty="0">
                <a:solidFill>
                  <a:srgbClr val="0000CC"/>
                </a:solidFill>
              </a:rPr>
              <a:t>продолжениями сторон другого.</a:t>
            </a:r>
          </a:p>
        </p:txBody>
      </p:sp>
      <p:sp>
        <p:nvSpPr>
          <p:cNvPr id="144401" name="Text Box 17"/>
          <p:cNvSpPr txBox="1">
            <a:spLocks noChangeArrowheads="1"/>
          </p:cNvSpPr>
          <p:nvPr/>
        </p:nvSpPr>
        <p:spPr bwMode="auto">
          <a:xfrm>
            <a:off x="4356100" y="2924175"/>
            <a:ext cx="471488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CC"/>
                </a:solidFill>
                <a:latin typeface="Tahoma" pitchFamily="34" charset="0"/>
              </a:rPr>
              <a:t>О</a:t>
            </a:r>
          </a:p>
        </p:txBody>
      </p:sp>
      <p:sp>
        <p:nvSpPr>
          <p:cNvPr id="144402" name="Text Box 18"/>
          <p:cNvSpPr txBox="1">
            <a:spLocks noChangeArrowheads="1"/>
          </p:cNvSpPr>
          <p:nvPr/>
        </p:nvSpPr>
        <p:spPr bwMode="auto">
          <a:xfrm>
            <a:off x="7092950" y="476250"/>
            <a:ext cx="428625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CC"/>
                </a:solidFill>
                <a:latin typeface="Tahoma" pitchFamily="34" charset="0"/>
              </a:rPr>
              <a:t>А</a:t>
            </a:r>
          </a:p>
        </p:txBody>
      </p:sp>
      <p:sp>
        <p:nvSpPr>
          <p:cNvPr id="144403" name="Text Box 19"/>
          <p:cNvSpPr txBox="1">
            <a:spLocks noChangeArrowheads="1"/>
          </p:cNvSpPr>
          <p:nvPr/>
        </p:nvSpPr>
        <p:spPr bwMode="auto">
          <a:xfrm>
            <a:off x="7885113" y="2636838"/>
            <a:ext cx="423862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CC"/>
                </a:solidFill>
                <a:latin typeface="Tahoma" pitchFamily="34" charset="0"/>
              </a:rPr>
              <a:t>В</a:t>
            </a:r>
          </a:p>
        </p:txBody>
      </p:sp>
      <p:sp>
        <p:nvSpPr>
          <p:cNvPr id="144404" name="Text Box 20"/>
          <p:cNvSpPr txBox="1">
            <a:spLocks noChangeArrowheads="1"/>
          </p:cNvSpPr>
          <p:nvPr/>
        </p:nvSpPr>
        <p:spPr bwMode="auto">
          <a:xfrm>
            <a:off x="755650" y="2781300"/>
            <a:ext cx="496888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CC"/>
                </a:solidFill>
                <a:latin typeface="Tahoma" pitchFamily="34" charset="0"/>
              </a:rPr>
              <a:t>М</a:t>
            </a:r>
          </a:p>
        </p:txBody>
      </p:sp>
      <p:sp>
        <p:nvSpPr>
          <p:cNvPr id="144405" name="Text Box 21"/>
          <p:cNvSpPr txBox="1">
            <a:spLocks noChangeArrowheads="1"/>
          </p:cNvSpPr>
          <p:nvPr/>
        </p:nvSpPr>
        <p:spPr bwMode="auto">
          <a:xfrm>
            <a:off x="1835150" y="5157788"/>
            <a:ext cx="455613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00CC"/>
                </a:solidFill>
                <a:latin typeface="Tahoma" pitchFamily="34" charset="0"/>
              </a:rPr>
              <a:t>N</a:t>
            </a:r>
            <a:endParaRPr lang="ru-RU" sz="3200">
              <a:solidFill>
                <a:srgbClr val="0000CC"/>
              </a:solidFill>
              <a:latin typeface="Tahoma" pitchFamily="34" charset="0"/>
            </a:endParaRPr>
          </a:p>
        </p:txBody>
      </p:sp>
      <p:sp>
        <p:nvSpPr>
          <p:cNvPr id="144406" name="Text Box 22"/>
          <p:cNvSpPr txBox="1">
            <a:spLocks noChangeArrowheads="1"/>
          </p:cNvSpPr>
          <p:nvPr/>
        </p:nvSpPr>
        <p:spPr bwMode="auto">
          <a:xfrm>
            <a:off x="3348038" y="4652963"/>
            <a:ext cx="3376245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CC"/>
                </a:solidFill>
                <a:latin typeface="Tahoma" pitchFamily="34" charset="0"/>
              </a:rPr>
              <a:t>Углы </a:t>
            </a:r>
            <a:r>
              <a:rPr lang="ru-RU" sz="3200" dirty="0">
                <a:solidFill>
                  <a:srgbClr val="0000CC"/>
                </a:solidFill>
                <a:latin typeface="Tahoma" pitchFamily="34" charset="0"/>
              </a:rPr>
              <a:t>АОВ и МО</a:t>
            </a:r>
            <a:r>
              <a:rPr lang="en-US" sz="3200" dirty="0" smtClean="0">
                <a:solidFill>
                  <a:srgbClr val="0000CC"/>
                </a:solidFill>
                <a:latin typeface="Tahoma" pitchFamily="34" charset="0"/>
              </a:rPr>
              <a:t>N</a:t>
            </a:r>
            <a:endParaRPr lang="ru-RU" dirty="0">
              <a:solidFill>
                <a:srgbClr val="0000CC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7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5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0"/>
                            </p:stCondLst>
                            <p:childTnLst>
                              <p:par>
                                <p:cTn id="4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44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20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3" grpId="0" animBg="1"/>
      <p:bldP spid="144389" grpId="0" animBg="1"/>
      <p:bldP spid="144390" grpId="0" animBg="1"/>
      <p:bldP spid="144391" grpId="0" animBg="1"/>
      <p:bldP spid="144399" grpId="0"/>
      <p:bldP spid="144404" grpId="0"/>
      <p:bldP spid="144405" grpId="0"/>
      <p:bldP spid="1444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WordArt 13"/>
          <p:cNvSpPr>
            <a:spLocks noGrp="1" noChangeArrowheads="1" noChangeShapeType="1" noTextEdit="1"/>
          </p:cNvSpPr>
          <p:nvPr>
            <p:ph idx="1"/>
          </p:nvPr>
        </p:nvSpPr>
        <p:spPr bwMode="auto">
          <a:xfrm>
            <a:off x="457200" y="1600201"/>
            <a:ext cx="8115328" cy="34004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 dirty="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Смежные и</a:t>
            </a:r>
          </a:p>
          <a:p>
            <a:pPr algn="ctr"/>
            <a:r>
              <a:rPr lang="ru-RU" sz="9600" b="1" kern="10" dirty="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вертикальные углы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5" name="Text Box 15"/>
          <p:cNvSpPr txBox="1">
            <a:spLocks noChangeArrowheads="1"/>
          </p:cNvSpPr>
          <p:nvPr/>
        </p:nvSpPr>
        <p:spPr bwMode="auto">
          <a:xfrm>
            <a:off x="395288" y="836613"/>
            <a:ext cx="5905500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66"/>
                </a:solidFill>
              </a:rPr>
              <a:t>Дано:       АВС и         СВ</a:t>
            </a:r>
            <a:r>
              <a:rPr lang="en-US" sz="2400" b="1">
                <a:solidFill>
                  <a:srgbClr val="000066"/>
                </a:solidFill>
              </a:rPr>
              <a:t>D –</a:t>
            </a:r>
            <a:r>
              <a:rPr lang="ru-RU" sz="2400" b="1">
                <a:solidFill>
                  <a:srgbClr val="000066"/>
                </a:solidFill>
              </a:rPr>
              <a:t> смежные,</a:t>
            </a:r>
            <a:endParaRPr lang="en-US" sz="2400" b="1">
              <a:solidFill>
                <a:srgbClr val="000066"/>
              </a:solidFill>
            </a:endParaRPr>
          </a:p>
          <a:p>
            <a:endParaRPr lang="ru-RU" sz="2400" b="1">
              <a:solidFill>
                <a:srgbClr val="000066"/>
              </a:solidFill>
            </a:endParaRPr>
          </a:p>
          <a:p>
            <a:r>
              <a:rPr lang="ru-RU" sz="2400" b="1">
                <a:solidFill>
                  <a:srgbClr val="000066"/>
                </a:solidFill>
              </a:rPr>
              <a:t>                       АВС –</a:t>
            </a:r>
            <a:r>
              <a:rPr lang="en-US" sz="2400" b="1">
                <a:solidFill>
                  <a:srgbClr val="000066"/>
                </a:solidFill>
              </a:rPr>
              <a:t>     CBD</a:t>
            </a:r>
            <a:r>
              <a:rPr lang="ru-RU" sz="2400" b="1">
                <a:solidFill>
                  <a:srgbClr val="000066"/>
                </a:solidFill>
              </a:rPr>
              <a:t> = 20</a:t>
            </a:r>
            <a:r>
              <a:rPr lang="ru-RU" sz="2400" b="1" baseline="30000">
                <a:solidFill>
                  <a:srgbClr val="000066"/>
                </a:solidFill>
              </a:rPr>
              <a:t>0</a:t>
            </a:r>
            <a:r>
              <a:rPr lang="ru-RU" sz="2400" b="1">
                <a:solidFill>
                  <a:srgbClr val="000066"/>
                </a:solidFill>
              </a:rPr>
              <a:t>    </a:t>
            </a:r>
          </a:p>
          <a:p>
            <a:endParaRPr lang="ru-RU" sz="2400" b="1">
              <a:solidFill>
                <a:srgbClr val="000066"/>
              </a:solidFill>
            </a:endParaRPr>
          </a:p>
          <a:p>
            <a:r>
              <a:rPr lang="ru-RU" sz="2400" b="1">
                <a:solidFill>
                  <a:srgbClr val="000066"/>
                </a:solidFill>
              </a:rPr>
              <a:t>Найдите:        АВС,         СВ</a:t>
            </a:r>
            <a:r>
              <a:rPr lang="en-US" sz="2400" b="1">
                <a:solidFill>
                  <a:srgbClr val="000066"/>
                </a:solidFill>
              </a:rPr>
              <a:t>D</a:t>
            </a:r>
            <a:endParaRPr lang="ru-RU" sz="2400" b="1">
              <a:solidFill>
                <a:srgbClr val="000066"/>
              </a:solidFill>
            </a:endParaRPr>
          </a:p>
        </p:txBody>
      </p:sp>
      <p:sp>
        <p:nvSpPr>
          <p:cNvPr id="184327" name="Line 7"/>
          <p:cNvSpPr>
            <a:spLocks noChangeShapeType="1"/>
          </p:cNvSpPr>
          <p:nvPr/>
        </p:nvSpPr>
        <p:spPr bwMode="auto">
          <a:xfrm flipV="1">
            <a:off x="3708400" y="3500438"/>
            <a:ext cx="1873250" cy="1944687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84328" name="Freeform 8"/>
          <p:cNvSpPr>
            <a:spLocks/>
          </p:cNvSpPr>
          <p:nvPr/>
        </p:nvSpPr>
        <p:spPr bwMode="auto">
          <a:xfrm>
            <a:off x="1260475" y="5440363"/>
            <a:ext cx="2495550" cy="4762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1572" y="0"/>
              </a:cxn>
            </a:cxnLst>
            <a:rect l="0" t="0" r="r" b="b"/>
            <a:pathLst>
              <a:path w="1572" h="3">
                <a:moveTo>
                  <a:pt x="0" y="3"/>
                </a:moveTo>
                <a:lnTo>
                  <a:pt x="1572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oval" w="lg" len="lg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84329" name="AutoShape 9"/>
          <p:cNvSpPr>
            <a:spLocks noChangeArrowheads="1"/>
          </p:cNvSpPr>
          <p:nvPr/>
        </p:nvSpPr>
        <p:spPr bwMode="auto">
          <a:xfrm rot="5400000">
            <a:off x="3600450" y="4832351"/>
            <a:ext cx="433387" cy="792162"/>
          </a:xfrm>
          <a:prstGeom prst="moon">
            <a:avLst>
              <a:gd name="adj" fmla="val 30403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30" name="Text Box 10"/>
          <p:cNvSpPr txBox="1">
            <a:spLocks noChangeArrowheads="1"/>
          </p:cNvSpPr>
          <p:nvPr/>
        </p:nvSpPr>
        <p:spPr bwMode="auto">
          <a:xfrm>
            <a:off x="3565525" y="5372100"/>
            <a:ext cx="455613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184331" name="Text Box 11"/>
          <p:cNvSpPr txBox="1">
            <a:spLocks noChangeArrowheads="1"/>
          </p:cNvSpPr>
          <p:nvPr/>
        </p:nvSpPr>
        <p:spPr bwMode="auto">
          <a:xfrm>
            <a:off x="6445250" y="5372100"/>
            <a:ext cx="477838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D</a:t>
            </a:r>
            <a:endParaRPr lang="ru-RU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5508625" y="3068638"/>
            <a:ext cx="477838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184333" name="Text Box 13"/>
          <p:cNvSpPr txBox="1">
            <a:spLocks noChangeArrowheads="1"/>
          </p:cNvSpPr>
          <p:nvPr/>
        </p:nvSpPr>
        <p:spPr bwMode="auto">
          <a:xfrm>
            <a:off x="973138" y="5372100"/>
            <a:ext cx="477837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184334" name="Freeform 14"/>
          <p:cNvSpPr>
            <a:spLocks/>
          </p:cNvSpPr>
          <p:nvPr/>
        </p:nvSpPr>
        <p:spPr bwMode="auto">
          <a:xfrm>
            <a:off x="3781425" y="5414963"/>
            <a:ext cx="3073400" cy="12700"/>
          </a:xfrm>
          <a:custGeom>
            <a:avLst/>
            <a:gdLst/>
            <a:ahLst/>
            <a:cxnLst>
              <a:cxn ang="0">
                <a:pos x="1936" y="0"/>
              </a:cxn>
              <a:cxn ang="0">
                <a:pos x="0" y="8"/>
              </a:cxn>
            </a:cxnLst>
            <a:rect l="0" t="0" r="r" b="b"/>
            <a:pathLst>
              <a:path w="1936" h="8">
                <a:moveTo>
                  <a:pt x="1936" y="0"/>
                </a:moveTo>
                <a:lnTo>
                  <a:pt x="0" y="8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none" w="lg" len="lg"/>
          </a:ln>
          <a:effectLst/>
        </p:spPr>
        <p:txBody>
          <a:bodyPr wrap="none"/>
          <a:lstStyle/>
          <a:p>
            <a:endParaRPr lang="ru-RU"/>
          </a:p>
        </p:txBody>
      </p:sp>
      <p:graphicFrame>
        <p:nvGraphicFramePr>
          <p:cNvPr id="184337" name="Object 17"/>
          <p:cNvGraphicFramePr>
            <a:graphicFrameLocks noChangeAspect="1"/>
          </p:cNvGraphicFramePr>
          <p:nvPr/>
        </p:nvGraphicFramePr>
        <p:xfrm>
          <a:off x="1357290" y="785794"/>
          <a:ext cx="503238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2" name="Формула" r:id="rId4" imgW="164880" imgH="152280" progId="Equation.3">
                  <p:embed/>
                </p:oleObj>
              </mc:Choice>
              <mc:Fallback>
                <p:oleObj name="Формула" r:id="rId4" imgW="16488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785794"/>
                        <a:ext cx="503238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38" name="Object 18"/>
          <p:cNvGraphicFramePr>
            <a:graphicFrameLocks noChangeAspect="1"/>
          </p:cNvGraphicFramePr>
          <p:nvPr/>
        </p:nvGraphicFramePr>
        <p:xfrm>
          <a:off x="2643174" y="785794"/>
          <a:ext cx="50323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3" name="Формула" r:id="rId6" imgW="164880" imgH="152280" progId="Equation.3">
                  <p:embed/>
                </p:oleObj>
              </mc:Choice>
              <mc:Fallback>
                <p:oleObj name="Формула" r:id="rId6" imgW="164880" imgH="1522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785794"/>
                        <a:ext cx="503237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39" name="Object 19"/>
          <p:cNvGraphicFramePr>
            <a:graphicFrameLocks noChangeAspect="1"/>
          </p:cNvGraphicFramePr>
          <p:nvPr/>
        </p:nvGraphicFramePr>
        <p:xfrm>
          <a:off x="1500166" y="1571612"/>
          <a:ext cx="503237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4" name="Формула" r:id="rId7" imgW="164880" imgH="152280" progId="Equation.3">
                  <p:embed/>
                </p:oleObj>
              </mc:Choice>
              <mc:Fallback>
                <p:oleObj name="Формула" r:id="rId7" imgW="164880" imgH="1522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1571612"/>
                        <a:ext cx="503237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40" name="Object 20"/>
          <p:cNvGraphicFramePr>
            <a:graphicFrameLocks noChangeAspect="1"/>
          </p:cNvGraphicFramePr>
          <p:nvPr/>
        </p:nvGraphicFramePr>
        <p:xfrm>
          <a:off x="2714612" y="1500174"/>
          <a:ext cx="503237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5" name="Формула" r:id="rId8" imgW="164880" imgH="152280" progId="Equation.3">
                  <p:embed/>
                </p:oleObj>
              </mc:Choice>
              <mc:Fallback>
                <p:oleObj name="Формула" r:id="rId8" imgW="164880" imgH="1522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1500174"/>
                        <a:ext cx="503237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41" name="Object 21"/>
          <p:cNvGraphicFramePr>
            <a:graphicFrameLocks noChangeAspect="1"/>
          </p:cNvGraphicFramePr>
          <p:nvPr/>
        </p:nvGraphicFramePr>
        <p:xfrm>
          <a:off x="1785918" y="2214554"/>
          <a:ext cx="5032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6" name="Формула" r:id="rId9" imgW="164880" imgH="152280" progId="Equation.3">
                  <p:embed/>
                </p:oleObj>
              </mc:Choice>
              <mc:Fallback>
                <p:oleObj name="Формула" r:id="rId9" imgW="164880" imgH="1522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18" y="2214554"/>
                        <a:ext cx="5032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42" name="Object 22"/>
          <p:cNvGraphicFramePr>
            <a:graphicFrameLocks noChangeAspect="1"/>
          </p:cNvGraphicFramePr>
          <p:nvPr/>
        </p:nvGraphicFramePr>
        <p:xfrm>
          <a:off x="3000364" y="2285992"/>
          <a:ext cx="50323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7" name="Формула" r:id="rId10" imgW="164880" imgH="152280" progId="Equation.3">
                  <p:embed/>
                </p:oleObj>
              </mc:Choice>
              <mc:Fallback>
                <p:oleObj name="Формула" r:id="rId10" imgW="164880" imgH="1522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4" y="2285992"/>
                        <a:ext cx="503238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44" name="Text Box 24"/>
          <p:cNvSpPr txBox="1">
            <a:spLocks noChangeArrowheads="1"/>
          </p:cNvSpPr>
          <p:nvPr/>
        </p:nvSpPr>
        <p:spPr bwMode="auto">
          <a:xfrm>
            <a:off x="5867400" y="1341438"/>
            <a:ext cx="2987675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Угол АВС на 20</a:t>
            </a:r>
            <a:r>
              <a:rPr lang="ru-RU" sz="2400" b="1" baseline="300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ru-RU" sz="24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больше угла СВ</a:t>
            </a:r>
            <a:r>
              <a:rPr lang="en-US" sz="24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45" name="Line 25"/>
          <p:cNvSpPr>
            <a:spLocks noChangeShapeType="1"/>
          </p:cNvSpPr>
          <p:nvPr/>
        </p:nvSpPr>
        <p:spPr bwMode="auto">
          <a:xfrm>
            <a:off x="5364163" y="1773238"/>
            <a:ext cx="5032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stealth" w="lg" len="lg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84347" name="Text Box 27"/>
          <p:cNvSpPr txBox="1">
            <a:spLocks noChangeArrowheads="1"/>
          </p:cNvSpPr>
          <p:nvPr/>
        </p:nvSpPr>
        <p:spPr bwMode="auto">
          <a:xfrm>
            <a:off x="4284663" y="4706938"/>
            <a:ext cx="4953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184348" name="Text Box 28"/>
          <p:cNvSpPr txBox="1">
            <a:spLocks noChangeArrowheads="1"/>
          </p:cNvSpPr>
          <p:nvPr/>
        </p:nvSpPr>
        <p:spPr bwMode="auto">
          <a:xfrm rot="-1811273">
            <a:off x="2843213" y="4508500"/>
            <a:ext cx="1330325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х+</a:t>
            </a:r>
            <a:r>
              <a:rPr lang="ru-RU" sz="36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</a:p>
        </p:txBody>
      </p:sp>
      <p:sp>
        <p:nvSpPr>
          <p:cNvPr id="184349" name="Rectangle 29"/>
          <p:cNvSpPr>
            <a:spLocks noChangeArrowheads="1"/>
          </p:cNvSpPr>
          <p:nvPr/>
        </p:nvSpPr>
        <p:spPr bwMode="auto">
          <a:xfrm>
            <a:off x="468313" y="158750"/>
            <a:ext cx="424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Clr>
                <a:srgbClr val="000066"/>
              </a:buClr>
              <a:buSzPts val="2400"/>
              <a:buFont typeface="Wingdings" pitchFamily="2" charset="2"/>
              <a:buNone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8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18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84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8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8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9" grpId="0" animBg="1"/>
      <p:bldP spid="184344" grpId="0"/>
      <p:bldP spid="184345" grpId="0" animBg="1"/>
      <p:bldP spid="184345" grpId="1" animBg="1"/>
      <p:bldP spid="184345" grpId="2" animBg="1"/>
      <p:bldP spid="184347" grpId="0"/>
      <p:bldP spid="1843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5" name="Text Box 15"/>
          <p:cNvSpPr txBox="1">
            <a:spLocks noChangeArrowheads="1"/>
          </p:cNvSpPr>
          <p:nvPr/>
        </p:nvSpPr>
        <p:spPr bwMode="auto">
          <a:xfrm>
            <a:off x="395288" y="836613"/>
            <a:ext cx="5905500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66"/>
                </a:solidFill>
              </a:rPr>
              <a:t>Дано:       АВС и         СВ</a:t>
            </a:r>
            <a:r>
              <a:rPr lang="en-US" sz="2400" b="1" dirty="0">
                <a:solidFill>
                  <a:srgbClr val="000066"/>
                </a:solidFill>
              </a:rPr>
              <a:t>D –</a:t>
            </a:r>
            <a:r>
              <a:rPr lang="ru-RU" sz="2400" b="1" dirty="0">
                <a:solidFill>
                  <a:srgbClr val="000066"/>
                </a:solidFill>
              </a:rPr>
              <a:t> смежные</a:t>
            </a:r>
            <a:r>
              <a:rPr lang="ru-RU" sz="2400" b="1" dirty="0" smtClean="0">
                <a:solidFill>
                  <a:srgbClr val="000066"/>
                </a:solidFill>
              </a:rPr>
              <a:t>,</a:t>
            </a:r>
            <a:endParaRPr lang="ru-RU" sz="2400" b="1" dirty="0">
              <a:solidFill>
                <a:srgbClr val="000066"/>
              </a:solidFill>
            </a:endParaRPr>
          </a:p>
          <a:p>
            <a:r>
              <a:rPr lang="ru-RU" sz="2400" b="1" dirty="0">
                <a:solidFill>
                  <a:srgbClr val="000066"/>
                </a:solidFill>
              </a:rPr>
              <a:t>                       АВС –</a:t>
            </a:r>
            <a:r>
              <a:rPr lang="en-US" sz="2400" b="1" dirty="0">
                <a:solidFill>
                  <a:srgbClr val="000066"/>
                </a:solidFill>
              </a:rPr>
              <a:t>     CBD</a:t>
            </a:r>
            <a:r>
              <a:rPr lang="ru-RU" sz="2400" b="1" dirty="0">
                <a:solidFill>
                  <a:srgbClr val="000066"/>
                </a:solidFill>
              </a:rPr>
              <a:t> = 20</a:t>
            </a:r>
            <a:r>
              <a:rPr lang="ru-RU" sz="2400" b="1" baseline="30000" dirty="0">
                <a:solidFill>
                  <a:srgbClr val="000066"/>
                </a:solidFill>
              </a:rPr>
              <a:t>0</a:t>
            </a:r>
            <a:r>
              <a:rPr lang="ru-RU" sz="2400" b="1" dirty="0">
                <a:solidFill>
                  <a:srgbClr val="000066"/>
                </a:solidFill>
              </a:rPr>
              <a:t>    </a:t>
            </a:r>
          </a:p>
          <a:p>
            <a:endParaRPr lang="ru-RU" sz="2400" b="1" dirty="0">
              <a:solidFill>
                <a:srgbClr val="000066"/>
              </a:solidFill>
            </a:endParaRPr>
          </a:p>
          <a:p>
            <a:r>
              <a:rPr lang="ru-RU" sz="2400" b="1" dirty="0">
                <a:solidFill>
                  <a:srgbClr val="000066"/>
                </a:solidFill>
              </a:rPr>
              <a:t>Найдите:        АВС,         СВ</a:t>
            </a:r>
            <a:r>
              <a:rPr lang="en-US" sz="2400" b="1" dirty="0">
                <a:solidFill>
                  <a:srgbClr val="000066"/>
                </a:solidFill>
              </a:rPr>
              <a:t>D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84327" name="Line 7"/>
          <p:cNvSpPr>
            <a:spLocks noChangeShapeType="1"/>
          </p:cNvSpPr>
          <p:nvPr/>
        </p:nvSpPr>
        <p:spPr bwMode="auto">
          <a:xfrm flipV="1">
            <a:off x="3708400" y="3500438"/>
            <a:ext cx="1873250" cy="1944687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84328" name="Freeform 8"/>
          <p:cNvSpPr>
            <a:spLocks/>
          </p:cNvSpPr>
          <p:nvPr/>
        </p:nvSpPr>
        <p:spPr bwMode="auto">
          <a:xfrm>
            <a:off x="1260475" y="5440363"/>
            <a:ext cx="2495550" cy="4762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1572" y="0"/>
              </a:cxn>
            </a:cxnLst>
            <a:rect l="0" t="0" r="r" b="b"/>
            <a:pathLst>
              <a:path w="1572" h="3">
                <a:moveTo>
                  <a:pt x="0" y="3"/>
                </a:moveTo>
                <a:lnTo>
                  <a:pt x="1572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oval" w="lg" len="lg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84329" name="AutoShape 9"/>
          <p:cNvSpPr>
            <a:spLocks noChangeArrowheads="1"/>
          </p:cNvSpPr>
          <p:nvPr/>
        </p:nvSpPr>
        <p:spPr bwMode="auto">
          <a:xfrm rot="5400000">
            <a:off x="3600450" y="4832351"/>
            <a:ext cx="433387" cy="792162"/>
          </a:xfrm>
          <a:prstGeom prst="moon">
            <a:avLst>
              <a:gd name="adj" fmla="val 30403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30" name="Text Box 10"/>
          <p:cNvSpPr txBox="1">
            <a:spLocks noChangeArrowheads="1"/>
          </p:cNvSpPr>
          <p:nvPr/>
        </p:nvSpPr>
        <p:spPr bwMode="auto">
          <a:xfrm>
            <a:off x="3565525" y="5372100"/>
            <a:ext cx="455613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184331" name="Text Box 11"/>
          <p:cNvSpPr txBox="1">
            <a:spLocks noChangeArrowheads="1"/>
          </p:cNvSpPr>
          <p:nvPr/>
        </p:nvSpPr>
        <p:spPr bwMode="auto">
          <a:xfrm>
            <a:off x="6445250" y="5372100"/>
            <a:ext cx="477838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D</a:t>
            </a:r>
            <a:endParaRPr lang="ru-RU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5508625" y="3068638"/>
            <a:ext cx="477838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184333" name="Text Box 13"/>
          <p:cNvSpPr txBox="1">
            <a:spLocks noChangeArrowheads="1"/>
          </p:cNvSpPr>
          <p:nvPr/>
        </p:nvSpPr>
        <p:spPr bwMode="auto">
          <a:xfrm>
            <a:off x="973138" y="5372100"/>
            <a:ext cx="477837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184334" name="Freeform 14"/>
          <p:cNvSpPr>
            <a:spLocks/>
          </p:cNvSpPr>
          <p:nvPr/>
        </p:nvSpPr>
        <p:spPr bwMode="auto">
          <a:xfrm>
            <a:off x="3781425" y="5414963"/>
            <a:ext cx="3073400" cy="12700"/>
          </a:xfrm>
          <a:custGeom>
            <a:avLst/>
            <a:gdLst/>
            <a:ahLst/>
            <a:cxnLst>
              <a:cxn ang="0">
                <a:pos x="1936" y="0"/>
              </a:cxn>
              <a:cxn ang="0">
                <a:pos x="0" y="8"/>
              </a:cxn>
            </a:cxnLst>
            <a:rect l="0" t="0" r="r" b="b"/>
            <a:pathLst>
              <a:path w="1936" h="8">
                <a:moveTo>
                  <a:pt x="1936" y="0"/>
                </a:moveTo>
                <a:lnTo>
                  <a:pt x="0" y="8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none" w="lg" len="lg"/>
          </a:ln>
          <a:effectLst/>
        </p:spPr>
        <p:txBody>
          <a:bodyPr wrap="none"/>
          <a:lstStyle/>
          <a:p>
            <a:endParaRPr lang="ru-RU"/>
          </a:p>
        </p:txBody>
      </p:sp>
      <p:graphicFrame>
        <p:nvGraphicFramePr>
          <p:cNvPr id="184337" name="Object 17"/>
          <p:cNvGraphicFramePr>
            <a:graphicFrameLocks noChangeAspect="1"/>
          </p:cNvGraphicFramePr>
          <p:nvPr/>
        </p:nvGraphicFramePr>
        <p:xfrm>
          <a:off x="1428728" y="785794"/>
          <a:ext cx="503238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8" name="Формула" r:id="rId4" imgW="164880" imgH="152280" progId="Equation.3">
                  <p:embed/>
                </p:oleObj>
              </mc:Choice>
              <mc:Fallback>
                <p:oleObj name="Формула" r:id="rId4" imgW="16488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785794"/>
                        <a:ext cx="503238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38" name="Object 18"/>
          <p:cNvGraphicFramePr>
            <a:graphicFrameLocks noChangeAspect="1"/>
          </p:cNvGraphicFramePr>
          <p:nvPr/>
        </p:nvGraphicFramePr>
        <p:xfrm>
          <a:off x="2714612" y="785794"/>
          <a:ext cx="50323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9" name="Формула" r:id="rId6" imgW="164880" imgH="152280" progId="Equation.3">
                  <p:embed/>
                </p:oleObj>
              </mc:Choice>
              <mc:Fallback>
                <p:oleObj name="Формула" r:id="rId6" imgW="164880" imgH="1522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785794"/>
                        <a:ext cx="503237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39" name="Object 19"/>
          <p:cNvGraphicFramePr>
            <a:graphicFrameLocks noChangeAspect="1"/>
          </p:cNvGraphicFramePr>
          <p:nvPr/>
        </p:nvGraphicFramePr>
        <p:xfrm>
          <a:off x="1643042" y="1142984"/>
          <a:ext cx="503237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0" name="Формула" r:id="rId7" imgW="164880" imgH="152280" progId="Equation.3">
                  <p:embed/>
                </p:oleObj>
              </mc:Choice>
              <mc:Fallback>
                <p:oleObj name="Формула" r:id="rId7" imgW="164880" imgH="1522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1142984"/>
                        <a:ext cx="503237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40" name="Object 20"/>
          <p:cNvGraphicFramePr>
            <a:graphicFrameLocks noChangeAspect="1"/>
          </p:cNvGraphicFramePr>
          <p:nvPr/>
        </p:nvGraphicFramePr>
        <p:xfrm>
          <a:off x="2786050" y="1142984"/>
          <a:ext cx="503237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1" name="Формула" r:id="rId8" imgW="164880" imgH="152280" progId="Equation.3">
                  <p:embed/>
                </p:oleObj>
              </mc:Choice>
              <mc:Fallback>
                <p:oleObj name="Формула" r:id="rId8" imgW="164880" imgH="1522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1142984"/>
                        <a:ext cx="503237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41" name="Object 21"/>
          <p:cNvGraphicFramePr>
            <a:graphicFrameLocks noChangeAspect="1"/>
          </p:cNvGraphicFramePr>
          <p:nvPr/>
        </p:nvGraphicFramePr>
        <p:xfrm>
          <a:off x="1857356" y="2285992"/>
          <a:ext cx="5032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2" name="Формула" r:id="rId9" imgW="164880" imgH="152280" progId="Equation.3">
                  <p:embed/>
                </p:oleObj>
              </mc:Choice>
              <mc:Fallback>
                <p:oleObj name="Формула" r:id="rId9" imgW="164880" imgH="1522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2285992"/>
                        <a:ext cx="5032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42" name="Object 22"/>
          <p:cNvGraphicFramePr>
            <a:graphicFrameLocks noChangeAspect="1"/>
          </p:cNvGraphicFramePr>
          <p:nvPr/>
        </p:nvGraphicFramePr>
        <p:xfrm>
          <a:off x="3071802" y="2285992"/>
          <a:ext cx="50323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3" name="Формула" r:id="rId10" imgW="164880" imgH="152280" progId="Equation.3">
                  <p:embed/>
                </p:oleObj>
              </mc:Choice>
              <mc:Fallback>
                <p:oleObj name="Формула" r:id="rId10" imgW="164880" imgH="1522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02" y="2285992"/>
                        <a:ext cx="503238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44" name="Text Box 24"/>
          <p:cNvSpPr txBox="1">
            <a:spLocks noChangeArrowheads="1"/>
          </p:cNvSpPr>
          <p:nvPr/>
        </p:nvSpPr>
        <p:spPr bwMode="auto">
          <a:xfrm>
            <a:off x="5643570" y="1785926"/>
            <a:ext cx="2987675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Угол АВС на 20</a:t>
            </a:r>
            <a:r>
              <a:rPr lang="ru-RU" sz="2400" b="1" baseline="30000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ru-RU" sz="2400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больше угла СВ</a:t>
            </a:r>
            <a:r>
              <a:rPr lang="en-US" sz="2400" b="1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 dirty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45" name="Line 25"/>
          <p:cNvSpPr>
            <a:spLocks noChangeShapeType="1"/>
          </p:cNvSpPr>
          <p:nvPr/>
        </p:nvSpPr>
        <p:spPr bwMode="auto">
          <a:xfrm>
            <a:off x="5364163" y="1773238"/>
            <a:ext cx="5032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stealth" w="lg" len="lg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84347" name="Text Box 27"/>
          <p:cNvSpPr txBox="1">
            <a:spLocks noChangeArrowheads="1"/>
          </p:cNvSpPr>
          <p:nvPr/>
        </p:nvSpPr>
        <p:spPr bwMode="auto">
          <a:xfrm>
            <a:off x="4284663" y="4706938"/>
            <a:ext cx="4953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184348" name="Text Box 28"/>
          <p:cNvSpPr txBox="1">
            <a:spLocks noChangeArrowheads="1"/>
          </p:cNvSpPr>
          <p:nvPr/>
        </p:nvSpPr>
        <p:spPr bwMode="auto">
          <a:xfrm rot="-1811273">
            <a:off x="2843213" y="4508500"/>
            <a:ext cx="1330325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х+</a:t>
            </a:r>
            <a:r>
              <a:rPr lang="ru-RU" sz="36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</a:p>
        </p:txBody>
      </p:sp>
      <p:sp>
        <p:nvSpPr>
          <p:cNvPr id="184349" name="Rectangle 29"/>
          <p:cNvSpPr>
            <a:spLocks noChangeArrowheads="1"/>
          </p:cNvSpPr>
          <p:nvPr/>
        </p:nvSpPr>
        <p:spPr bwMode="auto">
          <a:xfrm>
            <a:off x="468313" y="158750"/>
            <a:ext cx="424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Clr>
                <a:srgbClr val="000066"/>
              </a:buClr>
              <a:buSzPts val="2400"/>
              <a:buFont typeface="Wingdings" pitchFamily="2" charset="2"/>
              <a:buNone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 </a:t>
            </a:r>
          </a:p>
        </p:txBody>
      </p:sp>
      <p:sp>
        <p:nvSpPr>
          <p:cNvPr id="22" name="Freeform 35"/>
          <p:cNvSpPr>
            <a:spLocks/>
          </p:cNvSpPr>
          <p:nvPr/>
        </p:nvSpPr>
        <p:spPr bwMode="auto">
          <a:xfrm flipH="1">
            <a:off x="0" y="1500174"/>
            <a:ext cx="9144000" cy="5357826"/>
          </a:xfrm>
          <a:custGeom>
            <a:avLst/>
            <a:gdLst/>
            <a:ahLst/>
            <a:cxnLst>
              <a:cxn ang="0">
                <a:pos x="401" y="57"/>
              </a:cxn>
              <a:cxn ang="0">
                <a:pos x="707" y="47"/>
              </a:cxn>
              <a:cxn ang="0">
                <a:pos x="1030" y="57"/>
              </a:cxn>
              <a:cxn ang="0">
                <a:pos x="1354" y="57"/>
              </a:cxn>
              <a:cxn ang="0">
                <a:pos x="1660" y="57"/>
              </a:cxn>
              <a:cxn ang="0">
                <a:pos x="1971" y="51"/>
              </a:cxn>
              <a:cxn ang="0">
                <a:pos x="2268" y="49"/>
              </a:cxn>
              <a:cxn ang="0">
                <a:pos x="2575" y="45"/>
              </a:cxn>
              <a:cxn ang="0">
                <a:pos x="2917" y="35"/>
              </a:cxn>
              <a:cxn ang="0">
                <a:pos x="3261" y="33"/>
              </a:cxn>
              <a:cxn ang="0">
                <a:pos x="3635" y="35"/>
              </a:cxn>
              <a:cxn ang="0">
                <a:pos x="3966" y="37"/>
              </a:cxn>
              <a:cxn ang="0">
                <a:pos x="4331" y="33"/>
              </a:cxn>
              <a:cxn ang="0">
                <a:pos x="4694" y="29"/>
              </a:cxn>
              <a:cxn ang="0">
                <a:pos x="5041" y="33"/>
              </a:cxn>
              <a:cxn ang="0">
                <a:pos x="5404" y="39"/>
              </a:cxn>
              <a:cxn ang="0">
                <a:pos x="5408" y="901"/>
              </a:cxn>
              <a:cxn ang="0">
                <a:pos x="5496" y="2013"/>
              </a:cxn>
              <a:cxn ang="0">
                <a:pos x="5584" y="2293"/>
              </a:cxn>
              <a:cxn ang="0">
                <a:pos x="5528" y="2373"/>
              </a:cxn>
              <a:cxn ang="0">
                <a:pos x="4726" y="2253"/>
              </a:cxn>
              <a:cxn ang="0">
                <a:pos x="4036" y="2317"/>
              </a:cxn>
              <a:cxn ang="0">
                <a:pos x="3460" y="2405"/>
              </a:cxn>
              <a:cxn ang="0">
                <a:pos x="3007" y="2397"/>
              </a:cxn>
              <a:cxn ang="0">
                <a:pos x="2417" y="2373"/>
              </a:cxn>
              <a:cxn ang="0">
                <a:pos x="1988" y="2223"/>
              </a:cxn>
              <a:cxn ang="0">
                <a:pos x="1687" y="2398"/>
              </a:cxn>
              <a:cxn ang="0">
                <a:pos x="1113" y="2398"/>
              </a:cxn>
              <a:cxn ang="0">
                <a:pos x="429" y="2398"/>
              </a:cxn>
              <a:cxn ang="0">
                <a:pos x="19" y="2252"/>
              </a:cxn>
              <a:cxn ang="0">
                <a:pos x="210" y="1901"/>
              </a:cxn>
              <a:cxn ang="0">
                <a:pos x="237" y="701"/>
              </a:cxn>
              <a:cxn ang="0">
                <a:pos x="266" y="152"/>
              </a:cxn>
            </a:cxnLst>
            <a:rect l="0" t="0" r="r" b="b"/>
            <a:pathLst>
              <a:path w="5649" h="2456">
                <a:moveTo>
                  <a:pt x="264" y="155"/>
                </a:moveTo>
                <a:cubicBezTo>
                  <a:pt x="287" y="140"/>
                  <a:pt x="354" y="57"/>
                  <a:pt x="401" y="57"/>
                </a:cubicBezTo>
                <a:cubicBezTo>
                  <a:pt x="449" y="58"/>
                  <a:pt x="496" y="161"/>
                  <a:pt x="548" y="160"/>
                </a:cubicBezTo>
                <a:cubicBezTo>
                  <a:pt x="598" y="158"/>
                  <a:pt x="655" y="50"/>
                  <a:pt x="707" y="47"/>
                </a:cubicBezTo>
                <a:cubicBezTo>
                  <a:pt x="760" y="45"/>
                  <a:pt x="812" y="143"/>
                  <a:pt x="867" y="145"/>
                </a:cubicBezTo>
                <a:cubicBezTo>
                  <a:pt x="921" y="147"/>
                  <a:pt x="977" y="55"/>
                  <a:pt x="1030" y="57"/>
                </a:cubicBezTo>
                <a:cubicBezTo>
                  <a:pt x="1084" y="59"/>
                  <a:pt x="1136" y="155"/>
                  <a:pt x="1191" y="155"/>
                </a:cubicBezTo>
                <a:cubicBezTo>
                  <a:pt x="1245" y="155"/>
                  <a:pt x="1301" y="57"/>
                  <a:pt x="1354" y="57"/>
                </a:cubicBezTo>
                <a:cubicBezTo>
                  <a:pt x="1407" y="58"/>
                  <a:pt x="1459" y="160"/>
                  <a:pt x="1510" y="160"/>
                </a:cubicBezTo>
                <a:cubicBezTo>
                  <a:pt x="1561" y="160"/>
                  <a:pt x="1608" y="55"/>
                  <a:pt x="1660" y="57"/>
                </a:cubicBezTo>
                <a:cubicBezTo>
                  <a:pt x="1712" y="60"/>
                  <a:pt x="1772" y="175"/>
                  <a:pt x="1824" y="174"/>
                </a:cubicBezTo>
                <a:cubicBezTo>
                  <a:pt x="1877" y="173"/>
                  <a:pt x="1921" y="48"/>
                  <a:pt x="1971" y="51"/>
                </a:cubicBezTo>
                <a:cubicBezTo>
                  <a:pt x="2021" y="54"/>
                  <a:pt x="2078" y="191"/>
                  <a:pt x="2128" y="191"/>
                </a:cubicBezTo>
                <a:cubicBezTo>
                  <a:pt x="2177" y="191"/>
                  <a:pt x="2219" y="51"/>
                  <a:pt x="2268" y="49"/>
                </a:cubicBezTo>
                <a:cubicBezTo>
                  <a:pt x="2316" y="47"/>
                  <a:pt x="2369" y="182"/>
                  <a:pt x="2421" y="181"/>
                </a:cubicBezTo>
                <a:cubicBezTo>
                  <a:pt x="2472" y="180"/>
                  <a:pt x="2523" y="43"/>
                  <a:pt x="2575" y="45"/>
                </a:cubicBezTo>
                <a:cubicBezTo>
                  <a:pt x="2627" y="47"/>
                  <a:pt x="2679" y="193"/>
                  <a:pt x="2735" y="191"/>
                </a:cubicBezTo>
                <a:cubicBezTo>
                  <a:pt x="2792" y="189"/>
                  <a:pt x="2856" y="39"/>
                  <a:pt x="2917" y="35"/>
                </a:cubicBezTo>
                <a:cubicBezTo>
                  <a:pt x="2978" y="31"/>
                  <a:pt x="3043" y="165"/>
                  <a:pt x="3100" y="165"/>
                </a:cubicBezTo>
                <a:cubicBezTo>
                  <a:pt x="3158" y="165"/>
                  <a:pt x="3200" y="30"/>
                  <a:pt x="3261" y="33"/>
                </a:cubicBezTo>
                <a:cubicBezTo>
                  <a:pt x="3321" y="36"/>
                  <a:pt x="3398" y="181"/>
                  <a:pt x="3460" y="181"/>
                </a:cubicBezTo>
                <a:cubicBezTo>
                  <a:pt x="3522" y="181"/>
                  <a:pt x="3578" y="37"/>
                  <a:pt x="3635" y="35"/>
                </a:cubicBezTo>
                <a:cubicBezTo>
                  <a:pt x="3691" y="33"/>
                  <a:pt x="3743" y="167"/>
                  <a:pt x="3798" y="167"/>
                </a:cubicBezTo>
                <a:cubicBezTo>
                  <a:pt x="3853" y="167"/>
                  <a:pt x="3906" y="37"/>
                  <a:pt x="3966" y="37"/>
                </a:cubicBezTo>
                <a:cubicBezTo>
                  <a:pt x="4025" y="37"/>
                  <a:pt x="4091" y="166"/>
                  <a:pt x="4153" y="165"/>
                </a:cubicBezTo>
                <a:cubicBezTo>
                  <a:pt x="4214" y="164"/>
                  <a:pt x="4273" y="35"/>
                  <a:pt x="4331" y="33"/>
                </a:cubicBezTo>
                <a:cubicBezTo>
                  <a:pt x="4388" y="31"/>
                  <a:pt x="4439" y="156"/>
                  <a:pt x="4500" y="155"/>
                </a:cubicBezTo>
                <a:cubicBezTo>
                  <a:pt x="4560" y="154"/>
                  <a:pt x="4633" y="30"/>
                  <a:pt x="4694" y="29"/>
                </a:cubicBezTo>
                <a:cubicBezTo>
                  <a:pt x="4755" y="28"/>
                  <a:pt x="4807" y="150"/>
                  <a:pt x="4865" y="151"/>
                </a:cubicBezTo>
                <a:cubicBezTo>
                  <a:pt x="4922" y="152"/>
                  <a:pt x="4979" y="31"/>
                  <a:pt x="5041" y="33"/>
                </a:cubicBezTo>
                <a:cubicBezTo>
                  <a:pt x="5103" y="35"/>
                  <a:pt x="5179" y="162"/>
                  <a:pt x="5239" y="163"/>
                </a:cubicBezTo>
                <a:cubicBezTo>
                  <a:pt x="5299" y="164"/>
                  <a:pt x="5353" y="0"/>
                  <a:pt x="5404" y="39"/>
                </a:cubicBezTo>
                <a:cubicBezTo>
                  <a:pt x="5456" y="78"/>
                  <a:pt x="5545" y="253"/>
                  <a:pt x="5546" y="397"/>
                </a:cubicBezTo>
                <a:cubicBezTo>
                  <a:pt x="5547" y="541"/>
                  <a:pt x="5408" y="701"/>
                  <a:pt x="5408" y="901"/>
                </a:cubicBezTo>
                <a:cubicBezTo>
                  <a:pt x="5408" y="1101"/>
                  <a:pt x="5529" y="1412"/>
                  <a:pt x="5544" y="1597"/>
                </a:cubicBezTo>
                <a:cubicBezTo>
                  <a:pt x="5559" y="1782"/>
                  <a:pt x="5504" y="1908"/>
                  <a:pt x="5496" y="2013"/>
                </a:cubicBezTo>
                <a:cubicBezTo>
                  <a:pt x="5488" y="2118"/>
                  <a:pt x="5481" y="2182"/>
                  <a:pt x="5496" y="2229"/>
                </a:cubicBezTo>
                <a:cubicBezTo>
                  <a:pt x="5511" y="2276"/>
                  <a:pt x="5560" y="2280"/>
                  <a:pt x="5584" y="2293"/>
                </a:cubicBezTo>
                <a:cubicBezTo>
                  <a:pt x="5608" y="2306"/>
                  <a:pt x="5649" y="2296"/>
                  <a:pt x="5640" y="2309"/>
                </a:cubicBezTo>
                <a:cubicBezTo>
                  <a:pt x="5631" y="2322"/>
                  <a:pt x="5603" y="2357"/>
                  <a:pt x="5528" y="2373"/>
                </a:cubicBezTo>
                <a:cubicBezTo>
                  <a:pt x="5453" y="2389"/>
                  <a:pt x="5326" y="2425"/>
                  <a:pt x="5192" y="2405"/>
                </a:cubicBezTo>
                <a:cubicBezTo>
                  <a:pt x="5058" y="2385"/>
                  <a:pt x="4872" y="2246"/>
                  <a:pt x="4726" y="2253"/>
                </a:cubicBezTo>
                <a:cubicBezTo>
                  <a:pt x="4580" y="2260"/>
                  <a:pt x="4431" y="2434"/>
                  <a:pt x="4316" y="2445"/>
                </a:cubicBezTo>
                <a:cubicBezTo>
                  <a:pt x="4201" y="2456"/>
                  <a:pt x="4135" y="2345"/>
                  <a:pt x="4036" y="2317"/>
                </a:cubicBezTo>
                <a:cubicBezTo>
                  <a:pt x="3936" y="2289"/>
                  <a:pt x="3815" y="2262"/>
                  <a:pt x="3719" y="2277"/>
                </a:cubicBezTo>
                <a:cubicBezTo>
                  <a:pt x="3623" y="2292"/>
                  <a:pt x="3542" y="2396"/>
                  <a:pt x="3460" y="2405"/>
                </a:cubicBezTo>
                <a:cubicBezTo>
                  <a:pt x="3378" y="2414"/>
                  <a:pt x="3305" y="2334"/>
                  <a:pt x="3230" y="2333"/>
                </a:cubicBezTo>
                <a:cubicBezTo>
                  <a:pt x="3154" y="2332"/>
                  <a:pt x="3096" y="2412"/>
                  <a:pt x="3007" y="2397"/>
                </a:cubicBezTo>
                <a:cubicBezTo>
                  <a:pt x="2918" y="2382"/>
                  <a:pt x="2796" y="2249"/>
                  <a:pt x="2698" y="2245"/>
                </a:cubicBezTo>
                <a:cubicBezTo>
                  <a:pt x="2600" y="2241"/>
                  <a:pt x="2497" y="2356"/>
                  <a:pt x="2417" y="2373"/>
                </a:cubicBezTo>
                <a:cubicBezTo>
                  <a:pt x="2337" y="2390"/>
                  <a:pt x="2287" y="2374"/>
                  <a:pt x="2216" y="2349"/>
                </a:cubicBezTo>
                <a:cubicBezTo>
                  <a:pt x="2145" y="2324"/>
                  <a:pt x="2048" y="2224"/>
                  <a:pt x="1988" y="2223"/>
                </a:cubicBezTo>
                <a:cubicBezTo>
                  <a:pt x="1928" y="2222"/>
                  <a:pt x="1902" y="2311"/>
                  <a:pt x="1851" y="2340"/>
                </a:cubicBezTo>
                <a:cubicBezTo>
                  <a:pt x="1801" y="2369"/>
                  <a:pt x="1761" y="2408"/>
                  <a:pt x="1687" y="2398"/>
                </a:cubicBezTo>
                <a:cubicBezTo>
                  <a:pt x="1615" y="2389"/>
                  <a:pt x="1510" y="2281"/>
                  <a:pt x="1414" y="2281"/>
                </a:cubicBezTo>
                <a:cubicBezTo>
                  <a:pt x="1318" y="2281"/>
                  <a:pt x="1227" y="2398"/>
                  <a:pt x="1113" y="2398"/>
                </a:cubicBezTo>
                <a:cubicBezTo>
                  <a:pt x="999" y="2398"/>
                  <a:pt x="843" y="2281"/>
                  <a:pt x="729" y="2281"/>
                </a:cubicBezTo>
                <a:cubicBezTo>
                  <a:pt x="616" y="2281"/>
                  <a:pt x="511" y="2384"/>
                  <a:pt x="429" y="2398"/>
                </a:cubicBezTo>
                <a:cubicBezTo>
                  <a:pt x="346" y="2413"/>
                  <a:pt x="306" y="2393"/>
                  <a:pt x="237" y="2369"/>
                </a:cubicBezTo>
                <a:cubicBezTo>
                  <a:pt x="169" y="2345"/>
                  <a:pt x="36" y="2281"/>
                  <a:pt x="19" y="2252"/>
                </a:cubicBezTo>
                <a:cubicBezTo>
                  <a:pt x="0" y="2223"/>
                  <a:pt x="95" y="2252"/>
                  <a:pt x="128" y="2194"/>
                </a:cubicBezTo>
                <a:cubicBezTo>
                  <a:pt x="160" y="2135"/>
                  <a:pt x="192" y="2022"/>
                  <a:pt x="210" y="1901"/>
                </a:cubicBezTo>
                <a:cubicBezTo>
                  <a:pt x="228" y="1780"/>
                  <a:pt x="236" y="1666"/>
                  <a:pt x="241" y="1466"/>
                </a:cubicBezTo>
                <a:cubicBezTo>
                  <a:pt x="245" y="1266"/>
                  <a:pt x="239" y="885"/>
                  <a:pt x="237" y="701"/>
                </a:cubicBezTo>
                <a:cubicBezTo>
                  <a:pt x="236" y="518"/>
                  <a:pt x="225" y="455"/>
                  <a:pt x="229" y="364"/>
                </a:cubicBezTo>
                <a:cubicBezTo>
                  <a:pt x="235" y="272"/>
                  <a:pt x="258" y="196"/>
                  <a:pt x="266" y="152"/>
                </a:cubicBezTo>
              </a:path>
            </a:pathLst>
          </a:custGeom>
          <a:gradFill rotWithShape="1">
            <a:gsLst>
              <a:gs pos="0">
                <a:srgbClr val="A6D6DA"/>
              </a:gs>
              <a:gs pos="50000">
                <a:schemeClr val="bg1"/>
              </a:gs>
              <a:gs pos="100000">
                <a:srgbClr val="A6D6DA"/>
              </a:gs>
            </a:gsLst>
            <a:lin ang="0" scaled="1"/>
          </a:gradFill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" name="Text Box 90"/>
          <p:cNvSpPr txBox="1">
            <a:spLocks noChangeArrowheads="1"/>
          </p:cNvSpPr>
          <p:nvPr/>
        </p:nvSpPr>
        <p:spPr bwMode="auto">
          <a:xfrm>
            <a:off x="1357290" y="2714620"/>
            <a:ext cx="7139014" cy="584775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>
            <a:outerShdw dist="53882" dir="18900000" algn="ctr" rotWithShape="0">
              <a:srgbClr val="0099CC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Arial" charset="0"/>
              </a:rPr>
              <a:t>Постройте чертеж к задаче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8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18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84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8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8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9" grpId="0" animBg="1"/>
      <p:bldP spid="184344" grpId="0"/>
      <p:bldP spid="184345" grpId="0" animBg="1"/>
      <p:bldP spid="184345" grpId="1" animBg="1"/>
      <p:bldP spid="184345" grpId="2" animBg="1"/>
      <p:bldP spid="184347" grpId="0"/>
      <p:bldP spid="1843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1925</TotalTime>
  <Words>286</Words>
  <Application>Microsoft Office PowerPoint</Application>
  <PresentationFormat>Экран (4:3)</PresentationFormat>
  <Paragraphs>98</Paragraphs>
  <Slides>11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Формула</vt:lpstr>
      <vt:lpstr>      </vt:lpstr>
      <vt:lpstr>Презентация PowerPoint</vt:lpstr>
      <vt:lpstr>Виды углов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Раиса</dc:creator>
  <cp:lastModifiedBy>Рафиль</cp:lastModifiedBy>
  <cp:revision>54</cp:revision>
  <dcterms:created xsi:type="dcterms:W3CDTF">2016-10-21T17:22:05Z</dcterms:created>
  <dcterms:modified xsi:type="dcterms:W3CDTF">2019-11-28T18:36:34Z</dcterms:modified>
</cp:coreProperties>
</file>