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72" r:id="rId12"/>
    <p:sldId id="266" r:id="rId13"/>
    <p:sldId id="267" r:id="rId14"/>
    <p:sldId id="269" r:id="rId15"/>
    <p:sldId id="268" r:id="rId16"/>
    <p:sldId id="273" r:id="rId17"/>
    <p:sldId id="274" r:id="rId18"/>
    <p:sldId id="271" r:id="rId19"/>
    <p:sldId id="276" r:id="rId20"/>
    <p:sldId id="270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55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39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206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224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060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750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618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526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196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074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15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55EB0-3C6A-4B9A-B110-379FAB59304B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CBF68-CE4C-45C8-91FC-75CF4B6CE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65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dirty="0" smtClean="0"/>
              <a:t>Александр Блок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661248"/>
            <a:ext cx="7632848" cy="9605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Выполнила: </a:t>
            </a:r>
            <a:r>
              <a:rPr lang="ru-RU" sz="2000" dirty="0" err="1" smtClean="0">
                <a:solidFill>
                  <a:schemeClr val="tx1"/>
                </a:solidFill>
              </a:rPr>
              <a:t>Бобрышева</a:t>
            </a:r>
            <a:r>
              <a:rPr lang="ru-RU" sz="2000" dirty="0" smtClean="0">
                <a:solidFill>
                  <a:schemeClr val="tx1"/>
                </a:solidFill>
              </a:rPr>
              <a:t> Н.И., преподаватель русского языка и литературы ВМКР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&amp;CHcy;&amp;tcy;&amp;ocy; &amp;zcy;&amp;acy; &amp;scy;&amp;lcy;&amp;ocy;&amp;vcy;&amp;ocy; 129 &amp;ucy;&amp;rcy;&amp;ocy;&amp;vcy;&amp;iecy;&amp;ncy;&amp;softcy;. &amp;Icy;&amp;gcy;&amp;rcy;&amp;acy; &amp;dcy;&amp;lcy;&amp;yacy; iPhone. &amp;Ocy;&amp;tcy;&amp;vcy;&amp;iecy;&amp;tcy;&amp;ycy;. &amp;CHcy;&amp;tcy;&amp;ocy; &amp;zcy;&amp;acy; &amp;scy;&amp;lcy;&amp;ocy;&amp;vcy;&amp;ocy; &amp;ncy;&amp;acy; 4 &amp;fcy;&amp;ocy;&amp;tcy;&amp;ocy;?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714488"/>
            <a:ext cx="2736304" cy="37444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72066" y="2071678"/>
            <a:ext cx="3866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«Вся моя жизнь – в моих стихах»</a:t>
            </a:r>
            <a:endParaRPr lang="ru-RU" dirty="0" smtClean="0"/>
          </a:p>
          <a:p>
            <a:r>
              <a:rPr lang="ru-RU" i="1" dirty="0" smtClean="0"/>
              <a:t>А.А.Блок.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663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Символизм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64496" y="2137583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К </a:t>
            </a:r>
            <a:r>
              <a:rPr lang="ru-RU" sz="2000" dirty="0"/>
              <a:t>1903 году </a:t>
            </a:r>
            <a:r>
              <a:rPr lang="ru-RU" sz="2000" dirty="0" smtClean="0"/>
              <a:t>относится </a:t>
            </a:r>
            <a:r>
              <a:rPr lang="ru-RU" sz="2000" dirty="0"/>
              <a:t>личное знакомство и тесное сближение Блока с Андреем </a:t>
            </a:r>
            <a:r>
              <a:rPr lang="ru-RU" sz="2000" dirty="0" smtClean="0"/>
              <a:t>Белым, Мережковскими</a:t>
            </a:r>
            <a:r>
              <a:rPr lang="ru-RU" sz="2000" dirty="0"/>
              <a:t>, знакомство с Брюсовым и московскими </a:t>
            </a:r>
            <a:r>
              <a:rPr lang="ru-RU" sz="2000" dirty="0" smtClean="0"/>
              <a:t>символистами</a:t>
            </a:r>
            <a:r>
              <a:rPr lang="ru-RU" sz="2000" dirty="0"/>
              <a:t>. Именно с появлением на литературной арене младших символистов в литературу входит понятие символа. Поэты понимают его как многоаспектное слово, отражающее мир "неба", духовную сущность и в то же время "земное царство". </a:t>
            </a:r>
            <a:endParaRPr lang="ru-RU" sz="2000" dirty="0" smtClean="0"/>
          </a:p>
        </p:txBody>
      </p:sp>
      <p:pic>
        <p:nvPicPr>
          <p:cNvPr id="4" name="Рисунок 3" descr="&amp;YAcy;.&amp;rcy;&amp;ucy; &amp;zcy;&amp;acy;&amp;kcy;&amp;rcy;&amp;ycy;&amp;t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44362"/>
            <a:ext cx="1691175" cy="20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607898" y="6316778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Андрей Белый</a:t>
            </a:r>
            <a:endParaRPr lang="ru-RU" dirty="0"/>
          </a:p>
        </p:txBody>
      </p:sp>
      <p:pic>
        <p:nvPicPr>
          <p:cNvPr id="6" name="Рисунок 5" descr="&amp;Ncy;&amp;ocy;&amp;vcy;&amp;ocy;&amp;scy;&amp;tcy;&amp;icy; &amp;lcy;&amp;icy;&amp;tcy;&amp;iecy;&amp;rcy;&amp;acy;&amp;tcy;&amp;ucy;&amp;rcy;&amp;ycy; &amp;icy; &amp;kcy;&amp;ucy;&amp;lcy;&amp;softcy;&amp;tcy;&amp;ucy;&amp;rcy;&amp;y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79972"/>
            <a:ext cx="1564381" cy="211963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92964" y="6411430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Вячеслав Иванов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122860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«Последняя цель искусства – пересоздание жизни» </a:t>
            </a:r>
            <a:r>
              <a:rPr lang="ru-RU" dirty="0" err="1" smtClean="0"/>
              <a:t>А.Блок</a:t>
            </a:r>
            <a:endParaRPr lang="ru-RU" dirty="0"/>
          </a:p>
        </p:txBody>
      </p:sp>
      <p:pic>
        <p:nvPicPr>
          <p:cNvPr id="9" name="Рисунок 8" descr="http://travel.tickets.ua.s3.amazonaws.com/upload_post_images/8ddc2bfdb3ada3f99bfb02ec06d1be4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1942133" cy="16299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92964" y="2780928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Башня </a:t>
            </a:r>
            <a:r>
              <a:rPr lang="ru-RU" dirty="0" err="1" smtClean="0"/>
              <a:t>В.Иванова</a:t>
            </a:r>
            <a:r>
              <a:rPr lang="ru-RU" dirty="0" smtClean="0"/>
              <a:t> – идейный центр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младосимволистов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611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8198"/>
            <a:ext cx="8229600" cy="1143000"/>
          </a:xfrm>
        </p:spPr>
        <p:txBody>
          <a:bodyPr/>
          <a:lstStyle/>
          <a:p>
            <a:r>
              <a:rPr lang="ru-RU" dirty="0" smtClean="0"/>
              <a:t>«Незнакомка»</a:t>
            </a:r>
            <a:endParaRPr lang="ru-RU" dirty="0"/>
          </a:p>
        </p:txBody>
      </p:sp>
      <p:pic>
        <p:nvPicPr>
          <p:cNvPr id="4" name="Рисунок 3" descr="&amp;Icy;&amp;lcy;&amp;lcy;&amp;yucy;&amp;scy;&amp;tcy;&amp;rcy;&amp;acy;&amp;tscy;&amp;icy;&amp;icy; &amp;Icy;.&amp;Scy;. &amp;Gcy;&amp;lcy;&amp;acy;&amp;zcy;&amp;ucy;&amp;ncy;&amp;ocy;&amp;vcy;&amp;acy; &amp;kcy; &amp;lcy;&amp;icy;&amp;rcy;&amp;icy;&amp;kcy;&amp;iecy; &amp;Bcy;&amp;lcy;&amp;ocy;&amp;kcy;&amp;acy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285860"/>
            <a:ext cx="1992916" cy="28161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1564" y="119675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 каждый вечер, в час назначенный</a:t>
            </a:r>
            <a:br>
              <a:rPr lang="ru-RU" dirty="0"/>
            </a:br>
            <a:r>
              <a:rPr lang="ru-RU" dirty="0"/>
              <a:t>(Иль это только снится мне?),</a:t>
            </a:r>
            <a:br>
              <a:rPr lang="ru-RU" dirty="0"/>
            </a:br>
            <a:r>
              <a:rPr lang="ru-RU" dirty="0"/>
              <a:t>Девичий стан, шелками схваченный,</a:t>
            </a:r>
            <a:br>
              <a:rPr lang="ru-RU" dirty="0"/>
            </a:br>
            <a:r>
              <a:rPr lang="ru-RU" dirty="0"/>
              <a:t>В туманном движется окне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И веют древними поверьями</a:t>
            </a:r>
            <a:br>
              <a:rPr lang="ru-RU" dirty="0"/>
            </a:br>
            <a:r>
              <a:rPr lang="ru-RU" dirty="0"/>
              <a:t>Ее упругие шелка,</a:t>
            </a:r>
            <a:br>
              <a:rPr lang="ru-RU" dirty="0"/>
            </a:br>
            <a:r>
              <a:rPr lang="ru-RU" dirty="0"/>
              <a:t>И шляпа с траурными перьями,</a:t>
            </a:r>
            <a:br>
              <a:rPr lang="ru-RU" dirty="0"/>
            </a:br>
            <a:r>
              <a:rPr lang="ru-RU" dirty="0"/>
              <a:t>И в кольцах узкая рука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 </a:t>
            </a:r>
            <a:r>
              <a:rPr lang="ru-RU" dirty="0"/>
              <a:t>странной близостью закованный,</a:t>
            </a:r>
            <a:br>
              <a:rPr lang="ru-RU" dirty="0"/>
            </a:br>
            <a:r>
              <a:rPr lang="ru-RU" dirty="0"/>
              <a:t>Смотрю за темную вуаль,</a:t>
            </a:r>
            <a:br>
              <a:rPr lang="ru-RU" dirty="0"/>
            </a:br>
            <a:r>
              <a:rPr lang="ru-RU" dirty="0"/>
              <a:t>И вижу берег очарованный</a:t>
            </a:r>
            <a:br>
              <a:rPr lang="ru-RU" dirty="0"/>
            </a:br>
            <a:r>
              <a:rPr lang="ru-RU" dirty="0"/>
              <a:t>И очарованную даль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И перья страуса склоненные</a:t>
            </a:r>
            <a:br>
              <a:rPr lang="ru-RU" dirty="0"/>
            </a:br>
            <a:r>
              <a:rPr lang="ru-RU" dirty="0"/>
              <a:t>В моем качаются мозгу,</a:t>
            </a:r>
            <a:br>
              <a:rPr lang="ru-RU" dirty="0"/>
            </a:br>
            <a:r>
              <a:rPr lang="ru-RU" dirty="0"/>
              <a:t>И очи синие бездонные</a:t>
            </a:r>
            <a:br>
              <a:rPr lang="ru-RU" dirty="0"/>
            </a:br>
            <a:r>
              <a:rPr lang="ru-RU" dirty="0"/>
              <a:t>Цветут на дальнем берегу.</a:t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20480" y="45811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Незнакомка, возможно, это просто женщина, но из-за огромного контраста с общим пейзажем, она становится идеалом женственности и красоты, символом </a:t>
            </a:r>
            <a:r>
              <a:rPr lang="ru-RU" dirty="0" smtClean="0"/>
              <a:t>того, </a:t>
            </a:r>
            <a:r>
              <a:rPr lang="ru-RU" dirty="0"/>
              <a:t>чего так не хватает миру и герою – любви, духовности, красоты, романтики.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789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</a:t>
            </a:r>
            <a:r>
              <a:rPr lang="ru-RU" dirty="0" smtClean="0"/>
              <a:t>еатр</a:t>
            </a:r>
            <a:endParaRPr lang="ru-RU" dirty="0"/>
          </a:p>
        </p:txBody>
      </p:sp>
      <p:pic>
        <p:nvPicPr>
          <p:cNvPr id="2050" name="Picture 2" descr="&amp;Lcy;&amp;yucy;&amp;bcy;&amp;ocy;&amp;vcy;&amp;softcy; &amp;icy; &amp;tcy;&amp;vcy;&amp;ocy;&amp;rcy;&amp;chcy;&amp;iecy;&amp;scy;&amp;tcy;&amp;vcy;&amp;ocy; &amp;Acy;&amp;lcy;&amp;iecy;&amp;kcy;&amp;scy;&amp;acy;&amp;ncy;&amp;dcy;&amp;rcy;&amp;acy; &amp;Bcy;&amp;lcy;&amp;ocy;&amp;kcy;&amp;acy;: 10 &amp;icy;&amp;ncy;&amp;tcy;&amp;iecy;&amp;rcy;&amp;iecy;&amp;scy;&amp;ncy;&amp;ycy;&amp;khcy; &amp;fcy;&amp;acy;&amp;kcy;&amp;tcy;&amp;ocy;&amp;v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000240"/>
            <a:ext cx="3032316" cy="196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Tcy;&amp;iecy;&amp;acy;&amp;tcy;&amp;rcy; QuickiWi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2071678"/>
            <a:ext cx="1571636" cy="204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902" y="4630761"/>
            <a:ext cx="81825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Первые три пьесы – «Балаганчик», «Король на площади», «Незнакомка</a:t>
            </a:r>
            <a:r>
              <a:rPr lang="ru-RU" dirty="0" smtClean="0"/>
              <a:t>» </a:t>
            </a:r>
            <a:r>
              <a:rPr lang="ru-RU" dirty="0"/>
              <a:t>- Блок написал в 1906 году, назвав их «Лирические драмы». </a:t>
            </a:r>
            <a:r>
              <a:rPr lang="ru-RU" dirty="0" smtClean="0"/>
              <a:t>В </a:t>
            </a:r>
            <a:r>
              <a:rPr lang="ru-RU" dirty="0"/>
              <a:t>них отразились «переживания отдельной души, сомнения, </a:t>
            </a:r>
          </a:p>
          <a:p>
            <a:r>
              <a:rPr lang="ru-RU" dirty="0"/>
              <a:t>страсти, неудачи, падения». В пьесах воплотились все те идеи, </a:t>
            </a:r>
          </a:p>
          <a:p>
            <a:r>
              <a:rPr lang="ru-RU" dirty="0"/>
              <a:t>темы и образы, которые характерны для символизма. А. Блок</a:t>
            </a:r>
          </a:p>
          <a:p>
            <a:r>
              <a:rPr lang="ru-RU" dirty="0"/>
              <a:t> стоял у основания символического театра.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124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553" y="0"/>
            <a:ext cx="8229600" cy="1143000"/>
          </a:xfrm>
        </p:spPr>
        <p:txBody>
          <a:bodyPr/>
          <a:lstStyle/>
          <a:p>
            <a:r>
              <a:rPr lang="ru-RU" dirty="0" smtClean="0"/>
              <a:t>«Балаганчик»</a:t>
            </a:r>
            <a:endParaRPr lang="ru-RU" dirty="0"/>
          </a:p>
        </p:txBody>
      </p:sp>
      <p:pic>
        <p:nvPicPr>
          <p:cNvPr id="3" name="Рисунок 2" descr="&amp;Rcy;&amp;ucy;&amp;scy;&amp;scy;&amp;kcy;&amp;icy;&amp;iecy; &amp;khcy;&amp;ucy;&amp;dcy;&amp;ocy;&amp;zhcy;&amp;ncy;&amp;icy;&amp;kcy;&amp;icy;. . &amp;Scy;&amp;Ocy;&amp;Mcy;&amp;Ocy;&amp;Vcy; &amp;Kcy;.&amp;Acy;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757" y="191985"/>
            <a:ext cx="1986243" cy="250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&quot;&amp;Bcy;&amp;acy;&amp;lcy;&amp;acy;&amp;gcy;&amp;acy;&amp;ncy;&amp;chcy;&amp;icy;&amp;kcy;&quot;, &amp;Acy;&amp;lcy;&amp;iecy;&amp;kcy;&amp;scy;&amp;acy;&amp;ncy;&amp;dcy;&amp;rcy; &amp;Bcy;&amp;lcy;&amp;ocy;&amp;k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5" y="4714883"/>
            <a:ext cx="2058592" cy="169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literatura5.narod.ru/sapunof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161"/>
          <a:stretch/>
        </p:blipFill>
        <p:spPr bwMode="auto">
          <a:xfrm>
            <a:off x="5857884" y="1500174"/>
            <a:ext cx="2528243" cy="14908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430804" y="3272978"/>
            <a:ext cx="3752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Н.Сапунов</a:t>
            </a:r>
            <a:r>
              <a:rPr lang="ru-RU" sz="1600" dirty="0" smtClean="0"/>
              <a:t> «Собрание мистиков»  </a:t>
            </a:r>
          </a:p>
          <a:p>
            <a:r>
              <a:rPr lang="ru-RU" sz="1600" dirty="0" smtClean="0"/>
              <a:t>эскиз декорации к постановке </a:t>
            </a:r>
          </a:p>
          <a:p>
            <a:r>
              <a:rPr lang="ru-RU" sz="1600" dirty="0" smtClean="0"/>
              <a:t>«Балаганчик» </a:t>
            </a:r>
            <a:r>
              <a:rPr lang="ru-RU" sz="1600" dirty="0" err="1" smtClean="0"/>
              <a:t>В.Е.Мейерхольдом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2150" y="2964622"/>
            <a:ext cx="3457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К.А.Сомов</a:t>
            </a:r>
            <a:r>
              <a:rPr lang="ru-RU" sz="1600" dirty="0" smtClean="0"/>
              <a:t> «Язычок Коломбины»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6414035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К.А.Сомов</a:t>
            </a:r>
            <a:r>
              <a:rPr lang="ru-RU" sz="1600" dirty="0" smtClean="0"/>
              <a:t> «Балаганчик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828712"/>
            <a:ext cx="54308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Пьесы лирической трилогии объединяются в </a:t>
            </a:r>
          </a:p>
          <a:p>
            <a:r>
              <a:rPr lang="ru-RU" dirty="0"/>
              <a:t>первую очередь единым героем, единой проблемой – </a:t>
            </a:r>
            <a:r>
              <a:rPr lang="ru-RU" dirty="0" smtClean="0"/>
              <a:t>о </a:t>
            </a:r>
            <a:r>
              <a:rPr lang="ru-RU" dirty="0"/>
              <a:t>месте и назначении поэта. «Карикатурно неудачливый </a:t>
            </a:r>
            <a:r>
              <a:rPr lang="ru-RU" dirty="0" smtClean="0"/>
              <a:t>Пьеро </a:t>
            </a:r>
            <a:r>
              <a:rPr lang="ru-RU" dirty="0"/>
              <a:t>в «Балаганчике», нравственно слабый поэт </a:t>
            </a:r>
          </a:p>
          <a:p>
            <a:r>
              <a:rPr lang="ru-RU" dirty="0"/>
              <a:t>в «Короле на площади», и другой Поэт, </a:t>
            </a:r>
            <a:r>
              <a:rPr lang="ru-RU" dirty="0" smtClean="0"/>
              <a:t>размечтавшийся, прозевавший </a:t>
            </a:r>
            <a:r>
              <a:rPr lang="ru-RU" dirty="0"/>
              <a:t>свою мечту в «Незнакомке», - всё это как </a:t>
            </a:r>
            <a:r>
              <a:rPr lang="ru-RU" dirty="0" smtClean="0"/>
              <a:t>бы </a:t>
            </a:r>
            <a:r>
              <a:rPr lang="ru-RU" dirty="0"/>
              <a:t>разные стороны души одного человека».( </a:t>
            </a:r>
            <a:r>
              <a:rPr lang="ru-RU" dirty="0" err="1"/>
              <a:t>А.Блок</a:t>
            </a:r>
            <a:r>
              <a:rPr lang="ru-RU" dirty="0"/>
              <a:t>)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15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Цикл </a:t>
            </a:r>
            <a:r>
              <a:rPr lang="ru-RU" dirty="0"/>
              <a:t>«Снежная маска»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&amp;Ucy;&amp;rcy;&amp;ocy;&amp;kcy; &amp;vcy; &amp;fcy;&amp;ocy;&amp;rcy;&amp;mcy;&amp;acy;&amp;tcy;&amp;iecy; &amp;Acy;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214422"/>
            <a:ext cx="2267744" cy="35030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4724592"/>
            <a:ext cx="90095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В апреле 1907 года вышел в свет сборник стихотворений поэта «Снежная маска». Книга открывалась словами: «Посвящаю эти стихи Тебе, высокая женщина в чёрном, с глазами крылатыми и влюбленными в огни и мглу моего снежного города». Этим городом был родной Блоку Петербург, а Снежной Девой с красивыми глазами – </a:t>
            </a:r>
            <a:r>
              <a:rPr lang="ru-RU" dirty="0" err="1"/>
              <a:t>Н.Н.Волохова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2071678"/>
            <a:ext cx="42466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r>
              <a:rPr lang="ru-RU" dirty="0" smtClean="0"/>
              <a:t>«И </a:t>
            </a:r>
            <a:r>
              <a:rPr lang="ru-RU" dirty="0"/>
              <a:t>вновь, сверкнув из чаши винной,</a:t>
            </a:r>
          </a:p>
          <a:p>
            <a:r>
              <a:rPr lang="ru-RU" dirty="0"/>
              <a:t>Ты поселила в сердце страх</a:t>
            </a:r>
          </a:p>
          <a:p>
            <a:r>
              <a:rPr lang="ru-RU" dirty="0"/>
              <a:t>Своей </a:t>
            </a:r>
            <a:r>
              <a:rPr lang="ru-RU" dirty="0" err="1"/>
              <a:t>улыбкою</a:t>
            </a:r>
            <a:r>
              <a:rPr lang="ru-RU" dirty="0"/>
              <a:t> невинной</a:t>
            </a:r>
          </a:p>
          <a:p>
            <a:r>
              <a:rPr lang="ru-RU" dirty="0"/>
              <a:t>В </a:t>
            </a:r>
            <a:r>
              <a:rPr lang="ru-RU" dirty="0" err="1"/>
              <a:t>тяжелозмейных</a:t>
            </a:r>
            <a:r>
              <a:rPr lang="ru-RU" dirty="0"/>
              <a:t> волосах</a:t>
            </a:r>
            <a:r>
              <a:rPr lang="ru-RU" dirty="0" smtClean="0"/>
              <a:t>…»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031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Цикл «Кармен»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&amp;Acy;&amp;ncy;&amp;dcy;&amp;rcy;&amp;iecy;&amp;iecy;&amp;vcy;&amp;acy;-&amp;Dcy;&amp;iecy;&amp;lcy;&amp;softcy;&amp;mcy;&amp;acy;&amp;scy; &amp;Lcy;&amp;yucy;&amp;bcy;&amp;ocy;&amp;vcy;&amp;softcy; &amp;Acy;&amp;lcy;&amp;iecy;&amp;kcy;&amp;scy;&amp;acy;&amp;ncy;&amp;dcy;&amp;rcy;&amp;ocy;&amp;vcy;&amp;n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1982349" cy="27025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6639" y="3839598"/>
            <a:ext cx="4216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Л.А. Андреева-</a:t>
            </a:r>
            <a:r>
              <a:rPr lang="ru-RU" dirty="0" err="1" smtClean="0"/>
              <a:t>Дельмас</a:t>
            </a:r>
            <a:r>
              <a:rPr lang="ru-RU" dirty="0" smtClean="0"/>
              <a:t>, оперная </a:t>
            </a:r>
          </a:p>
          <a:p>
            <a:r>
              <a:rPr lang="ru-RU" dirty="0" smtClean="0"/>
              <a:t>артистка , в роли Кармен </a:t>
            </a:r>
          </a:p>
          <a:p>
            <a:r>
              <a:rPr lang="ru-RU" dirty="0" smtClean="0"/>
              <a:t>в театре </a:t>
            </a:r>
            <a:r>
              <a:rPr lang="ru-RU" dirty="0"/>
              <a:t>музыкальной драмы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047" y="53015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«Сердитый </a:t>
            </a:r>
            <a:r>
              <a:rPr lang="ru-RU" dirty="0"/>
              <a:t>взор бесцветных глаз.</a:t>
            </a:r>
            <a:br>
              <a:rPr lang="ru-RU" dirty="0"/>
            </a:br>
            <a:r>
              <a:rPr lang="ru-RU" dirty="0"/>
              <a:t>Их гордый вызов, их презренье.</a:t>
            </a:r>
            <a:br>
              <a:rPr lang="ru-RU" dirty="0"/>
            </a:br>
            <a:r>
              <a:rPr lang="ru-RU" dirty="0"/>
              <a:t>Всех линий — таянье и пенье.</a:t>
            </a:r>
            <a:br>
              <a:rPr lang="ru-RU" dirty="0"/>
            </a:br>
            <a:r>
              <a:rPr lang="ru-RU" dirty="0"/>
              <a:t>Так я вас встретил в первый </a:t>
            </a:r>
            <a:r>
              <a:rPr lang="ru-RU" dirty="0" smtClean="0"/>
              <a:t>раз». (1914)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12858" y="141371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«Я смотрю на вас в «Кармен» третий раз, </a:t>
            </a:r>
            <a:r>
              <a:rPr lang="ru-RU" dirty="0" smtClean="0"/>
              <a:t>и </a:t>
            </a:r>
            <a:r>
              <a:rPr lang="ru-RU" dirty="0"/>
              <a:t>волнение мое растет </a:t>
            </a:r>
            <a:r>
              <a:rPr lang="ru-RU" dirty="0" smtClean="0"/>
              <a:t>с каждым </a:t>
            </a:r>
            <a:r>
              <a:rPr lang="ru-RU" dirty="0"/>
              <a:t>днем… </a:t>
            </a:r>
            <a:r>
              <a:rPr lang="ru-RU" dirty="0" smtClean="0"/>
              <a:t>Я </a:t>
            </a:r>
            <a:r>
              <a:rPr lang="ru-RU" dirty="0"/>
              <a:t>— не мальчик, я знаю эту адскую муку </a:t>
            </a:r>
            <a:r>
              <a:rPr lang="ru-RU" dirty="0" smtClean="0"/>
              <a:t>влюбленности</a:t>
            </a:r>
            <a:r>
              <a:rPr lang="ru-RU" dirty="0"/>
              <a:t>, от которой стон стоит во </a:t>
            </a:r>
            <a:r>
              <a:rPr lang="ru-RU" dirty="0" smtClean="0"/>
              <a:t>всем </a:t>
            </a:r>
            <a:r>
              <a:rPr lang="ru-RU" dirty="0"/>
              <a:t>существе. Думаю, что вы очень </a:t>
            </a:r>
            <a:r>
              <a:rPr lang="ru-RU" dirty="0" smtClean="0"/>
              <a:t>знаете </a:t>
            </a:r>
            <a:r>
              <a:rPr lang="ru-RU" dirty="0"/>
              <a:t>это, раз вы так </a:t>
            </a:r>
            <a:r>
              <a:rPr lang="ru-RU" dirty="0" smtClean="0"/>
              <a:t>знаете Кармен». (</a:t>
            </a:r>
            <a:r>
              <a:rPr lang="ru-RU" dirty="0" err="1" smtClean="0"/>
              <a:t>А.Блок</a:t>
            </a:r>
            <a:r>
              <a:rPr lang="ru-RU" dirty="0" smtClean="0"/>
              <a:t>)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2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041" y="1779656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Обращение </a:t>
            </a:r>
            <a:r>
              <a:rPr lang="ru-RU" dirty="0"/>
              <a:t>поэта к темам родины, ее исторического пути, ее грядущей судьбы было связано для него с переживанием подъема и поражения первой русской революции. В июле 1905 года было написано прекрасное стихотворение "Осенняя воля", в котором уже зазвучал основной тон всей патриотической лирики Блока.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Революционные события вплотную подвели Блока к теме Родины, России. Понятие добра вчерашний певец Прекрасной Дамы связывает уже не с мистическими символами, а с земными людьми. Он порывает с символистами, равнодушно относится к социальным проблемам. В новых произведениях Блока отражены поиски путей к народу, к постижению судеб Родины. Каков русский народ, такова истинная Русь, это Блок показывает в своей поэме "На поле Куликовом". Идея народного подвига, народной силы, идея могучей Родины, ее непобедимости выражена поэтом страстно и убежденно.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936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5191" y="413370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Блок создал свой самобытно-неповторимый лирический образ Родины — не матери, каким он был у поэтов прошлого, а красавицы-подруги, возлюбленной, невесты, "светлой жены", — образ, овеянный поэзией русского песенного и сказочного фольклора. </a:t>
            </a:r>
            <a:endParaRPr lang="ru-RU" dirty="0" smtClean="0"/>
          </a:p>
          <a:p>
            <a:r>
              <a:rPr lang="ru-RU" dirty="0"/>
              <a:t>С течением времени образ этот все более наполнялся реальным общественно-историческим содержанием. Если сначала поэт воспевал романтически "необычайную" и "таинственную" Русь — "нищую", "дремучую" и колдовскую, с ведунами, ворожеями и заветными "преданьями старины", то в дальнейшем эти сказочные мотивы заметно уступают место представлению о "живой, могучей и юной России", накапливающей революционную грозу. 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5281" y="116632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О, нищая моя страна, </a:t>
            </a:r>
          </a:p>
          <a:p>
            <a:r>
              <a:rPr lang="ru-RU" dirty="0"/>
              <a:t>Что ты для сердца значишь? </a:t>
            </a:r>
          </a:p>
          <a:p>
            <a:r>
              <a:rPr lang="ru-RU" dirty="0"/>
              <a:t>О, бедная моя жена, </a:t>
            </a:r>
          </a:p>
          <a:p>
            <a:r>
              <a:rPr lang="ru-RU" dirty="0"/>
              <a:t>О чём ты горько плачешь? </a:t>
            </a:r>
            <a:endParaRPr lang="ru-RU" dirty="0" smtClean="0"/>
          </a:p>
          <a:p>
            <a:r>
              <a:rPr lang="ru-RU" dirty="0" smtClean="0"/>
              <a:t>                            «Осенняя воля»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500570"/>
            <a:ext cx="46355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 том, что было, не жалея, </a:t>
            </a:r>
          </a:p>
          <a:p>
            <a:r>
              <a:rPr lang="ru-RU" dirty="0"/>
              <a:t>Твою я понял высоту: </a:t>
            </a:r>
          </a:p>
          <a:p>
            <a:r>
              <a:rPr lang="ru-RU" dirty="0"/>
              <a:t>Да. Ты - родная Галилея </a:t>
            </a:r>
          </a:p>
          <a:p>
            <a:r>
              <a:rPr lang="ru-RU" dirty="0"/>
              <a:t>Мне - </a:t>
            </a:r>
            <a:r>
              <a:rPr lang="ru-RU" dirty="0" err="1"/>
              <a:t>невоскресшему</a:t>
            </a:r>
            <a:r>
              <a:rPr lang="ru-RU" dirty="0"/>
              <a:t> Христу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                       «Родина»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1202" y="1928802"/>
            <a:ext cx="43627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Русь моя, жизнь моя, вместе ль нам маяться? </a:t>
            </a:r>
          </a:p>
          <a:p>
            <a:r>
              <a:rPr lang="ru-RU" dirty="0"/>
              <a:t>Царь, да Сибирь, да Ермак, да тюрьма! </a:t>
            </a:r>
          </a:p>
          <a:p>
            <a:r>
              <a:rPr lang="ru-RU" dirty="0"/>
              <a:t>Эх, не пора ль разлучиться, раскаяться... </a:t>
            </a:r>
          </a:p>
          <a:p>
            <a:r>
              <a:rPr lang="ru-RU" dirty="0"/>
              <a:t>Вольному сердцу на что твоя тьма? </a:t>
            </a:r>
          </a:p>
        </p:txBody>
      </p:sp>
    </p:spTree>
    <p:extLst>
      <p:ext uri="{BB962C8B-B14F-4D97-AF65-F5344CB8AC3E}">
        <p14:creationId xmlns:p14="http://schemas.microsoft.com/office/powerpoint/2010/main" xmlns="" val="80574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"На поле Куликовом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4" name="Рисунок 3" descr="sv. . S. - &amp;Gcy;&amp;lcy;&amp;acy;&amp;zcy;&amp;ucy;&amp;ncy;&amp;ocy;&amp;vcy; &amp;Icy;. &amp;Kcy;&amp;acy;&amp;ncy;&amp;ucy;&amp;ncy; (&amp;TScy;&amp;icy;&amp;kcy;&amp;lcy; &amp;Pcy;&amp;ocy;&amp;lcy;&amp;iecy; &amp;Kcy;&amp;ucy;&amp;lcy;&amp;icy;&amp;kcy;&amp;ocy;&amp;vcy;&amp;ocy;) &amp;KHcy;&amp;rcy;&amp;acy;&amp;mcy; &amp;Pcy;&amp;rcy;&amp;iecy;&amp;ocy;&amp;bcy;&amp;rcy;&amp;acy;&amp;zhcy;&amp;iecy;&amp;ncy;&amp;icy;&amp;yacy; &amp;Gcy;&amp;ocy;&amp;scy;&amp;pcy;&amp;ocy;&amp;dcy;&amp;ncy;&amp;yacy; &amp;vcy; &amp;Bcy;&amp;ocy;&amp;gcy;&amp;ocy;&amp;rcy;&amp;ocy;&amp;dcy;&amp;scy;&amp;kcy;&amp;ocy;&amp;mcy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786322"/>
            <a:ext cx="3000396" cy="1622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&amp;Pcy;&amp;ocy;&amp;dcy;&amp;acy;&amp;rcy;&amp;ocy;&amp;chcy;&amp;ncy;&amp;ycy;&amp;iecy; &amp;icy;&amp;zcy;&amp;dcy;&amp;acy;&amp;ncy;&amp;icy;&amp;yacy;. - &amp;Acy;&amp;kcy;&amp;tscy;&amp;icy;&amp;yacy; &amp;kcy;&amp;ncy;&amp;icy;&amp;gcy;&amp;icy; &amp;lcy;&amp;yucy;&amp;dcy;&amp;yacy;&amp;m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1781147" cy="222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&amp;Icy;&amp;lcy;&amp;softcy;&amp;yacy; &amp;Gcy;&amp;lcy;&amp;acy;&amp;zcy;&amp;ucy;&amp;ncy;&amp;ocy;&amp;vcy; &amp;vcy; &quot;&amp;Rcy;&amp;ucy;&amp;scy;&amp;scy;&amp;kcy;&amp;ocy;&amp;mcy; &amp;pcy;&amp;iecy;&amp;rcy;&amp;iecy;&amp;pcy;&amp;lcy;&amp;iecy;&amp;tcy;&amp;iecy;&quot; - &amp;Icy;&amp;lcy;&amp;lcy;&amp;yucy;&amp;scy;&amp;tcy;&amp;rcy;&amp;acy;&amp;tscy;&amp;icy;&amp;icy; &amp;kcy; &amp;kcy;&amp;lcy;&amp;acy;&amp;scy;&amp;scy;&amp;icy;&amp;kcy;&amp;iecy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61" y="4509120"/>
            <a:ext cx="1793919" cy="21081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31839" y="1372535"/>
            <a:ext cx="57606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О, Русь моя! Жена моя! До боли </a:t>
            </a:r>
          </a:p>
          <a:p>
            <a:r>
              <a:rPr lang="ru-RU" sz="1600" dirty="0"/>
              <a:t>Нам ясен долгий путь! </a:t>
            </a:r>
          </a:p>
          <a:p>
            <a:r>
              <a:rPr lang="ru-RU" sz="1600" dirty="0"/>
              <a:t>Наш путь - стрелой татарской </a:t>
            </a:r>
            <a:r>
              <a:rPr lang="ru-RU" sz="1600" dirty="0" smtClean="0"/>
              <a:t>древней воли </a:t>
            </a:r>
            <a:endParaRPr lang="ru-RU" sz="1600" dirty="0"/>
          </a:p>
          <a:p>
            <a:r>
              <a:rPr lang="ru-RU" sz="1600" dirty="0"/>
              <a:t>Пронзил нам грудь. </a:t>
            </a:r>
          </a:p>
          <a:p>
            <a:r>
              <a:rPr lang="ru-RU" sz="1600" dirty="0" smtClean="0"/>
              <a:t>Наш </a:t>
            </a:r>
            <a:r>
              <a:rPr lang="ru-RU" sz="1600" dirty="0"/>
              <a:t>путь - степной, наш путь - в </a:t>
            </a:r>
            <a:r>
              <a:rPr lang="ru-RU" sz="1600" dirty="0" smtClean="0"/>
              <a:t>тоске безбрежной </a:t>
            </a:r>
            <a:r>
              <a:rPr lang="ru-RU" sz="1600" dirty="0"/>
              <a:t>- </a:t>
            </a:r>
          </a:p>
          <a:p>
            <a:r>
              <a:rPr lang="ru-RU" sz="1600" dirty="0"/>
              <a:t>В твоей тоске, о, Русь! </a:t>
            </a:r>
          </a:p>
          <a:p>
            <a:r>
              <a:rPr lang="ru-RU" sz="1600" dirty="0"/>
              <a:t>И даже мглы - ночной и зарубежной - </a:t>
            </a:r>
          </a:p>
          <a:p>
            <a:r>
              <a:rPr lang="ru-RU" sz="1600" dirty="0"/>
              <a:t>Я не боюсь. </a:t>
            </a:r>
            <a:endParaRPr lang="ru-RU" sz="1600" dirty="0" smtClean="0"/>
          </a:p>
          <a:p>
            <a:r>
              <a:rPr lang="ru-RU" sz="1600" dirty="0"/>
              <a:t>И вечный бой! Покой нам только снится </a:t>
            </a:r>
          </a:p>
          <a:p>
            <a:r>
              <a:rPr lang="ru-RU" sz="1600" dirty="0"/>
              <a:t>Сквозь кровь и пыль... </a:t>
            </a:r>
          </a:p>
          <a:p>
            <a:r>
              <a:rPr lang="ru-RU" sz="1600" dirty="0"/>
              <a:t>Летит, летит степная кобылица </a:t>
            </a:r>
          </a:p>
          <a:p>
            <a:r>
              <a:rPr lang="ru-RU" sz="1600" dirty="0"/>
              <a:t>И мнёт ковыль...</a:t>
            </a:r>
          </a:p>
        </p:txBody>
      </p:sp>
    </p:spTree>
    <p:extLst>
      <p:ext uri="{BB962C8B-B14F-4D97-AF65-F5344CB8AC3E}">
        <p14:creationId xmlns:p14="http://schemas.microsoft.com/office/powerpoint/2010/main" xmlns="" val="31127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Поэма «Двенадцать»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02688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Поэма «Двенадцать» была написана в 1918 </a:t>
            </a:r>
            <a:r>
              <a:rPr lang="ru-RU" dirty="0" smtClean="0"/>
              <a:t>году. </a:t>
            </a:r>
            <a:r>
              <a:rPr lang="ru-RU" dirty="0"/>
              <a:t>Потерявшая нравственные ориентиры, охваченная </a:t>
            </a:r>
          </a:p>
          <a:p>
            <a:r>
              <a:rPr lang="ru-RU" dirty="0"/>
              <a:t>разгулом темных страстей, разгулом вседозволенности — </a:t>
            </a:r>
          </a:p>
          <a:p>
            <a:r>
              <a:rPr lang="ru-RU" dirty="0"/>
              <a:t>такой предстает Россия в поэме «Двенадцать». </a:t>
            </a:r>
          </a:p>
          <a:p>
            <a:r>
              <a:rPr lang="ru-RU" dirty="0"/>
              <a:t>Но в том страшном и жестоком, через что предстоит</a:t>
            </a:r>
          </a:p>
          <a:p>
            <a:r>
              <a:rPr lang="ru-RU" dirty="0"/>
              <a:t> ей пройти, что она переживает зимой 18-го года, </a:t>
            </a:r>
          </a:p>
          <a:p>
            <a:r>
              <a:rPr lang="ru-RU" dirty="0"/>
              <a:t>А. Блоку видится не только возмездие, но и погружение в ад,</a:t>
            </a:r>
          </a:p>
          <a:p>
            <a:r>
              <a:rPr lang="ru-RU" dirty="0"/>
              <a:t> и в этом же — ее очищение. Россия должна миновать </a:t>
            </a:r>
          </a:p>
          <a:p>
            <a:r>
              <a:rPr lang="ru-RU" dirty="0"/>
              <a:t>это страшное; погрузившись на самое дно, вознестись к небу.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&amp;Lcy;&amp;iecy;&amp;kcy;&amp;acy;&amp;rcy;&amp;scy;&amp;tcy;&amp;vcy;&amp;ocy; &amp;vcy; &amp;kcy;&amp;ocy;&amp;mcy;&amp;pcy;&amp;lcy;&amp;iecy;&amp;kcy;&amp;tcy;&amp;iecy;. . &amp;Scy;&amp;kcy;&amp;acy;&amp;chcy;&amp;acy;&amp;tcy;&amp;softcy; &amp;pcy;&amp;rcy;&amp;ocy;&amp;gcy;&amp;rcy;&amp;acy;&amp;mcy;&amp;mcy;&amp;ucy; Minilyrics (1,48 &amp;Mcy;&amp;Bcy;) . - 24 &amp;Ncy;&amp;ocy;&amp;yacy;&amp;bcy;&amp;rcy;&amp;yacy; 2013 - Blog - Vkst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7107" y="2071678"/>
            <a:ext cx="2175356" cy="2869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6326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pic>
        <p:nvPicPr>
          <p:cNvPr id="4" name="Рисунок 3" descr="&amp;Rcy;&amp;iecy;&amp;fcy;&amp;iecy;&amp;rcy;&amp;acy;&amp;tcy; &amp;pcy;&amp;ocy; &amp;lcy;&amp;icy;&amp;tcy;&amp;iecy;&amp;rcy;&amp;acy;&amp;tcy;&amp;ucy;&amp;rcy;&amp;iecy; &amp;ncy;&amp;acy; &amp;tcy;&amp;iecy;&amp;mcy;&amp;ucy;: &quot;&amp;Acy;. &amp;Acy;. &amp;Bcy;&amp;lcy;&amp;ocy;&amp;kcy; &amp;Ocy;&amp;scy;&amp;ncy;&amp;ocy;&amp;vcy;&amp;ncy;&amp;ycy;&amp;iecy; &amp;tcy;&amp;iecy;&amp;mcy;&amp;ycy; &amp;tcy;&amp;vcy;&amp;ocy;…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857364"/>
            <a:ext cx="1853310" cy="27696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33524" y="6093296"/>
            <a:ext cx="3788217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Родители поэта: А.А. Бекетова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 err="1" smtClean="0">
                <a:solidFill>
                  <a:schemeClr val="tx1"/>
                </a:solidFill>
              </a:rPr>
              <a:t>А.Л.Блок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&amp;Pcy;&amp;rcy;&amp;icy;&amp;vcy;&amp;iecy;&amp;tcy; &amp;scy; &amp;bcy;&amp;ocy;&amp;lcy;&amp;softcy;&amp;shcy;&amp;ocy;&amp;gcy;&amp;ocy; &amp;bcy;&amp;ocy;&amp;dcy;&amp;ucy;&amp;ncy;&amp;acy; - &amp;Pcy;&amp;acy;&amp;mcy;&amp;yacy;&amp;tcy;&amp;icy; &amp;pcy;&amp;ocy;&amp;ecy;&amp;tcy;&amp;acy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03393">
            <a:off x="3730884" y="1761317"/>
            <a:ext cx="1911554" cy="2229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928179" y="2795791"/>
            <a:ext cx="205573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Е.Г.Бекетова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бабушка </a:t>
            </a:r>
            <a:endParaRPr lang="ru-RU" dirty="0"/>
          </a:p>
        </p:txBody>
      </p:sp>
      <p:pic>
        <p:nvPicPr>
          <p:cNvPr id="9" name="Рисунок 8" descr="&amp;Acy;&amp;lcy;&amp;iecy;&amp;kcy;&amp;scy;&amp;acy;&amp;ncy;&amp;dcy;&amp;rcy; &amp;Acy;&amp;lcy;&amp;iecy;&amp;kcy;&amp;scy;&amp;acy;&amp;ncy;&amp;dcy;&amp;rcy;&amp;ocy;&amp;vcy;&amp;icy;&amp;chcy; &amp;Bcy;&amp;lcy;&amp;ocy;&amp;kcy; &amp;Ocy;, &amp;yacy; &amp;khcy;&amp;ocy;&amp;chcy;&amp;ucy; &amp;bcy;&amp;iecy;&amp;zcy;&amp;ucy;&amp;mcy;&amp;ncy;&amp;ocy; &amp;zhcy;&amp;icy;&amp;tcy;&amp;softcy;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3" t="2565" r="61057" b="34187"/>
          <a:stretch/>
        </p:blipFill>
        <p:spPr bwMode="auto">
          <a:xfrm>
            <a:off x="6908755" y="519316"/>
            <a:ext cx="1807210" cy="22764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&amp;Bcy;&amp;iecy;&amp;kcy;&amp;iecy;&amp;tcy;&amp;ocy;&amp;vcy; &amp;Acy;&amp;ncy;&amp;dcy;&amp;rcy;&amp;iecy;&amp;jcy; &amp;Ncy;&amp;icy;&amp;kcy;&amp;ocy;&amp;lcy;&amp;acy;&amp;iecy;&amp;vcy;&amp;icy;&amp;chcy; (&amp;vcy; &amp;bcy;&amp;acy;&amp;bcy;&amp;ocy;&amp;chcy;&amp;kcy;&amp;iecy;) &amp;Bcy;&amp;iecy;&amp;kcy;&amp;iecy;&amp;tcy;&amp;ocy;&amp;vcy; &amp;Acy;&amp;ncy;&amp;dcy;&amp;rcy;&amp;iecy;&amp;jcy; &amp;Ncy;&amp;icy;&amp;kcy;&amp;ocy;&amp;lcy;&amp;acy;&amp;iecy;…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8755" y="3789039"/>
            <a:ext cx="1807210" cy="20272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122321" y="5816297"/>
            <a:ext cx="2880319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А.Н.Бекетов</a:t>
            </a:r>
            <a:r>
              <a:rPr lang="ru-RU" dirty="0" smtClean="0"/>
              <a:t>, ректор Петербургского </a:t>
            </a:r>
            <a:r>
              <a:rPr lang="ru-RU" dirty="0" err="1" smtClean="0"/>
              <a:t>университета,дед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14810" y="4500570"/>
            <a:ext cx="9460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err="1" smtClean="0"/>
              <a:t>А.Блок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810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Иллюстрации Юрия Анненкова к поэме А. Блока</a:t>
            </a:r>
          </a:p>
        </p:txBody>
      </p:sp>
      <p:pic>
        <p:nvPicPr>
          <p:cNvPr id="3" name="Рисунок 2" descr="http://www.nasledie-rus.ru/img/750000/7506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2643182"/>
            <a:ext cx="2088515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art.1september.ru/2001/22/no22_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928802"/>
            <a:ext cx="2261089" cy="170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artpoisk.info/files/images/857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49" y="1340768"/>
            <a:ext cx="1683490" cy="219276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806114" y="3963559"/>
            <a:ext cx="32464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..И идут без имени святого</a:t>
            </a:r>
          </a:p>
          <a:p>
            <a:r>
              <a:rPr lang="ru-RU" dirty="0"/>
              <a:t>Все двенадцать — вдаль.</a:t>
            </a:r>
          </a:p>
          <a:p>
            <a:r>
              <a:rPr lang="ru-RU" dirty="0"/>
              <a:t>Ко всему готовы,</a:t>
            </a:r>
          </a:p>
          <a:p>
            <a:r>
              <a:rPr lang="ru-RU" dirty="0"/>
              <a:t>Ничего не жаль</a:t>
            </a:r>
            <a:r>
              <a:rPr lang="ru-RU" dirty="0" smtClean="0"/>
              <a:t>...</a:t>
            </a:r>
          </a:p>
          <a:p>
            <a:r>
              <a:rPr lang="ru-RU" dirty="0"/>
              <a:t>И вьюга пылит им в очи</a:t>
            </a:r>
          </a:p>
          <a:p>
            <a:r>
              <a:rPr lang="ru-RU" dirty="0"/>
              <a:t>Дни и ночи</a:t>
            </a:r>
          </a:p>
          <a:p>
            <a:r>
              <a:rPr lang="ru-RU" dirty="0"/>
              <a:t>Напролет...</a:t>
            </a:r>
          </a:p>
          <a:p>
            <a:r>
              <a:rPr lang="ru-RU" dirty="0" smtClean="0"/>
              <a:t>Вперед</a:t>
            </a:r>
            <a:r>
              <a:rPr lang="ru-RU" dirty="0"/>
              <a:t>, вперед,</a:t>
            </a:r>
          </a:p>
          <a:p>
            <a:r>
              <a:rPr lang="ru-RU" dirty="0"/>
              <a:t>Рабочий народ!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653" y="4113440"/>
            <a:ext cx="33892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Только нищий пес голодный</a:t>
            </a:r>
          </a:p>
          <a:p>
            <a:r>
              <a:rPr lang="ru-RU" dirty="0"/>
              <a:t>Ковыляет позади...</a:t>
            </a:r>
          </a:p>
          <a:p>
            <a:endParaRPr lang="ru-RU" dirty="0"/>
          </a:p>
          <a:p>
            <a:r>
              <a:rPr lang="ru-RU" dirty="0"/>
              <a:t>— Отвяжись ты, шелудивый,</a:t>
            </a:r>
          </a:p>
          <a:p>
            <a:r>
              <a:rPr lang="ru-RU" dirty="0"/>
              <a:t>Я штыком пощекочу!</a:t>
            </a:r>
          </a:p>
          <a:p>
            <a:r>
              <a:rPr lang="ru-RU" dirty="0"/>
              <a:t>Старый мир, как пес паршивый,</a:t>
            </a:r>
          </a:p>
          <a:p>
            <a:r>
              <a:rPr lang="ru-RU" dirty="0"/>
              <a:t>Провались — поколочу!</a:t>
            </a:r>
          </a:p>
        </p:txBody>
      </p:sp>
    </p:spTree>
    <p:extLst>
      <p:ext uri="{BB962C8B-B14F-4D97-AF65-F5344CB8AC3E}">
        <p14:creationId xmlns:p14="http://schemas.microsoft.com/office/powerpoint/2010/main" xmlns="" val="174747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Gcy;&amp;iecy;&amp;ocy;&amp;gcy;&amp;rcy;&amp;acy;&amp;fcy;&amp;icy;&amp;chcy;&amp;iecy;&amp;scy;&amp;kcy;&amp;icy;&amp;jcy; &amp;zhcy;&amp;ucy;&amp;rcy;&amp;ncy;&amp;acy;&amp;lcy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500042"/>
            <a:ext cx="1843898" cy="229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encrypted-tbn0.gstatic.com/images?q=tbn:ANd9GcTKOE92mM-KQ2Qw23OHFO4U8z42JbpkKeqlRGMsyskhbcIRaXm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1740979" cy="244154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5829" y="3187975"/>
            <a:ext cx="31277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Помнишь, Катя, офицера —</a:t>
            </a:r>
          </a:p>
          <a:p>
            <a:r>
              <a:rPr lang="ru-RU" sz="1600" dirty="0"/>
              <a:t>Не ушел он от ножа...</a:t>
            </a:r>
          </a:p>
          <a:p>
            <a:r>
              <a:rPr lang="ru-RU" sz="1600" dirty="0"/>
              <a:t>Аль не вспомнила, холера?</a:t>
            </a:r>
          </a:p>
          <a:p>
            <a:r>
              <a:rPr lang="ru-RU" sz="1600" dirty="0"/>
              <a:t>Али память не свежа?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96217" y="2846259"/>
            <a:ext cx="32608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В кружевном белье ходила —</a:t>
            </a:r>
          </a:p>
          <a:p>
            <a:r>
              <a:rPr lang="ru-RU" sz="1600" dirty="0"/>
              <a:t>Походи-ка, походи!</a:t>
            </a:r>
          </a:p>
          <a:p>
            <a:r>
              <a:rPr lang="ru-RU" sz="1600" dirty="0"/>
              <a:t>С офицерами блудила —</a:t>
            </a:r>
          </a:p>
          <a:p>
            <a:r>
              <a:rPr lang="ru-RU" sz="1600" dirty="0"/>
              <a:t>Поблуди-ка, поблуди!</a:t>
            </a:r>
          </a:p>
        </p:txBody>
      </p:sp>
      <p:pic>
        <p:nvPicPr>
          <p:cNvPr id="2054" name="Picture 6" descr="&amp;Icy;&amp;lcy;&amp;lcy;&amp;yucy;&amp;scy;&amp;tcy;&amp;rcy;&amp;acy;&amp;tscy;&amp;icy;&amp;icy; &amp;YUcy;.&amp;Acy;&amp;ncy;&amp;ncy;&amp;iecy;&amp;ncy;&amp;kcy;&amp;ocy;&amp;vcy;&amp;acy; &amp;kcy; &amp;pcy;&amp;ocy;&amp;ecy;&amp;mcy;&amp;iecy; &amp;Acy;.&amp;Bcy;&amp;lcy;&amp;ocy;&amp;kcy;&amp;acy; &quot;&amp;Dcy;&amp;vcy;&amp;iecy;&amp;ncy;&amp;acy;&amp;dcy;&amp;tscy;&amp;acy;&amp;tcy;&amp;softcy;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4888" y="2376756"/>
            <a:ext cx="162890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&amp;Ncy;.&amp;Gcy;&amp;ocy;&amp;ncy;&amp;chcy;&amp;acy;&amp;rcy;&amp;ocy;&amp;vcy;&amp;acy;. . &amp;Icy;&amp;lcy;&amp;lcy;&amp;yucy;&amp;scy;&amp;tcy;&amp;rcy;&amp;acy;&amp;tscy;&amp;icy;&amp;yacy; &amp;kcy; &amp;gcy;&amp;lcy;. 12 &amp;pcy;&amp;ocy;&amp;ecy;&amp;mcy;&amp;ycy; &amp;Acy;.&amp;Bcy;&amp;lcy;&amp;ocy;&amp;kcy;&amp;acy; &quot;&amp;Dcy;&amp;vcy;&amp;iecy;&amp;ncy;&amp;acy;&amp;dcy;&amp;tscy;&amp;acy;&amp;tcy;…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23526"/>
            <a:ext cx="1845589" cy="24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57046" y="4445069"/>
            <a:ext cx="26869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А вон и долгополый -</a:t>
            </a:r>
            <a:br>
              <a:rPr lang="ru-RU" sz="1600" dirty="0"/>
            </a:br>
            <a:r>
              <a:rPr lang="ru-RU" sz="1600" dirty="0"/>
              <a:t>Сторонкой - за сугроб...</a:t>
            </a:r>
            <a:br>
              <a:rPr lang="ru-RU" sz="1600" dirty="0"/>
            </a:br>
            <a:r>
              <a:rPr lang="ru-RU" sz="1600" dirty="0"/>
              <a:t>Что' нынче невеселый,</a:t>
            </a:r>
            <a:br>
              <a:rPr lang="ru-RU" sz="1600" dirty="0"/>
            </a:br>
            <a:r>
              <a:rPr lang="ru-RU" sz="1600" dirty="0"/>
              <a:t>Товарищ поп?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625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Нежной поступью </a:t>
            </a:r>
            <a:r>
              <a:rPr lang="ru-RU" dirty="0" err="1"/>
              <a:t>надвьюжной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Снежной россыпью жемчужной,</a:t>
            </a:r>
            <a:br>
              <a:rPr lang="ru-RU" dirty="0"/>
            </a:br>
            <a:r>
              <a:rPr lang="ru-RU" dirty="0"/>
              <a:t>В белом венчике из роз -</a:t>
            </a:r>
            <a:br>
              <a:rPr lang="ru-RU" dirty="0"/>
            </a:br>
            <a:r>
              <a:rPr lang="ru-RU" dirty="0"/>
              <a:t>Впереди - </a:t>
            </a:r>
            <a:r>
              <a:rPr lang="ru-RU" dirty="0" err="1"/>
              <a:t>Исус</a:t>
            </a:r>
            <a:r>
              <a:rPr lang="ru-RU" dirty="0"/>
              <a:t> Христос.</a:t>
            </a:r>
          </a:p>
        </p:txBody>
      </p:sp>
    </p:spTree>
    <p:extLst>
      <p:ext uri="{BB962C8B-B14F-4D97-AF65-F5344CB8AC3E}">
        <p14:creationId xmlns:p14="http://schemas.microsoft.com/office/powerpoint/2010/main" xmlns="" val="380944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214554"/>
            <a:ext cx="4707342" cy="258532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«Творчество Александра Блока, — писал Маяковский в статье, посвященной памяти Блока,— целая поэтическая эпоха, эпоха недавнего прошлого.</a:t>
            </a:r>
            <a:br>
              <a:rPr lang="ru-RU" dirty="0"/>
            </a:br>
            <a:r>
              <a:rPr lang="ru-RU" dirty="0"/>
              <a:t>Славнейший мастер-символист, Блок оказал огромное влияние на всю современную </a:t>
            </a:r>
            <a:r>
              <a:rPr lang="ru-RU" dirty="0" smtClean="0"/>
              <a:t>поэзию».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pic>
        <p:nvPicPr>
          <p:cNvPr id="3074" name="Picture 2" descr="&amp;Bcy;&amp;lcy;&amp;ocy;&amp;kcy; &amp;Acy;&amp;lcy;&amp;iecy;&amp;kcy;&amp;scy;&amp;acy;&amp;ncy;&amp;dcy;&amp;rcy; - &amp;bcy;&amp;icy;&amp;ocy;&amp;gcy;&amp;rcy;&amp;acy;&amp;fcy;&amp;icy;&amp;yacy;, &amp;fcy;&amp;acy;&amp;kcy;&amp;tcy;&amp;ycy; &amp;icy;&amp;zcy; &amp;zhcy;&amp;icy;&amp;zcy;&amp;ncy;&amp;icy;, &amp;fcy;&amp;ocy;&amp;tcy;&amp;ocy;&amp;gcy;&amp;rcy;&amp;acy;&amp;fcy;&amp;icy;&amp;icy;, &amp;scy;&amp;pcy;&amp;rcy;&amp;acy;&amp;vcy;&amp;ocy;&amp;chcy;&amp;ncy;&amp;acy;&amp;yacy; &amp;icy;&amp;ncy;&amp;fcy;&amp;ocy;&amp;rcy;&amp;mcy;&amp;acy;&amp;tscy;&amp;icy;&amp;ya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643050"/>
            <a:ext cx="2419772" cy="3574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233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Шахматово</a:t>
            </a:r>
            <a:endParaRPr lang="ru-RU" dirty="0"/>
          </a:p>
        </p:txBody>
      </p:sp>
      <p:pic>
        <p:nvPicPr>
          <p:cNvPr id="3" name="Рисунок 2" descr="&amp;Pcy;&amp;iecy;&amp;rcy;&amp;scy;&amp;ocy;&amp;ncy;&amp;acy;&amp;lcy;&amp;softcy;&amp;ncy;&amp;ycy;&amp;jcy; &amp;scy;&amp;acy;&amp;jcy;&amp;tcy; - &amp;Pcy;&amp;iecy;&amp;rcy;&amp;scy;&amp;ocy;&amp;ncy;&amp;acy;&amp;lcy;&amp;icy;&amp;i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857364"/>
            <a:ext cx="3000396" cy="17509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4000504"/>
            <a:ext cx="2480160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/>
              <a:t>А</a:t>
            </a:r>
            <a:r>
              <a:rPr lang="ru-RU" dirty="0" err="1"/>
              <a:t>.</a:t>
            </a:r>
            <a:r>
              <a:rPr lang="ru-RU" b="1" dirty="0" err="1"/>
              <a:t>А</a:t>
            </a:r>
            <a:r>
              <a:rPr lang="ru-RU" dirty="0" err="1"/>
              <a:t>.</a:t>
            </a:r>
            <a:r>
              <a:rPr lang="ru-RU" b="1" dirty="0" err="1"/>
              <a:t>Блок</a:t>
            </a:r>
            <a:r>
              <a:rPr lang="ru-RU" dirty="0"/>
              <a:t> с собакой </a:t>
            </a:r>
            <a:r>
              <a:rPr lang="ru-RU" dirty="0" err="1"/>
              <a:t>Дианкой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/>
              <a:t>ступенях крыльца </a:t>
            </a:r>
            <a:r>
              <a:rPr lang="ru-RU" dirty="0" err="1"/>
              <a:t>шахматовского</a:t>
            </a:r>
            <a:endParaRPr lang="ru-RU" dirty="0"/>
          </a:p>
          <a:p>
            <a:r>
              <a:rPr lang="ru-RU" dirty="0"/>
              <a:t> дома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Рисунок 4" descr="&amp;Gcy;&amp;ocy;&amp;scy;&amp;ucy;&amp;dcy;&amp;acy;&amp;rcy;&amp;scy;&amp;tcy;&amp;vcy;&amp;iecy;&amp;ncy;&amp;ncy;&amp;ycy;&amp;jcy; &amp;icy;&amp;scy;&amp;tcy;&amp;ocy;&amp;rcy;&amp;icy;&amp;kcy;&amp;ocy;-&amp;lcy;&amp;icy;&amp;tcy;&amp;iecy;&amp;rcy;&amp;acy;&amp;tcy;&amp;ucy;&amp;rcy;&amp;ncy;&amp;ycy;&amp;jcy; &amp;icy; &amp;pcy;&amp;rcy;&amp;icy;&amp;rcy;&amp;ocy;&amp;dcy;&amp;ncy;&amp;ycy;&amp;jcy; &amp;mcy;&amp;ucy;&amp;zcy;&amp;iecy;&amp;jcy;-&amp;zcy;&amp;acy;&amp;pcy;&amp;ocy;&amp;vcy;&amp;iecy;&amp;dcy;&amp;ncy;&amp;icy;&amp;kcy; &amp;Acy;.&amp;Acy;. &amp;Bcy;&amp;lcy;&amp;ocy;&amp;kcy;&amp;acy; - &amp;Mcy;&amp;ocy;&amp;icy; &amp;scy;&amp;tcy;&amp;acy;&amp;tcy;&amp;softcy;&amp;icy; - &amp;Tcy;&amp;acy;&amp;mcy; &amp;scy;&amp;tcy;&amp;ocy;&amp;icy;&amp;tcy; &amp;pcy;&amp;ocy;&amp;bcy;&amp;ycy;&amp;vcy;&amp;acy;&amp;tcy;&amp;softcy; - &amp;Pcy;&amp;rcy;&amp;ocy;&amp;scy;&amp;tcy;&amp;ocy; &amp;scy;&amp;acy;&amp;jcy;&amp;tcy;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07"/>
          <a:stretch/>
        </p:blipFill>
        <p:spPr bwMode="auto">
          <a:xfrm>
            <a:off x="5286380" y="2928934"/>
            <a:ext cx="2643206" cy="1507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72066" y="4714884"/>
            <a:ext cx="337784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err="1" smtClean="0"/>
              <a:t>Шахматово</a:t>
            </a:r>
            <a:r>
              <a:rPr lang="ru-RU" dirty="0" smtClean="0"/>
              <a:t>, имение деда, </a:t>
            </a:r>
          </a:p>
          <a:p>
            <a:r>
              <a:rPr lang="ru-RU" dirty="0" err="1" smtClean="0"/>
              <a:t>А.Н.Бекетова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977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pic>
        <p:nvPicPr>
          <p:cNvPr id="3" name="Рисунок 2" descr="&amp;Acy;.&amp;Bcy;&amp;lcy;&amp;ocy;&amp;kcy; &amp;scy; &amp;mcy;&amp;acy;&amp;tcy;&amp;iecy;&amp;rcy;&amp;softcy;&amp;yucy; &amp;icy; &amp;ocy;&amp;tcy;&amp;chcy;&amp;icy;&amp;mcy;&amp;ocy;&amp;mcy;. . &amp;Pcy;&amp;iecy;&amp;tcy;&amp;iecy;&amp;rcy;&amp;bcy;&amp;ucy;&amp;rcy;&amp;gcy;. . 189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000240"/>
            <a:ext cx="3286116" cy="25527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5445224"/>
            <a:ext cx="3923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А.Блок</a:t>
            </a:r>
            <a:r>
              <a:rPr lang="ru-RU" dirty="0"/>
              <a:t> с матерью и отчимом. . Петербург. . 1895.</a:t>
            </a:r>
          </a:p>
          <a:p>
            <a:endParaRPr lang="ru-RU" dirty="0"/>
          </a:p>
        </p:txBody>
      </p:sp>
      <p:pic>
        <p:nvPicPr>
          <p:cNvPr id="6" name="Рисунок 5" descr="&amp;Ocy;&amp;tcy;&amp;iecy;&amp;tscy;, &amp;Acy;&amp;lcy;&amp;iecy;&amp;kcy;&amp;scy;&amp;acy;&amp;ncy;&amp;dcy;&amp;rcy; &amp;Lcy;&amp;softcy;&amp;vcy;&amp;ocy;&amp;vcy;&amp;icy;&amp;chcy; &amp;Bcy;&amp;lcy;&amp;ocy;&amp;kcy;, &amp;yucy;&amp;rcy;&amp;icy;&amp;scy;&amp;tcy;, &amp;pcy;&amp;rcy;&amp;ocy;&amp;fcy;&amp;iecy;&amp;scy;&amp;scy;&amp;ocy;&amp;rcy; &amp;pcy;&amp;rcy;&amp;acy;&amp;vcy;&amp;acy; &amp;Vcy;&amp;acy;&amp;rcy;&amp;shcy;&amp;acy;&amp;vcy;&amp;scy;&amp;kcy;&amp;ocy;&amp;gcy;&amp;ocy; &amp;ucy;&amp;ncy;&amp;icy;&amp;vcy;&amp;iecy;&amp;rcy;&amp;scy;&amp;icy;&amp;tcy;&amp;iecy;&amp;tcy;&amp;acy;, &amp;mcy;&amp;acy;&amp;tcy;&amp;softcy;, &amp;Acy;&amp;lcy;&amp;iecy;&amp;kcy;&amp;scy;&amp;acy;&amp;ncy;&amp;dcy;&amp;rcy;&amp;acy; &amp;Acy;&amp;ncy;&amp;dcy;&amp;rcy;&amp;iecy;&amp;iecy;&amp;vcy;&amp;ncy;&amp;acy;, &amp;ucy;&amp;rcy;&amp;ocy;&amp;zhcy;&amp;dcy;&amp;iecy;&amp;ncy;&amp;ncy;&amp;acy;&amp;yacy; &amp;Bcy;&amp;iecy;&amp;kcy;&amp;iecy;&amp;tcy;&amp;ocy;&amp;vcy;&amp;acy; &amp;pcy;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590" t="35470" b="4700"/>
          <a:stretch/>
        </p:blipFill>
        <p:spPr bwMode="auto">
          <a:xfrm>
            <a:off x="4214810" y="1785926"/>
            <a:ext cx="4040460" cy="4357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63714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любовь</a:t>
            </a:r>
            <a:endParaRPr lang="ru-RU" dirty="0"/>
          </a:p>
        </p:txBody>
      </p:sp>
      <p:pic>
        <p:nvPicPr>
          <p:cNvPr id="3" name="Рисунок 2" descr="&amp;Dcy;&amp;ncy;&amp;iecy;&amp;vcy;&amp;ncy;&amp;icy;&amp;kcy; &amp;Zcy;&amp;acy;&amp;rcy;&amp;yacy;&amp;ncy;&amp;icy;&amp;tscy;&amp;a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84"/>
          <a:stretch/>
        </p:blipFill>
        <p:spPr bwMode="auto">
          <a:xfrm>
            <a:off x="1071538" y="2071678"/>
            <a:ext cx="2391654" cy="30003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1124744"/>
            <a:ext cx="4572000" cy="55707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600" dirty="0"/>
              <a:t>Первая любовь настигла Блока летом 1897 года на курорте </a:t>
            </a:r>
            <a:r>
              <a:rPr lang="ru-RU" sz="1600" dirty="0" err="1"/>
              <a:t>Бад-Наугейм</a:t>
            </a:r>
            <a:r>
              <a:rPr lang="ru-RU" sz="1600" dirty="0"/>
              <a:t>, куда он ездил с матерью и теткой. Блоку – шестнадцать, его возлюбленной – тридцать семь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В ту пору своей жизни </a:t>
            </a:r>
            <a:r>
              <a:rPr lang="ru-RU" sz="1600" dirty="0" smtClean="0"/>
              <a:t>Ксения Михайловна Садовская была </a:t>
            </a:r>
            <a:r>
              <a:rPr lang="ru-RU" sz="1600" dirty="0"/>
              <a:t>опытная светская дама, жена и мать семейства, богатая, изнеженная. Красавица. Ее «очи синие бездонные» сразили мальчика наповал</a:t>
            </a:r>
            <a:r>
              <a:rPr lang="ru-RU" sz="1600" dirty="0" smtClean="0"/>
              <a:t>.</a:t>
            </a:r>
          </a:p>
          <a:p>
            <a:r>
              <a:rPr lang="ru-RU" sz="1400" dirty="0"/>
              <a:t>К. М. С.</a:t>
            </a:r>
            <a:br>
              <a:rPr lang="ru-RU" sz="1400" dirty="0"/>
            </a:br>
            <a:r>
              <a:rPr lang="ru-RU" sz="1400" i="1" dirty="0"/>
              <a:t>Луна проснулась. Город шумный</a:t>
            </a:r>
            <a:br>
              <a:rPr lang="ru-RU" sz="1400" i="1" dirty="0"/>
            </a:br>
            <a:r>
              <a:rPr lang="ru-RU" sz="1400" i="1" dirty="0"/>
              <a:t>Гремит вдали и льет огни,</a:t>
            </a:r>
            <a:br>
              <a:rPr lang="ru-RU" sz="1400" i="1" dirty="0"/>
            </a:br>
            <a:r>
              <a:rPr lang="ru-RU" sz="1400" i="1" dirty="0"/>
              <a:t>Здесь все так тихо, там безумно,</a:t>
            </a:r>
            <a:br>
              <a:rPr lang="ru-RU" sz="1400" i="1" dirty="0"/>
            </a:br>
            <a:r>
              <a:rPr lang="ru-RU" sz="1400" i="1" dirty="0"/>
              <a:t>Там все звенит,- а мы одни...</a:t>
            </a:r>
            <a:br>
              <a:rPr lang="ru-RU" sz="1400" i="1" dirty="0"/>
            </a:br>
            <a:r>
              <a:rPr lang="ru-RU" sz="1400" i="1" dirty="0"/>
              <a:t>Но если б пламень этой встречи</a:t>
            </a:r>
            <a:br>
              <a:rPr lang="ru-RU" sz="1400" i="1" dirty="0"/>
            </a:br>
            <a:r>
              <a:rPr lang="ru-RU" sz="1400" i="1" dirty="0"/>
              <a:t>Был пламень вечный и святой,</a:t>
            </a:r>
            <a:br>
              <a:rPr lang="ru-RU" sz="1400" i="1" dirty="0"/>
            </a:br>
            <a:r>
              <a:rPr lang="ru-RU" sz="1400" i="1" dirty="0"/>
              <a:t>Не так лились бы наши речи,</a:t>
            </a:r>
            <a:br>
              <a:rPr lang="ru-RU" sz="1400" i="1" dirty="0"/>
            </a:br>
            <a:r>
              <a:rPr lang="ru-RU" sz="1400" i="1" dirty="0"/>
              <a:t>Не так звучал бы голос твой!..</a:t>
            </a:r>
            <a:br>
              <a:rPr lang="ru-RU" sz="1400" i="1" dirty="0"/>
            </a:br>
            <a:r>
              <a:rPr lang="ru-RU" sz="1400" i="1" dirty="0"/>
              <a:t>Ужель живут еще страданья,</a:t>
            </a:r>
            <a:br>
              <a:rPr lang="ru-RU" sz="1400" i="1" dirty="0"/>
            </a:br>
            <a:r>
              <a:rPr lang="ru-RU" sz="1400" i="1" dirty="0"/>
              <a:t>И счастье может унести?</a:t>
            </a:r>
            <a:br>
              <a:rPr lang="ru-RU" sz="1400" i="1" dirty="0"/>
            </a:br>
            <a:r>
              <a:rPr lang="ru-RU" sz="1400" i="1" dirty="0"/>
              <a:t>В час равнодушного свиданья</a:t>
            </a:r>
            <a:br>
              <a:rPr lang="ru-RU" sz="1400" i="1" dirty="0"/>
            </a:br>
            <a:r>
              <a:rPr lang="ru-RU" sz="1400" i="1" dirty="0"/>
              <a:t>Мы вспомним грустное прости... </a:t>
            </a:r>
            <a:br>
              <a:rPr lang="ru-RU" sz="1400" i="1" dirty="0"/>
            </a:br>
            <a:r>
              <a:rPr lang="ru-RU" sz="1400" dirty="0"/>
              <a:t>14 декабря 1898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740" y="6237312"/>
            <a:ext cx="384432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Ксения Михайловна Садовская</a:t>
            </a:r>
          </a:p>
        </p:txBody>
      </p:sp>
    </p:spTree>
    <p:extLst>
      <p:ext uri="{BB962C8B-B14F-4D97-AF65-F5344CB8AC3E}">
        <p14:creationId xmlns:p14="http://schemas.microsoft.com/office/powerpoint/2010/main" xmlns="" val="97917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«Гамлет»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612" y="54452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5" name="Рисунок 4" descr="&amp;Zcy;&amp;vcy;&amp;iecy;&amp;zcy;&amp;dcy;&amp;ncy;&amp;ycy;&amp;iecy; &amp;dcy;&amp;iecy;&amp;tcy;&amp;icy;. . &amp;CHcy;&amp;acy;&amp;scy;&amp;tcy;&amp;softcy; &amp;dcy;&amp;iecy;&amp;vcy;&amp;yacy;&amp;tcy;&amp;acy;&amp;yacy; - &quot;&amp;Icy;&amp;zcy; &amp;icy;&amp;scy;&amp;kcy;&amp;rcy;&amp;ycy; &amp;vcy;&amp;ocy;&amp;zcy;&amp;gcy;&amp;ocy;&amp;rcy;&amp;icy;&amp;tcy;&amp;scy;&amp;yacy; &amp;pcy;&amp;lcy;&amp;acy;&amp;mcy;&amp;yacy;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1571612"/>
            <a:ext cx="3543935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76065" y="4149080"/>
            <a:ext cx="8115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 </a:t>
            </a:r>
            <a:r>
              <a:rPr lang="ru-RU" dirty="0" smtClean="0"/>
              <a:t>имении </a:t>
            </a:r>
            <a:r>
              <a:rPr lang="ru-RU" dirty="0"/>
              <a:t>Менделеевых </a:t>
            </a:r>
            <a:r>
              <a:rPr lang="ru-RU" dirty="0" err="1" smtClean="0"/>
              <a:t>Боблово</a:t>
            </a:r>
            <a:r>
              <a:rPr lang="ru-RU" dirty="0"/>
              <a:t> </a:t>
            </a:r>
            <a:r>
              <a:rPr lang="ru-RU" dirty="0" smtClean="0"/>
              <a:t> Блок  и Любовь Менделеева , дочь известного химика, сыграли </a:t>
            </a:r>
            <a:r>
              <a:rPr lang="ru-RU" dirty="0"/>
              <a:t>шекспировского «Гамлета». Он — Гамлета, она — Офелию.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4461" y="5214391"/>
            <a:ext cx="7097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«Странно</a:t>
            </a:r>
            <a:r>
              <a:rPr lang="ru-RU" dirty="0"/>
              <a:t>:  мы шли одинокой тропою,</a:t>
            </a:r>
            <a:br>
              <a:rPr lang="ru-RU" dirty="0"/>
            </a:br>
            <a:r>
              <a:rPr lang="ru-RU" dirty="0"/>
              <a:t>В зелени леса терялся наш след;</a:t>
            </a:r>
            <a:br>
              <a:rPr lang="ru-RU" dirty="0"/>
            </a:br>
            <a:r>
              <a:rPr lang="ru-RU" dirty="0"/>
              <a:t>Стана ее не коснулся рукою...</a:t>
            </a:r>
            <a:br>
              <a:rPr lang="ru-RU" dirty="0"/>
            </a:br>
            <a:r>
              <a:rPr lang="ru-RU" dirty="0"/>
              <a:t>Страсть и любовь не звучали в </a:t>
            </a:r>
            <a:r>
              <a:rPr lang="ru-RU" dirty="0" smtClean="0"/>
              <a:t>ответ».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054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 Менделеева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786322"/>
            <a:ext cx="4176464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Любовь Дмитриевна Менделеева-</a:t>
            </a:r>
            <a:r>
              <a:rPr lang="ru-RU" b="1" dirty="0"/>
              <a:t>Блок</a:t>
            </a:r>
            <a:r>
              <a:rPr lang="ru-RU" dirty="0"/>
              <a:t>: Прекрасная Дама русской поэзии</a:t>
            </a:r>
          </a:p>
        </p:txBody>
      </p:sp>
      <p:pic>
        <p:nvPicPr>
          <p:cNvPr id="4" name="Рисунок 3" descr="2 &amp;Acy;&amp;pcy;&amp;rcy;&amp;iecy;&amp;lcy;&amp;yacy; 2014 - &amp;Pcy;&amp;iecy;&amp;rcy;&amp;scy;&amp;ocy;&amp;ncy;&amp;acy;&amp;lcy;&amp;softcy;&amp;ncy;&amp;ycy;&amp;jcy; &amp;scy;&amp;acy;&amp;jcy;&amp;t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2000240"/>
            <a:ext cx="1991051" cy="255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mg0.liveinternet.ru/images/attach/b/3/19/20/19020933_offi37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70" b="4599"/>
          <a:stretch/>
        </p:blipFill>
        <p:spPr bwMode="auto">
          <a:xfrm>
            <a:off x="5286380" y="2071678"/>
            <a:ext cx="3295268" cy="2230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47837" y="5170868"/>
            <a:ext cx="4137671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Под финал своей жизни великий </a:t>
            </a:r>
            <a:endParaRPr lang="ru-RU" dirty="0" smtClean="0"/>
          </a:p>
          <a:p>
            <a:r>
              <a:rPr lang="ru-RU" dirty="0" smtClean="0"/>
              <a:t>поэт </a:t>
            </a:r>
            <a:r>
              <a:rPr lang="ru-RU" dirty="0"/>
              <a:t>Александр Блок поймет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что на всем свете у него было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есть и будет только две </a:t>
            </a:r>
            <a:r>
              <a:rPr lang="ru-RU" dirty="0" smtClean="0"/>
              <a:t>женщины</a:t>
            </a:r>
          </a:p>
          <a:p>
            <a:r>
              <a:rPr lang="ru-RU" dirty="0"/>
              <a:t> — Люба и «все остальные». </a:t>
            </a:r>
          </a:p>
        </p:txBody>
      </p:sp>
    </p:spTree>
    <p:extLst>
      <p:ext uri="{BB962C8B-B14F-4D97-AF65-F5344CB8AC3E}">
        <p14:creationId xmlns:p14="http://schemas.microsoft.com/office/powerpoint/2010/main" xmlns="" val="170778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«Стихи о Прекрасной Даме»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196752"/>
            <a:ext cx="54726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/>
              <a:t>В конце 1904 в издательстве «Гриф» вышел первый сборник стихов Блока — «Стихи о Прекрасной Даме</a:t>
            </a:r>
            <a:r>
              <a:rPr lang="ru-RU" sz="2400" dirty="0" smtClean="0"/>
              <a:t>». Блок воспевает </a:t>
            </a:r>
            <a:r>
              <a:rPr lang="ru-RU" sz="2400" dirty="0"/>
              <a:t>божественную красоту, любовь и женственность, которые обязательно изменят </a:t>
            </a:r>
            <a:r>
              <a:rPr lang="ru-RU" sz="2400" dirty="0" smtClean="0"/>
              <a:t>действительность. </a:t>
            </a:r>
            <a:r>
              <a:rPr lang="ru-RU" sz="2400" dirty="0"/>
              <a:t>Блок переводил в </a:t>
            </a:r>
            <a:r>
              <a:rPr lang="ru-RU" sz="2400" dirty="0" smtClean="0"/>
              <a:t>символический </a:t>
            </a:r>
            <a:r>
              <a:rPr lang="ru-RU" sz="2400" dirty="0"/>
              <a:t>план все богатство переживаемых им чувств к Любови Дмитриевне </a:t>
            </a:r>
            <a:r>
              <a:rPr lang="ru-RU" sz="2400" dirty="0" smtClean="0"/>
              <a:t>Менделеевой. На раннее творчество поэта оказал влияние </a:t>
            </a:r>
            <a:r>
              <a:rPr lang="ru-RU" sz="2400" dirty="0" err="1" smtClean="0"/>
              <a:t>В.Соловьёв</a:t>
            </a:r>
            <a:endParaRPr lang="ru-RU" sz="2400" dirty="0" smtClean="0"/>
          </a:p>
        </p:txBody>
      </p:sp>
      <p:pic>
        <p:nvPicPr>
          <p:cNvPr id="4" name="Рисунок 3" descr="&amp;Acy;&amp;lcy;&amp;iecy;&amp;kcy;&amp;scy;&amp;acy;&amp;ncy;&amp;dcy;&amp;rcy; &amp;Bcy;&amp;lcy;&amp;ocy;&amp;kcy;. . &amp;Gcy;&amp;ocy;&amp;lcy;&amp;ocy;&amp;scy; &amp;Pcy;&amp;ocy;&amp;ecy;&amp;tcy;&amp;acy;, &amp;vcy;&amp;icy;&amp;dcy;&amp;iecy;&amp;ocy;. . Alexander Blo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2340161" cy="3019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8876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8664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Предчувствую Тебя. Года проходят мимо - </a:t>
            </a:r>
          </a:p>
          <a:p>
            <a:r>
              <a:rPr lang="ru-RU" dirty="0"/>
              <a:t>Всё в облике одном предчувствую Тебя.</a:t>
            </a:r>
          </a:p>
          <a:p>
            <a:r>
              <a:rPr lang="ru-RU" dirty="0"/>
              <a:t>Весь горизонт в огне - и ясен нестерпимо, </a:t>
            </a:r>
          </a:p>
          <a:p>
            <a:r>
              <a:rPr lang="ru-RU" dirty="0"/>
              <a:t>И молча жду, - тоскуя и любя.</a:t>
            </a:r>
          </a:p>
          <a:p>
            <a:r>
              <a:rPr lang="ru-RU" dirty="0"/>
              <a:t>Весь горизонт в огне, и близко появленье, </a:t>
            </a:r>
          </a:p>
          <a:p>
            <a:r>
              <a:rPr lang="ru-RU" dirty="0"/>
              <a:t>Но страшно мне: изменишь облик Ты,</a:t>
            </a:r>
          </a:p>
          <a:p>
            <a:r>
              <a:rPr lang="ru-RU" dirty="0"/>
              <a:t>И дерзкое возбудишь подозренье, </a:t>
            </a:r>
          </a:p>
          <a:p>
            <a:r>
              <a:rPr lang="ru-RU" dirty="0"/>
              <a:t>Сменив в конце привычные черты.</a:t>
            </a:r>
          </a:p>
          <a:p>
            <a:r>
              <a:rPr lang="ru-RU" dirty="0"/>
              <a:t>О, как паду - и горестно, и низко, </a:t>
            </a:r>
          </a:p>
          <a:p>
            <a:r>
              <a:rPr lang="ru-RU" dirty="0"/>
              <a:t>Не одолев смертельные мечты!</a:t>
            </a:r>
          </a:p>
          <a:p>
            <a:r>
              <a:rPr lang="ru-RU" dirty="0"/>
              <a:t>Как ясен горизонт! И лучезарность близко. </a:t>
            </a:r>
          </a:p>
          <a:p>
            <a:r>
              <a:rPr lang="ru-RU" dirty="0"/>
              <a:t>Но страшно мне: изменишь облик Ты.</a:t>
            </a:r>
          </a:p>
          <a:p>
            <a:endParaRPr lang="ru-RU" dirty="0"/>
          </a:p>
        </p:txBody>
      </p:sp>
      <p:pic>
        <p:nvPicPr>
          <p:cNvPr id="5" name="Рисунок 4" descr="&amp;Lcy;&amp;icy;&amp;tcy;&amp;iecy;&amp;rcy;&amp;acy;&amp;tcy;&amp;ucy;&amp;rcy;&amp;ncy;&amp;ycy;&amp;jcy; &amp;dcy;&amp;ncy;&amp;iecy;&amp;vcy;&amp;ncy;&amp;icy;&amp;kcy; &amp;Ncy;&amp;acy;&amp;tcy;&amp;acy;&amp;lcy;&amp;icy;&amp;icy; &amp;Kcy;&amp;rcy;&amp;acy;&amp;vcy;&amp;chcy;&amp;iecy;&amp;ncy;&amp;kcy;&amp;o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643050"/>
            <a:ext cx="2040890" cy="2847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2778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1295</Words>
  <Application>Microsoft Office PowerPoint</Application>
  <PresentationFormat>Экран (4:3)</PresentationFormat>
  <Paragraphs>161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Александр Блок</vt:lpstr>
      <vt:lpstr>Детство</vt:lpstr>
      <vt:lpstr>Шахматово</vt:lpstr>
      <vt:lpstr>Образование</vt:lpstr>
      <vt:lpstr>Первая любовь</vt:lpstr>
      <vt:lpstr>«Гамлет»</vt:lpstr>
      <vt:lpstr>Любовь Менделеева</vt:lpstr>
      <vt:lpstr>«Стихи о Прекрасной Даме»</vt:lpstr>
      <vt:lpstr>Слайд 9</vt:lpstr>
      <vt:lpstr>Символизм</vt:lpstr>
      <vt:lpstr>«Незнакомка»</vt:lpstr>
      <vt:lpstr>Театр</vt:lpstr>
      <vt:lpstr>«Балаганчик»</vt:lpstr>
      <vt:lpstr>Цикл «Снежная маска» </vt:lpstr>
      <vt:lpstr>Цикл «Кармен»  </vt:lpstr>
      <vt:lpstr>Родина</vt:lpstr>
      <vt:lpstr>Слайд 17</vt:lpstr>
      <vt:lpstr>"На поле Куликовом"</vt:lpstr>
      <vt:lpstr>Поэма «Двенадцать»</vt:lpstr>
      <vt:lpstr>Иллюстрации Юрия Анненкова к поэме А. Блока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54</cp:revision>
  <dcterms:created xsi:type="dcterms:W3CDTF">2015-03-28T15:44:05Z</dcterms:created>
  <dcterms:modified xsi:type="dcterms:W3CDTF">2019-11-29T10:39:04Z</dcterms:modified>
</cp:coreProperties>
</file>