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6"/>
  </p:notesMasterIdLst>
  <p:sldIdLst>
    <p:sldId id="256" r:id="rId2"/>
    <p:sldId id="268" r:id="rId3"/>
    <p:sldId id="269" r:id="rId4"/>
    <p:sldId id="273" r:id="rId5"/>
    <p:sldId id="274" r:id="rId6"/>
    <p:sldId id="275" r:id="rId7"/>
    <p:sldId id="266" r:id="rId8"/>
    <p:sldId id="267" r:id="rId9"/>
    <p:sldId id="265" r:id="rId10"/>
    <p:sldId id="262" r:id="rId11"/>
    <p:sldId id="259" r:id="rId12"/>
    <p:sldId id="258" r:id="rId13"/>
    <p:sldId id="260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E3164-AABD-408E-B8A3-3CAEE03EDAD2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69D20-8484-4811-A30C-9A5889B90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805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69D20-8484-4811-A30C-9A5889B90FD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738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486B-DF37-423E-8C0E-8B0A7D7B8583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AA728-1577-4793-B167-52C01593DB7D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19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E17C-8369-4872-9932-4F6322AFEDD8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74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2320-67E0-421F-8F58-ADC802F282D2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577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0861A-D832-46A2-A685-46E24E2D7727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9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C00B6-690B-48F5-9A03-4C5B81563D3B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164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DB28B-CD62-4DA2-BAB7-B3FA0A85C2CA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0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DAAC-0DFB-446E-8AAC-F014EEA08B06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82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B6A7-D1AA-4982-BA08-7D4E5CBEFA9F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91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7A100-5777-4EB7-BF24-D8A00607A436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755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34B-B4D5-40C8-B4D1-10049FC9A02C}" type="datetime1">
              <a:rPr lang="en-US" smtClean="0">
                <a:solidFill>
                  <a:prstClr val="white"/>
                </a:solidFill>
              </a:rPr>
              <a:pPr/>
              <a:t>11/29/2019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32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17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635896" y="4581128"/>
            <a:ext cx="5398295" cy="1405467"/>
          </a:xfrm>
        </p:spPr>
        <p:txBody>
          <a:bodyPr>
            <a:noAutofit/>
          </a:bodyPr>
          <a:lstStyle/>
          <a:p>
            <a:pPr algn="r"/>
            <a:r>
              <a:rPr lang="ru-RU" sz="1600" dirty="0">
                <a:solidFill>
                  <a:schemeClr val="tx1"/>
                </a:solidFill>
              </a:rPr>
              <a:t>Выполнил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</a:rPr>
              <a:t>Рахманов Сергей, 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</a:rPr>
              <a:t>ученик 9а класса.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</a:rPr>
              <a:t>Руководитель:  Ермакова Оксана Михайловна,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учитель </a:t>
            </a:r>
            <a:r>
              <a:rPr lang="ru-RU" sz="1600" dirty="0">
                <a:solidFill>
                  <a:schemeClr val="tx1"/>
                </a:solidFill>
              </a:rPr>
              <a:t>физики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05209" y="6307029"/>
            <a:ext cx="1726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ru-RU" dirty="0"/>
              <a:t>Аткарск, </a:t>
            </a:r>
            <a:r>
              <a:rPr lang="ru-RU" dirty="0" smtClean="0"/>
              <a:t>201</a:t>
            </a:r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35697" y="201414"/>
            <a:ext cx="5688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ru-RU" dirty="0"/>
              <a:t>Муниципальное общеобразовательное учреждение – </a:t>
            </a:r>
          </a:p>
          <a:p>
            <a:pPr algn="ctr" defTabSz="457200"/>
            <a:r>
              <a:rPr lang="ru-RU" dirty="0"/>
              <a:t>средняя общеобразовательная школа № 9</a:t>
            </a:r>
          </a:p>
          <a:p>
            <a:pPr algn="ctr" defTabSz="457200"/>
            <a:r>
              <a:rPr lang="ru-RU" dirty="0"/>
              <a:t>города Аткарска Саратовской области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31640" y="1708353"/>
            <a:ext cx="68042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Исследовательский проект на тему:</a:t>
            </a:r>
            <a:br>
              <a:rPr lang="ru-RU" sz="4400" dirty="0"/>
            </a:br>
            <a:r>
              <a:rPr lang="ru-RU" sz="4400" dirty="0"/>
              <a:t>«Беспроводная передача энергии»</a:t>
            </a:r>
          </a:p>
        </p:txBody>
      </p:sp>
    </p:spTree>
    <p:extLst>
      <p:ext uri="{BB962C8B-B14F-4D97-AF65-F5344CB8AC3E}">
        <p14:creationId xmlns:p14="http://schemas.microsoft.com/office/powerpoint/2010/main" val="13957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804314"/>
            <a:ext cx="4320480" cy="2432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500" y="661909"/>
            <a:ext cx="5339956" cy="3000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70"/>
          <a:stretch/>
        </p:blipFill>
        <p:spPr bwMode="auto">
          <a:xfrm>
            <a:off x="539552" y="277643"/>
            <a:ext cx="2431519" cy="3835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819" b="15007"/>
          <a:stretch/>
        </p:blipFill>
        <p:spPr bwMode="auto">
          <a:xfrm>
            <a:off x="1259632" y="3933056"/>
            <a:ext cx="2255510" cy="269352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58634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0"/>
                <a:ext cx="9168325" cy="6858000"/>
              </a:xfrm>
              <a:solidFill>
                <a:schemeClr val="tx1">
                  <a:alpha val="70000"/>
                </a:schemeClr>
              </a:solidFill>
            </p:spPr>
            <p:txBody>
              <a:bodyPr>
                <a:normAutofit/>
              </a:bodyPr>
              <a:lstStyle/>
              <a:p>
                <a:pPr marL="0" indent="0" algn="ctr">
                  <a:lnSpc>
                    <a:spcPct val="170000"/>
                  </a:lnSpc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3000" smtClean="0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ƞ=</m:t>
                    </m:r>
                    <m:f>
                      <m:fPr>
                        <m:ctrlP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3000" i="1">
                                <a:solidFill>
                                  <a:schemeClr val="bg1"/>
                                </a:solidFill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r>
                              <a:rPr lang="ru-RU" sz="3000" i="1">
                                <a:solidFill>
                                  <a:schemeClr val="bg1"/>
                                </a:solidFill>
                                <a:effectLst/>
                                <a:latin typeface="Cambria Math"/>
                                <a:ea typeface="Times New Roman"/>
                              </a:rPr>
                              <m:t>𝐴</m:t>
                            </m:r>
                          </m:e>
                          <m:sub>
                            <m:r>
                              <a:rPr lang="ru-RU" sz="3000" i="1">
                                <a:solidFill>
                                  <a:schemeClr val="bg1"/>
                                </a:solidFill>
                                <a:effectLst/>
                                <a:latin typeface="Cambria Math"/>
                                <a:ea typeface="Times New Roman"/>
                              </a:rPr>
                              <m:t>пол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3000" i="1">
                                <a:solidFill>
                                  <a:schemeClr val="bg1"/>
                                </a:solidFill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solidFill>
                                  <a:schemeClr val="bg1"/>
                                </a:solidFill>
                                <a:effectLst/>
                                <a:latin typeface="Cambria Math"/>
                                <a:ea typeface="Times New Roman"/>
                              </a:rPr>
                              <m:t>𝐴</m:t>
                            </m:r>
                          </m:e>
                          <m:sub>
                            <m:r>
                              <a:rPr lang="ru-RU" sz="3000" i="1">
                                <a:solidFill>
                                  <a:schemeClr val="bg1"/>
                                </a:solidFill>
                                <a:effectLst/>
                                <a:latin typeface="Cambria Math"/>
                                <a:ea typeface="Times New Roman"/>
                              </a:rPr>
                              <m:t>зат</m:t>
                            </m:r>
                          </m:sub>
                        </m:sSub>
                      </m:den>
                    </m:f>
                    <m:r>
                      <a:rPr lang="ru-RU" sz="30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∗100%</m:t>
                    </m:r>
                  </m:oMath>
                </a14:m>
                <a:r>
                  <a:rPr lang="ru-RU" sz="3000" dirty="0">
                    <a:solidFill>
                      <a:schemeClr val="bg1"/>
                    </a:solidFill>
                    <a:effectLst/>
                    <a:latin typeface="Times New Roman"/>
                    <a:ea typeface="Times New Roman"/>
                  </a:rPr>
                  <a:t> , </a:t>
                </a:r>
                <a:r>
                  <a:rPr lang="ru-RU" sz="3000" dirty="0" smtClean="0">
                    <a:solidFill>
                      <a:schemeClr val="bg1"/>
                    </a:solidFill>
                    <a:effectLst/>
                    <a:latin typeface="Times New Roman"/>
                    <a:ea typeface="Times New Roman"/>
                  </a:rPr>
                  <a:t>где</a:t>
                </a:r>
                <a:endParaRPr lang="en-US" sz="3000" dirty="0" smtClean="0">
                  <a:solidFill>
                    <a:schemeClr val="bg1"/>
                  </a:solidFill>
                  <a:effectLst/>
                  <a:latin typeface="Times New Roman"/>
                  <a:ea typeface="Times New Roman"/>
                </a:endParaRPr>
              </a:p>
              <a:p>
                <a:pPr marL="0" indent="0" algn="ctr">
                  <a:lnSpc>
                    <a:spcPct val="170000"/>
                  </a:lnSpc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𝐴</m:t>
                        </m:r>
                      </m:e>
                      <m:sub>
                        <m: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пол</m:t>
                        </m:r>
                      </m:sub>
                    </m:sSub>
                    <m:r>
                      <a:rPr lang="ru-RU" sz="30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=</m:t>
                    </m:r>
                    <m:sSub>
                      <m:sSubPr>
                        <m:ctrlP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en-US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𝑃</m:t>
                        </m:r>
                      </m:e>
                      <m:sub>
                        <m: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ламп</m:t>
                        </m:r>
                      </m:sub>
                    </m:sSub>
                    <m:r>
                      <a:rPr lang="ru-RU" sz="30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∗</m:t>
                    </m:r>
                    <m:r>
                      <a:rPr lang="en-US" sz="30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𝑡</m:t>
                    </m:r>
                  </m:oMath>
                </a14:m>
                <a:r>
                  <a:rPr lang="ru-RU" sz="3000" dirty="0">
                    <a:solidFill>
                      <a:schemeClr val="bg1"/>
                    </a:solidFill>
                    <a:effectLst/>
                    <a:latin typeface="Times New Roman"/>
                    <a:ea typeface="Times New Roman"/>
                  </a:rPr>
                  <a:t>  </a:t>
                </a:r>
              </a:p>
              <a:p>
                <a:pPr marL="0" indent="0" algn="ctr">
                  <a:lnSpc>
                    <a:spcPct val="115000"/>
                  </a:lnSpc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3000" i="1" smtClean="0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en-US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𝐴</m:t>
                        </m:r>
                      </m:e>
                      <m:sub>
                        <m: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зат</m:t>
                        </m:r>
                      </m:sub>
                    </m:sSub>
                    <m:r>
                      <a:rPr lang="ru-RU" sz="30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=</m:t>
                    </m:r>
                    <m:sSubSup>
                      <m:sSubSupPr>
                        <m:ctrlP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</m:ctrlPr>
                      </m:sSubSupPr>
                      <m:e>
                        <m: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𝐼</m:t>
                        </m:r>
                      </m:e>
                      <m:sub>
                        <m: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крон</m:t>
                        </m:r>
                      </m:sub>
                      <m:sup>
                        <m:r>
                          <a:rPr lang="ru-RU" sz="30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2</m:t>
                        </m:r>
                      </m:sup>
                    </m:sSubSup>
                    <m:r>
                      <a:rPr lang="ru-RU" sz="30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∗</m:t>
                    </m:r>
                    <m:r>
                      <a:rPr lang="en-US" sz="30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𝑅</m:t>
                    </m:r>
                    <m:r>
                      <a:rPr lang="ru-RU" sz="30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∗</m:t>
                    </m:r>
                    <m:r>
                      <a:rPr lang="en-US" sz="30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𝑡</m:t>
                    </m:r>
                  </m:oMath>
                </a14:m>
                <a:r>
                  <a:rPr lang="ru-RU" sz="3000" dirty="0">
                    <a:solidFill>
                      <a:schemeClr val="bg1"/>
                    </a:solidFill>
                    <a:effectLst/>
                    <a:latin typeface="Times New Roman"/>
                    <a:ea typeface="Times New Roman"/>
                  </a:rPr>
                  <a:t> </a:t>
                </a:r>
                <a:endParaRPr lang="en-US" sz="3000" dirty="0" smtClean="0">
                  <a:solidFill>
                    <a:schemeClr val="bg1"/>
                  </a:solidFill>
                  <a:effectLst/>
                  <a:latin typeface="Times New Roman"/>
                  <a:ea typeface="Times New Roman"/>
                </a:endParaRPr>
              </a:p>
              <a:p>
                <a:pPr marL="0" indent="0" algn="ctr">
                  <a:lnSpc>
                    <a:spcPct val="115000"/>
                  </a:lnSpc>
                  <a:spcAft>
                    <a:spcPts val="0"/>
                  </a:spcAft>
                  <a:buNone/>
                </a:pPr>
                <a:r>
                  <a:rPr lang="ru-RU" sz="2400" dirty="0" smtClean="0">
                    <a:solidFill>
                      <a:schemeClr val="bg1"/>
                    </a:solidFill>
                    <a:effectLst/>
                    <a:latin typeface="Times New Roman"/>
                    <a:ea typeface="Times New Roman"/>
                  </a:rPr>
                  <a:t>(</a:t>
                </a:r>
                <a:r>
                  <a:rPr lang="en-US" sz="2400" dirty="0">
                    <a:solidFill>
                      <a:schemeClr val="bg1"/>
                    </a:solidFill>
                    <a:effectLst/>
                    <a:latin typeface="Times New Roman"/>
                    <a:ea typeface="Times New Roman"/>
                  </a:rPr>
                  <a:t>R</a:t>
                </a:r>
                <a:r>
                  <a:rPr lang="ru-RU" sz="2400" dirty="0">
                    <a:solidFill>
                      <a:schemeClr val="bg1"/>
                    </a:solidFill>
                    <a:effectLst/>
                    <a:latin typeface="Times New Roman"/>
                    <a:ea typeface="Times New Roman"/>
                  </a:rPr>
                  <a:t>=33000 Ом, берётся из схемы устройства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𝐼</m:t>
                        </m:r>
                      </m:e>
                      <m:sub>
                        <m:r>
                          <a:rPr lang="ru-RU" sz="2400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  <a:ea typeface="Times New Roman"/>
                          </a:rPr>
                          <m:t>крон</m:t>
                        </m:r>
                      </m:sub>
                    </m:sSub>
                    <m:r>
                      <a:rPr lang="ru-RU" sz="24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=0,265</m:t>
                    </m:r>
                    <m:r>
                      <a:rPr lang="en-US" sz="2400" i="1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𝐴</m:t>
                    </m:r>
                  </m:oMath>
                </a14:m>
                <a:r>
                  <a:rPr lang="ru-RU" sz="2400" dirty="0">
                    <a:solidFill>
                      <a:schemeClr val="bg1"/>
                    </a:solidFill>
                    <a:effectLst/>
                    <a:latin typeface="Times New Roman"/>
                    <a:ea typeface="Times New Roman"/>
                  </a:rPr>
                  <a:t>)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bg1"/>
                        </a:solidFill>
                        <a:effectLst/>
                        <a:latin typeface="Cambria Math"/>
                        <a:ea typeface="Times New Roman"/>
                      </a:rPr>
                      <m:t> </m:t>
                    </m:r>
                  </m:oMath>
                </a14:m>
                <a:endParaRPr lang="en-US" sz="2400" b="0" i="0" dirty="0" smtClean="0">
                  <a:solidFill>
                    <a:schemeClr val="bg1"/>
                  </a:solidFill>
                  <a:effectLst/>
                  <a:latin typeface="Cambria Math"/>
                  <a:ea typeface="Times New Roman"/>
                </a:endParaRPr>
              </a:p>
              <a:p>
                <a:pPr marL="0" indent="0" algn="just">
                  <a:lnSpc>
                    <a:spcPct val="115000"/>
                  </a:lnSpc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3000">
                          <a:solidFill>
                            <a:schemeClr val="bg1"/>
                          </a:solidFill>
                          <a:effectLst/>
                          <a:latin typeface="Cambria Math"/>
                          <a:ea typeface="Times New Roman"/>
                        </a:rPr>
                        <m:t>ƞ=</m:t>
                      </m:r>
                      <m:f>
                        <m:fPr>
                          <m:ctrlPr>
                            <a:rPr lang="ru-RU" sz="3000" i="1"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bPr>
                            <m:e>
                              <m:r>
                                <a:rPr lang="en-US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ru-RU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ламп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ru-RU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bSupPr>
                            <m:e>
                              <m:r>
                                <a:rPr lang="ru-RU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ru-RU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крон</m:t>
                              </m:r>
                            </m:sub>
                            <m:sup>
                              <m:r>
                                <a:rPr lang="ru-RU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2</m:t>
                              </m:r>
                            </m:sup>
                          </m:sSubSup>
                          <m:r>
                            <a:rPr lang="ru-RU" sz="3000" i="1"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  <a:ea typeface="Times New Roman"/>
                            </a:rPr>
                            <m:t>∗</m:t>
                          </m:r>
                          <m:r>
                            <a:rPr lang="en-US" sz="3000" i="1"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  <a:ea typeface="Times New Roman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ru-RU" sz="3000" dirty="0">
                  <a:solidFill>
                    <a:schemeClr val="bg1"/>
                  </a:solidFill>
                  <a:effectLst/>
                  <a:latin typeface="Times New Roman"/>
                  <a:ea typeface="Times New Roman"/>
                </a:endParaRPr>
              </a:p>
              <a:p>
                <a:pPr marL="0" indent="0" algn="just">
                  <a:lnSpc>
                    <a:spcPct val="115000"/>
                  </a:lnSpc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3000" i="1">
                          <a:solidFill>
                            <a:schemeClr val="bg1"/>
                          </a:solidFill>
                          <a:effectLst/>
                          <a:latin typeface="Cambria Math"/>
                          <a:ea typeface="Times New Roman"/>
                        </a:rPr>
                        <m:t>ƞ=</m:t>
                      </m:r>
                      <m:f>
                        <m:fPr>
                          <m:ctrlPr>
                            <a:rPr lang="ru-RU" sz="3000" i="1"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fPr>
                        <m:num>
                          <m:r>
                            <a:rPr lang="ru-RU" sz="3000" i="1"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  <a:ea typeface="Times New Roman"/>
                            </a:rPr>
                            <m:t>11Вт</m:t>
                          </m:r>
                        </m:num>
                        <m:den>
                          <m:sSup>
                            <m:sSupPr>
                              <m:ctrlPr>
                                <a:rPr lang="ru-RU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pPr>
                            <m:e>
                              <m:r>
                                <a:rPr lang="ru-RU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(0,265А)</m:t>
                              </m:r>
                            </m:e>
                            <m:sup>
                              <m:r>
                                <a:rPr lang="ru-RU" sz="30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3000" i="1"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  <a:ea typeface="Times New Roman"/>
                            </a:rPr>
                            <m:t>∗33000 Ом</m:t>
                          </m:r>
                        </m:den>
                      </m:f>
                      <m:r>
                        <a:rPr lang="ru-RU" sz="3000" i="1">
                          <a:solidFill>
                            <a:schemeClr val="bg1"/>
                          </a:solidFill>
                          <a:effectLst/>
                          <a:latin typeface="Cambria Math"/>
                          <a:ea typeface="Times New Roman"/>
                        </a:rPr>
                        <m:t>∗100%≈0,47%</m:t>
                      </m:r>
                    </m:oMath>
                  </m:oMathPara>
                </a14:m>
                <a:endParaRPr lang="ru-RU" sz="3000" dirty="0">
                  <a:solidFill>
                    <a:schemeClr val="bg1"/>
                  </a:solidFill>
                  <a:effectLst/>
                  <a:latin typeface="Times New Roman"/>
                  <a:ea typeface="Times New Roman"/>
                </a:endParaRPr>
              </a:p>
              <a:p>
                <a:endParaRPr lang="ru-RU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0"/>
                <a:ext cx="9168325" cy="68580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95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7446" y="2276872"/>
            <a:ext cx="3744416" cy="652934"/>
          </a:xfrm>
          <a:solidFill>
            <a:schemeClr val="tx1">
              <a:alpha val="7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Схема ↑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672208"/>
            <a:ext cx="3466728" cy="1828800"/>
          </a:xfrm>
          <a:solidFill>
            <a:schemeClr val="tx1">
              <a:alpha val="7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В качестве корпуса для ЭМИ излучателя я выбрал игрушечный пистолет ↓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2175" y="3573017"/>
            <a:ext cx="473424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68660"/>
            <a:ext cx="363417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580854"/>
            <a:ext cx="2952328" cy="165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3573016"/>
            <a:ext cx="2592288" cy="954107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Устройство без корпуса↓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40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706" y="836712"/>
            <a:ext cx="7565718" cy="514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05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790793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dirty="0">
                <a:latin typeface="Comic Sans MS" pitchFamily="66" charset="0"/>
                <a:ea typeface="Times New Roman"/>
              </a:rPr>
              <a:t>Технология беспроводной передачи </a:t>
            </a:r>
            <a:endParaRPr lang="ru-RU" sz="3200" dirty="0" smtClean="0">
              <a:latin typeface="Comic Sans MS" pitchFamily="66" charset="0"/>
              <a:ea typeface="Times New Roman"/>
            </a:endParaRPr>
          </a:p>
          <a:p>
            <a:pPr algn="r"/>
            <a:r>
              <a:rPr lang="ru-RU" sz="3200" dirty="0" smtClean="0">
                <a:latin typeface="Comic Sans MS" pitchFamily="66" charset="0"/>
                <a:ea typeface="Times New Roman"/>
              </a:rPr>
              <a:t>энергии – одна из </a:t>
            </a:r>
            <a:r>
              <a:rPr lang="ru-RU" sz="3200" dirty="0" smtClean="0">
                <a:latin typeface="Comic Sans MS" pitchFamily="66" charset="0"/>
              </a:rPr>
              <a:t>основополагающих </a:t>
            </a:r>
          </a:p>
          <a:p>
            <a:pPr algn="r"/>
            <a:r>
              <a:rPr lang="ru-RU" sz="3200" dirty="0" smtClean="0">
                <a:latin typeface="Comic Sans MS" pitchFamily="66" charset="0"/>
              </a:rPr>
              <a:t>технологий будущего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024" y="4725144"/>
            <a:ext cx="4572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«Современные </a:t>
            </a:r>
            <a:r>
              <a:rPr lang="ru-RU" i="1" dirty="0"/>
              <a:t>учёные мыслят глубоко вместо того, чтобы мыслить ясно. Чтобы мыслить ясно, нужно обладать здравым рассудком, а мыслить глубоко можно и будучи совершенно сумасшедшим</a:t>
            </a:r>
            <a:r>
              <a:rPr lang="ru-RU" i="1" dirty="0" smtClean="0"/>
              <a:t>.» </a:t>
            </a:r>
          </a:p>
          <a:p>
            <a:pPr algn="r"/>
            <a:r>
              <a:rPr lang="ru-RU" sz="1600" dirty="0" smtClean="0">
                <a:latin typeface="Comic Sans MS" pitchFamily="66" charset="0"/>
              </a:rPr>
              <a:t>Никола Тесла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9764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  <a:solidFill>
            <a:schemeClr val="tx1">
              <a:alpha val="60000"/>
            </a:schemeClr>
          </a:solidFill>
        </p:spPr>
        <p:txBody>
          <a:bodyPr/>
          <a:lstStyle/>
          <a:p>
            <a:pPr marL="137160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Актуальность:</a:t>
            </a:r>
          </a:p>
          <a:p>
            <a:pPr marL="137160" indent="0">
              <a:buNone/>
            </a:pPr>
            <a:r>
              <a:rPr lang="ru-RU" sz="1800" dirty="0">
                <a:solidFill>
                  <a:schemeClr val="bg1"/>
                </a:solidFill>
              </a:rPr>
              <a:t>в </a:t>
            </a:r>
            <a:r>
              <a:rPr lang="ru-RU" sz="1800" dirty="0" smtClean="0">
                <a:solidFill>
                  <a:schemeClr val="bg1"/>
                </a:solidFill>
              </a:rPr>
              <a:t>современном мире, </a:t>
            </a:r>
            <a:r>
              <a:rPr lang="ru-RU" sz="1800" dirty="0">
                <a:solidFill>
                  <a:schemeClr val="bg1"/>
                </a:solidFill>
              </a:rPr>
              <a:t>в котором происходит безостановочное развитие технологий, полезных для человечества, беспроводная передача энергии может стать новым этапом развития всего человечества, кардинально изменив его, поскольку </a:t>
            </a:r>
            <a:r>
              <a:rPr lang="ru-RU" sz="1800" dirty="0" smtClean="0">
                <a:solidFill>
                  <a:schemeClr val="bg1"/>
                </a:solidFill>
              </a:rPr>
              <a:t>существует </a:t>
            </a:r>
            <a:r>
              <a:rPr lang="ru-RU" sz="1800" dirty="0">
                <a:solidFill>
                  <a:schemeClr val="bg1"/>
                </a:solidFill>
              </a:rPr>
              <a:t>большое количество факторов, доказывающих </a:t>
            </a:r>
            <a:r>
              <a:rPr lang="ru-RU" sz="1800" dirty="0" smtClean="0">
                <a:solidFill>
                  <a:schemeClr val="bg1"/>
                </a:solidFill>
              </a:rPr>
              <a:t>это</a:t>
            </a:r>
          </a:p>
          <a:p>
            <a:pPr marL="137160" indent="0">
              <a:buNone/>
            </a:pPr>
            <a:r>
              <a:rPr lang="ru-RU" sz="2400" b="1" dirty="0">
                <a:solidFill>
                  <a:schemeClr val="bg1"/>
                </a:solidFill>
              </a:rPr>
              <a:t>Задачи:</a:t>
            </a:r>
          </a:p>
          <a:p>
            <a:pPr marL="13716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1. Совершить </a:t>
            </a:r>
            <a:r>
              <a:rPr lang="ru-RU" sz="1800" dirty="0">
                <a:solidFill>
                  <a:schemeClr val="bg1"/>
                </a:solidFill>
              </a:rPr>
              <a:t>экскурс в историю беспроводной передачи энергии.</a:t>
            </a:r>
          </a:p>
          <a:p>
            <a:pPr marL="13716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2. Выяснить</a:t>
            </a:r>
            <a:r>
              <a:rPr lang="ru-RU" sz="1800" dirty="0">
                <a:solidFill>
                  <a:schemeClr val="bg1"/>
                </a:solidFill>
              </a:rPr>
              <a:t>, что </a:t>
            </a:r>
            <a:r>
              <a:rPr lang="ru-RU" sz="1800" dirty="0" err="1">
                <a:solidFill>
                  <a:schemeClr val="bg1"/>
                </a:solidFill>
              </a:rPr>
              <a:t>сподвигло</a:t>
            </a:r>
            <a:r>
              <a:rPr lang="ru-RU" sz="1800" dirty="0">
                <a:solidFill>
                  <a:schemeClr val="bg1"/>
                </a:solidFill>
              </a:rPr>
              <a:t> людей на создание и развитие этой сферы.</a:t>
            </a:r>
          </a:p>
          <a:p>
            <a:pPr marL="13716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3. Выяснить</a:t>
            </a:r>
            <a:r>
              <a:rPr lang="ru-RU" sz="1800" dirty="0">
                <a:solidFill>
                  <a:schemeClr val="bg1"/>
                </a:solidFill>
              </a:rPr>
              <a:t>, на каких принципах основывается работа устройств, способных передавать энергию беспроводным путём.</a:t>
            </a:r>
          </a:p>
          <a:p>
            <a:pPr marL="13716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4. Попробовать </a:t>
            </a:r>
            <a:r>
              <a:rPr lang="ru-RU" sz="1800" dirty="0">
                <a:solidFill>
                  <a:schemeClr val="bg1"/>
                </a:solidFill>
              </a:rPr>
              <a:t>создать устройство, способное передавать энергию без проводов и прочего.</a:t>
            </a:r>
          </a:p>
          <a:p>
            <a:pPr marL="13716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5. Определить</a:t>
            </a:r>
            <a:r>
              <a:rPr lang="ru-RU" sz="1800" dirty="0">
                <a:solidFill>
                  <a:schemeClr val="bg1"/>
                </a:solidFill>
              </a:rPr>
              <a:t>, каким образом технологию беспроводной передачи энергии распространяется среди населения.</a:t>
            </a:r>
          </a:p>
          <a:p>
            <a:pPr marL="137160" indent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6. Узнать </a:t>
            </a:r>
            <a:r>
              <a:rPr lang="ru-RU" sz="1800" dirty="0">
                <a:solidFill>
                  <a:schemeClr val="bg1"/>
                </a:solidFill>
              </a:rPr>
              <a:t>о будущем данной технологии и определить, какой вектор развития она преподнесёт в современную жизнь общества.</a:t>
            </a:r>
          </a:p>
          <a:p>
            <a:pPr marL="137160" indent="0">
              <a:buNone/>
            </a:pPr>
            <a:endParaRPr lang="ru-RU" sz="1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52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  <a:solidFill>
            <a:schemeClr val="accent6">
              <a:lumMod val="75000"/>
              <a:alpha val="70000"/>
            </a:schemeClr>
          </a:solidFill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b="1" dirty="0">
                <a:solidFill>
                  <a:schemeClr val="bg1"/>
                </a:solidFill>
              </a:rPr>
              <a:t>Цель</a:t>
            </a:r>
            <a:r>
              <a:rPr lang="ru-RU" dirty="0">
                <a:solidFill>
                  <a:schemeClr val="bg1"/>
                </a:solidFill>
              </a:rPr>
              <a:t>: выяснить, реально ли самостоятельно создать приспособления для беспроводной передачи энергии, а в частности электроэнергии, как одного из самых распространённых и востребованных в мире видов энергии, не используя при этом какого-либо специализированного оборудования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137160" indent="0">
              <a:buNone/>
            </a:pPr>
            <a:endParaRPr lang="ru-RU" sz="24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Гипотеза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>
                <a:solidFill>
                  <a:schemeClr val="bg1"/>
                </a:solidFill>
              </a:rPr>
              <a:t>беспроводную передачу энергии можно осуществить без сложного оборудования, создав для этого несложное устройство; при этом оно будет обладать не очень большим КПД, и будет выполнять нужную задачу.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57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770" y="327703"/>
            <a:ext cx="3921198" cy="4901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7018" y="5301208"/>
            <a:ext cx="3182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Никола Тесла </a:t>
            </a:r>
          </a:p>
          <a:p>
            <a:pPr algn="ctr"/>
            <a:r>
              <a:rPr lang="ru-RU" sz="2800" dirty="0"/>
              <a:t>1</a:t>
            </a:r>
            <a:r>
              <a:rPr lang="ru-RU" sz="2800" dirty="0" smtClean="0"/>
              <a:t>856 - 1943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506984" y="620688"/>
            <a:ext cx="4320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1896 году запатентовал трансформатор, который позже получил его имя. </a:t>
            </a:r>
          </a:p>
          <a:p>
            <a:endParaRPr lang="ru-RU" sz="2400" dirty="0"/>
          </a:p>
          <a:p>
            <a:r>
              <a:rPr lang="ru-RU" sz="2400" dirty="0" smtClean="0"/>
              <a:t>В </a:t>
            </a:r>
            <a:r>
              <a:rPr lang="ru-RU" sz="2400" dirty="0"/>
              <a:t>1897 году зарегистрирован первый из патентов Тесла по применению беспроводной передачи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В 1899 году </a:t>
            </a:r>
            <a:r>
              <a:rPr lang="ru-RU" sz="2400" dirty="0" smtClean="0"/>
              <a:t>Тесла </a:t>
            </a:r>
            <a:r>
              <a:rPr lang="ru-RU" sz="2400" dirty="0"/>
              <a:t>писал: «Несостоятельность метода индукции представляется огромной по сравнению с методом возбуждения заряда земли и воздуха»</a:t>
            </a:r>
          </a:p>
        </p:txBody>
      </p:sp>
    </p:spTree>
    <p:extLst>
      <p:ext uri="{BB962C8B-B14F-4D97-AF65-F5344CB8AC3E}">
        <p14:creationId xmlns:p14="http://schemas.microsoft.com/office/powerpoint/2010/main" val="230312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830537" cy="4608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2232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208" y="1127125"/>
            <a:ext cx="7827963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50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6651200"/>
          </a:xfrm>
          <a:solidFill>
            <a:schemeClr val="tx1">
              <a:alpha val="75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sz="2000" dirty="0" smtClean="0">
                <a:solidFill>
                  <a:schemeClr val="bg1"/>
                </a:solidFill>
              </a:rPr>
              <a:t>Беспроводная передача электричества — способ передачи электрической энергии без использования токопроводящих элементов в электрической цепи. Технологические принципы такой передачи включают в себя индукционный резонансный и направленный электромагнитный для относительно больших расстояний и мощностей 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	</a:t>
            </a:r>
            <a:endParaRPr lang="ru-RU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708920"/>
            <a:ext cx="3973673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2420302"/>
            <a:ext cx="445086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Магнетизм - это фундаментальная сила природы, которая провоцирует определенные типы материала притягивать или отталкивать друг друга. Единственными постоянными магнитами считаются полюса Земли. Ток потока в контуре генерирует магнитные поля, которые отличаются от осциллирующих магнитных полей скоростью и временем, потребным для генерации переменного тока. </a:t>
            </a:r>
          </a:p>
        </p:txBody>
      </p:sp>
    </p:spTree>
    <p:extLst>
      <p:ext uri="{BB962C8B-B14F-4D97-AF65-F5344CB8AC3E}">
        <p14:creationId xmlns:p14="http://schemas.microsoft.com/office/powerpoint/2010/main" val="27467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-288032"/>
            <a:ext cx="8229600" cy="7245424"/>
          </a:xfrm>
          <a:solidFill>
            <a:schemeClr val="tx1">
              <a:alpha val="80000"/>
            </a:schemeClr>
          </a:solidFill>
        </p:spPr>
        <p:txBody>
          <a:bodyPr>
            <a:normAutofit/>
          </a:bodyPr>
          <a:lstStyle/>
          <a:p>
            <a:endParaRPr lang="ru-RU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endParaRPr lang="ru-RU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ультразвуковой способ</a:t>
            </a:r>
          </a:p>
          <a:p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метод электромагнитной </a:t>
            </a: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индукции,</a:t>
            </a:r>
          </a:p>
          <a:p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электростатическая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индукция, </a:t>
            </a:r>
            <a:endParaRPr lang="ru-RU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лазерный метод</a:t>
            </a:r>
          </a:p>
          <a:p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микроволновое излучение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Виды беспроводной передачи энергии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20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218" y="548680"/>
            <a:ext cx="4997973" cy="561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3887" y="4725144"/>
            <a:ext cx="97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33kOm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59847" y="22675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2N2222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0113" y="1124744"/>
            <a:ext cx="3600400" cy="3416320"/>
          </a:xfrm>
          <a:prstGeom prst="rect">
            <a:avLst/>
          </a:prstGeom>
          <a:solidFill>
            <a:schemeClr val="tx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1)Полупроводниковый </a:t>
            </a:r>
            <a:r>
              <a:rPr lang="ru-RU" dirty="0">
                <a:solidFill>
                  <a:schemeClr val="bg1"/>
                </a:solidFill>
              </a:rPr>
              <a:t>транзистор – транзистор биполярный</a:t>
            </a:r>
          </a:p>
          <a:p>
            <a:r>
              <a:rPr lang="ru-RU" dirty="0">
                <a:solidFill>
                  <a:schemeClr val="bg1"/>
                </a:solidFill>
              </a:rPr>
              <a:t>2) Провод медный обмоточный D 0,2мм</a:t>
            </a:r>
          </a:p>
          <a:p>
            <a:r>
              <a:rPr lang="ru-RU" dirty="0">
                <a:solidFill>
                  <a:schemeClr val="bg1"/>
                </a:solidFill>
              </a:rPr>
              <a:t>3) Провод медный обмоточный D 1,5мм</a:t>
            </a:r>
          </a:p>
          <a:p>
            <a:r>
              <a:rPr lang="ru-RU" dirty="0">
                <a:solidFill>
                  <a:schemeClr val="bg1"/>
                </a:solidFill>
              </a:rPr>
              <a:t>4) Резистор 33кОм</a:t>
            </a:r>
          </a:p>
          <a:p>
            <a:r>
              <a:rPr lang="ru-RU" dirty="0">
                <a:solidFill>
                  <a:schemeClr val="bg1"/>
                </a:solidFill>
              </a:rPr>
              <a:t>5) Основа для вторичной катушки, в моём случае шприц 20 мл</a:t>
            </a:r>
          </a:p>
          <a:p>
            <a:r>
              <a:rPr lang="ru-RU" dirty="0">
                <a:solidFill>
                  <a:schemeClr val="bg1"/>
                </a:solidFill>
              </a:rPr>
              <a:t>6) Батарейка-крона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7</a:t>
            </a:r>
            <a:r>
              <a:rPr lang="ru-RU" dirty="0">
                <a:solidFill>
                  <a:schemeClr val="bg1"/>
                </a:solidFill>
              </a:rPr>
              <a:t>) Колодка для </a:t>
            </a:r>
            <a:r>
              <a:rPr lang="ru-RU" dirty="0" smtClean="0">
                <a:solidFill>
                  <a:schemeClr val="bg1"/>
                </a:solidFill>
              </a:rPr>
              <a:t>батарейки</a:t>
            </a:r>
            <a:endParaRPr lang="ru-RU" dirty="0" smtClean="0"/>
          </a:p>
          <a:p>
            <a:r>
              <a:rPr lang="ru-RU" dirty="0">
                <a:solidFill>
                  <a:schemeClr val="bg1"/>
                </a:solidFill>
              </a:rPr>
              <a:t>8) Кнопка вкл./выкл.</a:t>
            </a:r>
          </a:p>
        </p:txBody>
      </p:sp>
    </p:spTree>
    <p:extLst>
      <p:ext uri="{BB962C8B-B14F-4D97-AF65-F5344CB8AC3E}">
        <p14:creationId xmlns:p14="http://schemas.microsoft.com/office/powerpoint/2010/main" val="19230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296</TotalTime>
  <Words>555</Words>
  <Application>Microsoft Office PowerPoint</Application>
  <PresentationFormat>Экран (4:3)</PresentationFormat>
  <Paragraphs>66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беспроводной передачи энергии</vt:lpstr>
      <vt:lpstr>Презентация PowerPoint</vt:lpstr>
      <vt:lpstr>Презентация PowerPoint</vt:lpstr>
      <vt:lpstr>Презентация PowerPoint</vt:lpstr>
      <vt:lpstr>Схема ↑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на тему: «Беспроводная передача энергии»</dc:title>
  <dc:creator>Serg</dc:creator>
  <cp:lastModifiedBy>Саньчо</cp:lastModifiedBy>
  <cp:revision>24</cp:revision>
  <dcterms:created xsi:type="dcterms:W3CDTF">2019-04-18T18:33:05Z</dcterms:created>
  <dcterms:modified xsi:type="dcterms:W3CDTF">2019-11-29T19:25:27Z</dcterms:modified>
</cp:coreProperties>
</file>