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64" r:id="rId3"/>
    <p:sldId id="257" r:id="rId4"/>
    <p:sldId id="260" r:id="rId5"/>
    <p:sldId id="261" r:id="rId6"/>
    <p:sldId id="262" r:id="rId7"/>
    <p:sldId id="281" r:id="rId8"/>
    <p:sldId id="279" r:id="rId9"/>
    <p:sldId id="282" r:id="rId10"/>
    <p:sldId id="265" r:id="rId11"/>
    <p:sldId id="284" r:id="rId12"/>
    <p:sldId id="269" r:id="rId13"/>
    <p:sldId id="278" r:id="rId14"/>
    <p:sldId id="283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5652"/>
    <a:srgbClr val="EEEB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6" autoAdjust="0"/>
    <p:restoredTop sz="91636" autoAdjust="0"/>
  </p:normalViewPr>
  <p:slideViewPr>
    <p:cSldViewPr snapToGrid="0">
      <p:cViewPr varScale="1">
        <p:scale>
          <a:sx n="72" d="100"/>
          <a:sy n="72" d="100"/>
        </p:scale>
        <p:origin x="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05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5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6339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046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4171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307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282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7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78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75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96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3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42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160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21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2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85B7B-07FA-4BA4-8F06-C901608A98CC}" type="datetimeFigureOut">
              <a:rPr lang="ru-RU" smtClean="0"/>
              <a:t>03.11.2019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F0D5470-8D82-4F69-97D3-25833FDA81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58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4470" y="1633009"/>
            <a:ext cx="8631382" cy="16463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интереса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миру художественной литературы посредством поэтических произведений у детей среднего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3" y="3516908"/>
            <a:ext cx="9486900" cy="334109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Выполнила: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Дегтярева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Марина Анатольевна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Специальность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44.02.01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Дошкольное образование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Курс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Научный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Оксана Геннадьевна  </a:t>
            </a:r>
          </a:p>
          <a:p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00" y="249237"/>
            <a:ext cx="1658937" cy="99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473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452220" cy="32961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Формирующий этап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1914526"/>
            <a:ext cx="107669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интереса к миру художественной литературы в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группе посредством поэтических произведений.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0176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4167" y="0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формирующего этапа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808322"/>
              </p:ext>
            </p:extLst>
          </p:nvPr>
        </p:nvGraphicFramePr>
        <p:xfrm>
          <a:off x="0" y="739178"/>
          <a:ext cx="12192000" cy="6341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2022">
                  <a:extLst>
                    <a:ext uri="{9D8B030D-6E8A-4147-A177-3AD203B41FA5}">
                      <a16:colId xmlns:a16="http://schemas.microsoft.com/office/drawing/2014/main" val="1434300516"/>
                    </a:ext>
                  </a:extLst>
                </a:gridCol>
                <a:gridCol w="6849978">
                  <a:extLst>
                    <a:ext uri="{9D8B030D-6E8A-4147-A177-3AD203B41FA5}">
                      <a16:colId xmlns:a16="http://schemas.microsoft.com/office/drawing/2014/main" val="497092930"/>
                    </a:ext>
                  </a:extLst>
                </a:gridCol>
              </a:tblGrid>
              <a:tr h="8961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Кружковая</a:t>
                      </a:r>
                      <a:r>
                        <a:rPr lang="ru-RU" sz="3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деятельность</a:t>
                      </a:r>
                      <a:endParaRPr lang="ru-RU" sz="32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816416"/>
                  </a:ext>
                </a:extLst>
              </a:tr>
              <a:tr h="15760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Заучивание отрывка из стихотворения Александра Сергеевича Пушкина «О мёртвой царевне и о семи богатырях».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формировать интерес к художественной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литературе, знакомить с творчеством</a:t>
                      </a:r>
                      <a:r>
                        <a:rPr lang="ru-RU" sz="28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Александра Сергеевича Пушкина 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285568"/>
                  </a:ext>
                </a:extLst>
              </a:tr>
              <a:tr h="1576060">
                <a:tc>
                  <a:txBody>
                    <a:bodyPr/>
                    <a:lstStyle/>
                    <a:p>
                      <a:pPr lvl="0"/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видеоролика «Мама </a:t>
                      </a:r>
                      <a:r>
                        <a:rPr lang="ru-RU" sz="2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глянька</a:t>
                      </a: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 окошка» А.А. Фет</a:t>
                      </a:r>
                      <a:endParaRPr lang="ru-RU" sz="2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формировать интерес к художественной литературе.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87184"/>
                  </a:ext>
                </a:extLst>
              </a:tr>
              <a:tr h="2070510">
                <a:tc>
                  <a:txBody>
                    <a:bodyPr/>
                    <a:lstStyle/>
                    <a:p>
                      <a:pPr lvl="0"/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мультфильма Успенского «Разгром» </a:t>
                      </a:r>
                      <a:endParaRPr lang="ru-RU" sz="2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подвести детей к пониманию нравственного смысла мультфильма, формировать интерес к художественной литературе.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446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68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7138" y="152623"/>
            <a:ext cx="8911687" cy="1280890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069373"/>
              </p:ext>
            </p:extLst>
          </p:nvPr>
        </p:nvGraphicFramePr>
        <p:xfrm>
          <a:off x="0" y="793068"/>
          <a:ext cx="12192000" cy="606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6292">
                  <a:extLst>
                    <a:ext uri="{9D8B030D-6E8A-4147-A177-3AD203B41FA5}">
                      <a16:colId xmlns:a16="http://schemas.microsoft.com/office/drawing/2014/main" val="3524436025"/>
                    </a:ext>
                  </a:extLst>
                </a:gridCol>
                <a:gridCol w="6495708">
                  <a:extLst>
                    <a:ext uri="{9D8B030D-6E8A-4147-A177-3AD203B41FA5}">
                      <a16:colId xmlns:a16="http://schemas.microsoft.com/office/drawing/2014/main" val="455129729"/>
                    </a:ext>
                  </a:extLst>
                </a:gridCol>
              </a:tblGrid>
              <a:tr h="1217256">
                <a:tc>
                  <a:txBody>
                    <a:bodyPr/>
                    <a:lstStyle/>
                    <a:p>
                      <a:pPr algn="just"/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Кружковая</a:t>
                      </a:r>
                      <a:r>
                        <a:rPr lang="ru-RU" sz="32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деятельность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  <a:p>
                      <a:pPr algn="just"/>
                      <a:endParaRPr lang="ru-RU" sz="3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17831"/>
                  </a:ext>
                </a:extLst>
              </a:tr>
              <a:tr h="25388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сказки «Айболит» Корней Иванович Чуковский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знания детей о творчества Корнея Ивановича Чуковского,</a:t>
                      </a:r>
                      <a:r>
                        <a:rPr lang="ru-RU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развивать интерес к художественной литературы.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2800" b="0" i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638975"/>
                  </a:ext>
                </a:extLst>
              </a:tr>
              <a:tr h="230882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Прослушивание аудио песенки. Пару «Песенка про сказку"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знания детей о творчестве </a:t>
                      </a: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Юнны </a:t>
                      </a:r>
                      <a:r>
                        <a:rPr lang="ru-RU" sz="2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Мориц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интерес к художественной литературы.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2800" b="0" i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605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7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1663" y="628650"/>
            <a:ext cx="862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Контрольный этап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7" y="1274981"/>
            <a:ext cx="112728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выявление динамики уровня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художественной литературе детей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дошкольного возраста после проведения опытно-экспериментальной работы.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94159"/>
              </p:ext>
            </p:extLst>
          </p:nvPr>
        </p:nvGraphicFramePr>
        <p:xfrm>
          <a:off x="0" y="3005138"/>
          <a:ext cx="12192000" cy="3852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9294340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32106762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142130387"/>
                    </a:ext>
                  </a:extLst>
                </a:gridCol>
              </a:tblGrid>
              <a:tr h="1382005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r>
                        <a:rPr lang="ru-RU" sz="3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диагностики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616027"/>
                  </a:ext>
                </a:extLst>
              </a:tr>
              <a:tr h="2470857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«Книжный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дом»</a:t>
                      </a:r>
                      <a:endParaRPr lang="ru-RU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пределить уровень развития интереса к художественной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литературы.</a:t>
                      </a:r>
                      <a:endParaRPr lang="ru-RU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Градусова Лилия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Виниаминовна</a:t>
                      </a:r>
                      <a:endParaRPr lang="ru-RU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758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63" y="547688"/>
            <a:ext cx="9601200" cy="1143000"/>
          </a:xfrm>
        </p:spPr>
        <p:txBody>
          <a:bodyPr>
            <a:no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 - Результаты диагностики «Книжный дом» на контрольном этапе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114" y="1690689"/>
            <a:ext cx="825212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4470" y="1633009"/>
            <a:ext cx="8631382" cy="16463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миру художественной литературы посредством поэтических произведений у детей среднего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3" y="3516908"/>
            <a:ext cx="9486900" cy="334109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Выполнила: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Дегтярева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Марина Анатольевна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Специальность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44.02.01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Дошкольное образование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Курс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1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Научный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Оксана Геннадьевна  </a:t>
            </a:r>
          </a:p>
          <a:p>
            <a:endParaRPr lang="ru-RU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00" y="249237"/>
            <a:ext cx="1658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5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Ученые, занимающиеся данной проблемой: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739" y="2484135"/>
            <a:ext cx="2780491" cy="37802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826" y="2484134"/>
            <a:ext cx="2757488" cy="3780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052" y="2484134"/>
            <a:ext cx="44685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Елизавета Ивановна Тихеева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Флерина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Евгения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 другие…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158" y="1320511"/>
            <a:ext cx="11371792" cy="5323177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 обосновать и практически доказать эффективность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поэтических произведений для формирования интереса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миру художественной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интереса к миру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в средней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поэтические произведения как средство формирования интереса к миру художественной литературе 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 группе.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7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483" y="1424420"/>
            <a:ext cx="11024130" cy="4932219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методическую литературу по проблеме использования поэтических произведений для формирования интереса к художественной литературе 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группе;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провести диагностику для выявления уровня интереса к художественной литературе 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группе;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апробировать комплекс мероприятий по использованию поэтических произведений для формирования интереса к художественной литературе.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4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2" y="1357312"/>
            <a:ext cx="10929938" cy="51863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средней группы можно сформировать интерес к художественной литературе, если: 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роцесс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с ними интегрировать в разные виды детской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взаимодействия всех участников образовательного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37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2887" y="602567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00175"/>
            <a:ext cx="11124141" cy="521493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и учебно-методической литературы;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эксперимент; 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количественная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качественная обработка результатов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База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Мазановский район Муниципальное образовательное бюджетное учреждение Угловская СОШ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4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4" y="1252760"/>
            <a:ext cx="10804524" cy="128089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этап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выявить уровень интереса  художественной литературы.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15865"/>
              </p:ext>
            </p:extLst>
          </p:nvPr>
        </p:nvGraphicFramePr>
        <p:xfrm>
          <a:off x="0" y="3062288"/>
          <a:ext cx="121920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8829246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58313355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557709320"/>
                    </a:ext>
                  </a:extLst>
                </a:gridCol>
              </a:tblGrid>
              <a:tr h="8630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диагностики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236776"/>
                  </a:ext>
                </a:extLst>
              </a:tr>
              <a:tr h="1647621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«Книжный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дом»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пределить уровень развития интереса к художественной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литературы.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Градусова Лилия </a:t>
                      </a:r>
                      <a:r>
                        <a:rPr lang="ru-RU" sz="3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Виниаминовна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74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9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569751"/>
              </p:ext>
            </p:extLst>
          </p:nvPr>
        </p:nvGraphicFramePr>
        <p:xfrm>
          <a:off x="0" y="698272"/>
          <a:ext cx="12192000" cy="621322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85073">
                  <a:extLst>
                    <a:ext uri="{9D8B030D-6E8A-4147-A177-3AD203B41FA5}">
                      <a16:colId xmlns:a16="http://schemas.microsoft.com/office/drawing/2014/main" val="1137734585"/>
                    </a:ext>
                  </a:extLst>
                </a:gridCol>
                <a:gridCol w="10506927">
                  <a:extLst>
                    <a:ext uri="{9D8B030D-6E8A-4147-A177-3AD203B41FA5}">
                      <a16:colId xmlns:a16="http://schemas.microsoft.com/office/drawing/2014/main" val="901793301"/>
                    </a:ext>
                  </a:extLst>
                </a:gridCol>
              </a:tblGrid>
              <a:tr h="495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PMingLiU"/>
                        <a:cs typeface="Times New Roman" panose="02020603050405020304" pitchFamily="18" charset="0"/>
                      </a:endParaRPr>
                    </a:p>
                  </a:txBody>
                  <a:tcPr marL="34668" marR="346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констатирующего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PMingLiU"/>
                        <a:cs typeface="Times New Roman" panose="02020603050405020304" pitchFamily="18" charset="0"/>
                      </a:endParaRPr>
                    </a:p>
                  </a:txBody>
                  <a:tcPr marL="34668" marR="34668" marT="0" marB="0"/>
                </a:tc>
                <a:extLst>
                  <a:ext uri="{0D108BD9-81ED-4DB2-BD59-A6C34878D82A}">
                    <a16:rowId xmlns:a16="http://schemas.microsoft.com/office/drawing/2014/main" val="1686603518"/>
                  </a:ext>
                </a:extLst>
              </a:tr>
              <a:tr h="566458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16.01.19-</a:t>
                      </a:r>
                      <a:r>
                        <a:rPr lang="ru-RU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18-01.19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21.01.19-24.01.19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25.01.19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4668" marR="34668" marT="0" marB="0"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«Книжный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дом» О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пределить уровень развития интереса к художественной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литературы.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Градусова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Лилия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Виниаминовна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родителей 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«Ребенок и книга».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Выявление мнения родителей о значимости книги в семье, формированию эстетического восприятия и понимания произведений художественной литературы.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PMingLiU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Анкета для воспитателя о художественной литературе 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выявить уровень осведомленности педагогов в вопросах влияния художественной литературы на развитие личности ребенка.</a:t>
                      </a:r>
                    </a:p>
                  </a:txBody>
                  <a:tcPr marL="34668" marR="34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59976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4600" y="51942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констатирующего этапа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07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4475" y="524097"/>
            <a:ext cx="10090149" cy="1280890"/>
          </a:xfrm>
        </p:spPr>
        <p:txBody>
          <a:bodyPr/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1 - Результаты диагностики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«Книжный дом»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констатирующем этапе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28" y="1718924"/>
            <a:ext cx="9517826" cy="513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0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1361</TotalTime>
  <Words>548</Words>
  <Application>Microsoft Office PowerPoint</Application>
  <PresentationFormat>Широкоэкранный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PMingLiU</vt:lpstr>
      <vt:lpstr>Arial</vt:lpstr>
      <vt:lpstr>Century Gothic</vt:lpstr>
      <vt:lpstr>Times New Roman</vt:lpstr>
      <vt:lpstr>Wingdings</vt:lpstr>
      <vt:lpstr>Wingdings 3</vt:lpstr>
      <vt:lpstr>Легкий дым</vt:lpstr>
      <vt:lpstr>Формирование  интереса к миру художественной литературы посредством поэтических произведений у детей среднего дошкольного возраста </vt:lpstr>
      <vt:lpstr>Ученые, занимающиеся данной проблемой:</vt:lpstr>
      <vt:lpstr>Презентация PowerPoint</vt:lpstr>
      <vt:lpstr>Задачи исследования:  </vt:lpstr>
      <vt:lpstr>Презентация PowerPoint</vt:lpstr>
      <vt:lpstr>Методы исследования:  </vt:lpstr>
      <vt:lpstr>Констатирующий этап Цель: выявить уровень интереса  художественной литературы.</vt:lpstr>
      <vt:lpstr>Презентация PowerPoint</vt:lpstr>
      <vt:lpstr>Рисунок 1 - Результаты диагностики «Книжный дом» на констатирующем этапе</vt:lpstr>
      <vt:lpstr>Формирующий этап  </vt:lpstr>
      <vt:lpstr>План формирующего этапа</vt:lpstr>
      <vt:lpstr>Презентация PowerPoint</vt:lpstr>
      <vt:lpstr>Презентация PowerPoint</vt:lpstr>
      <vt:lpstr>Рисунок  - Результаты диагностики «Книжный дом» на контрольном этапе</vt:lpstr>
      <vt:lpstr>Формирование интереса к миру художественной литературы посредством поэтических произведений у детей среднего дошкольного возраста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детей среднего возраста интереса к миру художественной литературы посредством поэтических произведений</dc:title>
  <dc:creator>USER</dc:creator>
  <cp:lastModifiedBy>Admin</cp:lastModifiedBy>
  <cp:revision>86</cp:revision>
  <dcterms:created xsi:type="dcterms:W3CDTF">2018-11-21T13:50:38Z</dcterms:created>
  <dcterms:modified xsi:type="dcterms:W3CDTF">2019-11-03T07:10:52Z</dcterms:modified>
</cp:coreProperties>
</file>