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" initials="Е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А</c:v>
                </c:pt>
                <c:pt idx="1">
                  <c:v>В</c:v>
                </c:pt>
                <c:pt idx="2">
                  <c:v>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C8-400D-9454-E2164855E26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А</c:v>
                </c:pt>
                <c:pt idx="1">
                  <c:v>В</c:v>
                </c:pt>
                <c:pt idx="2">
                  <c:v>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C8-400D-9454-E2164855E26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А</c:v>
                </c:pt>
                <c:pt idx="1">
                  <c:v>В</c:v>
                </c:pt>
                <c:pt idx="2">
                  <c:v>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CC8-400D-9454-E2164855E2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909440"/>
        <c:axId val="82923520"/>
        <c:axId val="0"/>
      </c:bar3DChart>
      <c:catAx>
        <c:axId val="8290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2923520"/>
        <c:crosses val="autoZero"/>
        <c:auto val="1"/>
        <c:lblAlgn val="ctr"/>
        <c:lblOffset val="100"/>
        <c:noMultiLvlLbl val="0"/>
      </c:catAx>
      <c:valAx>
        <c:axId val="82923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290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6A-4EF9-9D49-9DDA0829235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6A-4EF9-9D49-9DDA0829235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6A-4EF9-9D49-9DDA08292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532032"/>
        <c:axId val="127476864"/>
        <c:axId val="0"/>
      </c:bar3DChart>
      <c:catAx>
        <c:axId val="12753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76864"/>
        <c:crosses val="autoZero"/>
        <c:auto val="1"/>
        <c:lblAlgn val="ctr"/>
        <c:lblOffset val="100"/>
        <c:noMultiLvlLbl val="0"/>
      </c:catAx>
      <c:valAx>
        <c:axId val="12747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53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8F-4391-8C4D-9899C6A66AC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88F-4391-8C4D-9899C6A66AC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88F-4391-8C4D-9899C6A66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273536"/>
        <c:axId val="10275072"/>
        <c:axId val="0"/>
      </c:bar3DChart>
      <c:catAx>
        <c:axId val="10273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75072"/>
        <c:crosses val="autoZero"/>
        <c:auto val="1"/>
        <c:lblAlgn val="ctr"/>
        <c:lblOffset val="100"/>
        <c:noMultiLvlLbl val="0"/>
      </c:catAx>
      <c:valAx>
        <c:axId val="1027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73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A2E-4679-8296-438027D4F4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B1B-46E1-9D42-20F8D4CFF99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B1B-46E1-9D42-20F8D4CFF99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B1B-46E1-9D42-20F8D4CFF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72960"/>
        <c:axId val="82474496"/>
        <c:axId val="41253056"/>
      </c:line3DChart>
      <c:catAx>
        <c:axId val="8247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2474496"/>
        <c:crosses val="autoZero"/>
        <c:auto val="1"/>
        <c:lblAlgn val="ctr"/>
        <c:lblOffset val="100"/>
        <c:noMultiLvlLbl val="0"/>
      </c:catAx>
      <c:valAx>
        <c:axId val="8247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2472960"/>
        <c:crosses val="autoZero"/>
        <c:crossBetween val="between"/>
      </c:valAx>
      <c:serAx>
        <c:axId val="412530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2474496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11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0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11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6790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35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454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60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73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94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9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83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24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9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6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56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1625-E03D-462A-B5CB-A7717C0B6998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6D11A-D278-4A54-81E9-0BBDD86C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461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7A4968-CC0E-4D3D-A13C-027026E73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1249252"/>
            <a:ext cx="9906000" cy="3022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ПРЕЗЕНТАЦИЯ К УРОКУ</a:t>
            </a:r>
            <a:b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 УЧЕБНОЙ ДИСЦИПЛИНЕ «СТАТИСТИКА» </a:t>
            </a:r>
            <a:b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 ТЕМЕ: </a:t>
            </a:r>
            <a:r>
              <a:rPr lang="ru-RU" sz="4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«Графическое </a:t>
            </a:r>
            <a:r>
              <a:rPr lang="ru-RU" sz="4400" dirty="0">
                <a:latin typeface="Cambria Math" panose="02040503050406030204" pitchFamily="18" charset="0"/>
                <a:ea typeface="Cambria Math" panose="02040503050406030204" pitchFamily="18" charset="0"/>
              </a:rPr>
              <a:t>представление статистических </a:t>
            </a:r>
            <a:r>
              <a:rPr lang="ru-RU" sz="4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данных»</a:t>
            </a:r>
            <a:br>
              <a:rPr lang="ru-RU" sz="4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4400" cap="none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001298" y="4269815"/>
            <a:ext cx="4010138" cy="137113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Подготовили студентки группы 2Б1:</a:t>
            </a:r>
            <a:r>
              <a:rPr lang="ru-RU" sz="19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19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Баран Екатерина</a:t>
            </a:r>
            <a:b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Попова Екатерина </a:t>
            </a:r>
          </a:p>
          <a:p>
            <a:pPr>
              <a:spcBef>
                <a:spcPts val="0"/>
              </a:spcBef>
            </a:pP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Преподаватель</a:t>
            </a:r>
            <a:r>
              <a:rPr lang="ru-RU" sz="1900" cap="none" dirty="0">
                <a:latin typeface="Cambria Math" panose="02040503050406030204" pitchFamily="18" charset="0"/>
                <a:ea typeface="Cambria Math" panose="02040503050406030204" pitchFamily="18" charset="0"/>
              </a:rPr>
              <a:t>: Румянцева А.В</a:t>
            </a:r>
            <a:r>
              <a:rPr lang="ru-RU" cap="none" dirty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4796864" y="5816118"/>
            <a:ext cx="2119091" cy="713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1800" kern="1200" cap="all" baseline="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г. Мурманск</a:t>
            </a:r>
          </a:p>
          <a:p>
            <a:pPr algn="ctr">
              <a:spcBef>
                <a:spcPts val="0"/>
              </a:spcBef>
            </a:pPr>
            <a:r>
              <a:rPr lang="ru-RU" sz="1900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2019</a:t>
            </a:r>
            <a:endParaRPr lang="ru-RU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811369" y="163228"/>
            <a:ext cx="10135673" cy="137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1800" kern="1200" cap="all" baseline="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cap="none" dirty="0">
                <a:latin typeface="Cambria Math" panose="02040503050406030204" pitchFamily="18" charset="0"/>
                <a:ea typeface="Cambria Math" panose="02040503050406030204" pitchFamily="18" charset="0"/>
              </a:rPr>
              <a:t>Министерство образования и науки Мурманской области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cap="none" dirty="0">
                <a:latin typeface="Cambria Math" panose="02040503050406030204" pitchFamily="18" charset="0"/>
                <a:ea typeface="Cambria Math" panose="02040503050406030204" pitchFamily="18" charset="0"/>
              </a:rPr>
              <a:t>Государственное автономное профессиональное образовательное учреждение Мурманской области «Мурманский колледж экономики и информационных технологий»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009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9D1AD4B0-FF0D-405A-BE28-BD64DEA584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453" t="19085" r="4246" b="15487"/>
          <a:stretch/>
        </p:blipFill>
        <p:spPr>
          <a:xfrm>
            <a:off x="2192361" y="2262040"/>
            <a:ext cx="7386645" cy="39700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5A76DA5-4489-47FF-849D-AB7DC0864405}"/>
              </a:ext>
            </a:extLst>
          </p:cNvPr>
          <p:cNvSpPr txBox="1"/>
          <p:nvPr/>
        </p:nvSpPr>
        <p:spPr>
          <a:xfrm>
            <a:off x="1865789" y="470516"/>
            <a:ext cx="9561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Групповые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информация объединяется в определенные группы в соответствии с каким-либо признаком.</a:t>
            </a:r>
          </a:p>
        </p:txBody>
      </p:sp>
    </p:spTree>
    <p:extLst>
      <p:ext uri="{BB962C8B-B14F-4D97-AF65-F5344CB8AC3E}">
        <p14:creationId xmlns:p14="http://schemas.microsoft.com/office/powerpoint/2010/main" val="1558710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24F16E2-217B-47F0-B887-BA9925FB17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04" t="30899" r="5899" b="3972"/>
          <a:stretch/>
        </p:blipFill>
        <p:spPr>
          <a:xfrm>
            <a:off x="2370336" y="2673319"/>
            <a:ext cx="6960093" cy="38295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C3FD610-EA58-4795-A702-2C996A9000F9}"/>
              </a:ext>
            </a:extLst>
          </p:cNvPr>
          <p:cNvSpPr txBox="1"/>
          <p:nvPr/>
        </p:nvSpPr>
        <p:spPr>
          <a:xfrm>
            <a:off x="1414509" y="488272"/>
            <a:ext cx="9877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Комбинационные</a:t>
            </a:r>
            <a:r>
              <a:rPr lang="ru-RU" sz="3200" dirty="0">
                <a:latin typeface="+mj-lt"/>
              </a:rPr>
              <a:t> -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содержат отдельные группы и подгруппы, на которые подразделяются экономические показатели, характеризующие изучаемое экономическое явление.</a:t>
            </a:r>
          </a:p>
        </p:txBody>
      </p:sp>
    </p:spTree>
    <p:extLst>
      <p:ext uri="{BB962C8B-B14F-4D97-AF65-F5344CB8AC3E}">
        <p14:creationId xmlns:p14="http://schemas.microsoft.com/office/powerpoint/2010/main" val="1391579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237AD9A-B811-4296-B766-840A676E3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3188" y="2674216"/>
            <a:ext cx="8149701" cy="37238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8338125-26FA-4D6C-99D0-6E25F40BEFC7}"/>
              </a:ext>
            </a:extLst>
          </p:cNvPr>
          <p:cNvSpPr txBox="1"/>
          <p:nvPr/>
        </p:nvSpPr>
        <p:spPr>
          <a:xfrm>
            <a:off x="4740676" y="6400800"/>
            <a:ext cx="6631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E161678-8A83-4044-81A9-B4C43C584E3E}"/>
              </a:ext>
            </a:extLst>
          </p:cNvPr>
          <p:cNvSpPr txBox="1"/>
          <p:nvPr/>
        </p:nvSpPr>
        <p:spPr>
          <a:xfrm>
            <a:off x="1597981" y="366304"/>
            <a:ext cx="97743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Разработочные (вспомогательные) </a:t>
            </a:r>
            <a:r>
              <a:rPr lang="ru-RU" sz="3200" dirty="0">
                <a:latin typeface="+mj-lt"/>
              </a:rPr>
              <a:t>- обобщают информацию по отдельным единицам совокупности для получения итоговых показателей.</a:t>
            </a:r>
          </a:p>
        </p:txBody>
      </p:sp>
    </p:spTree>
    <p:extLst>
      <p:ext uri="{BB962C8B-B14F-4D97-AF65-F5344CB8AC3E}">
        <p14:creationId xmlns:p14="http://schemas.microsoft.com/office/powerpoint/2010/main" val="126549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E207198-CACE-484B-B829-99E92E9AA3AD}"/>
              </a:ext>
            </a:extLst>
          </p:cNvPr>
          <p:cNvSpPr txBox="1"/>
          <p:nvPr/>
        </p:nvSpPr>
        <p:spPr>
          <a:xfrm>
            <a:off x="1127463" y="1269507"/>
            <a:ext cx="100850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Сводные</a:t>
            </a:r>
            <a:r>
              <a:rPr lang="ru-RU" sz="3600" dirty="0">
                <a:latin typeface="+mj-lt"/>
              </a:rPr>
              <a:t> -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показывают итоги по группам и всей совокупности в целом.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Аналитические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— рассчитывают обобщающие характеристики и подготовку информационной базы для анализа и структуры, динамики изучаемых явлений и взаимосвязей между показателями.</a:t>
            </a:r>
          </a:p>
        </p:txBody>
      </p:sp>
    </p:spTree>
    <p:extLst>
      <p:ext uri="{BB962C8B-B14F-4D97-AF65-F5344CB8AC3E}">
        <p14:creationId xmlns:p14="http://schemas.microsoft.com/office/powerpoint/2010/main" val="1048820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6136204-99CC-4FD7-A5C2-C516D34266F4}"/>
              </a:ext>
            </a:extLst>
          </p:cNvPr>
          <p:cNvSpPr txBox="1"/>
          <p:nvPr/>
        </p:nvSpPr>
        <p:spPr>
          <a:xfrm>
            <a:off x="1580225" y="381740"/>
            <a:ext cx="93215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Статистический график </a:t>
            </a:r>
            <a:r>
              <a:rPr lang="ru-RU" sz="2800" dirty="0"/>
              <a:t>-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изображение статистических данных в определенном масштабе на основе использования геометрических способов.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8D2F4B1-4028-41D4-88B6-AB35ED5F3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9249">
            <a:off x="8423724" y="1966981"/>
            <a:ext cx="688908" cy="102421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6E0F20B-7AC3-4B88-9AF4-26476477F5D4}"/>
              </a:ext>
            </a:extLst>
          </p:cNvPr>
          <p:cNvSpPr/>
          <p:nvPr/>
        </p:nvSpPr>
        <p:spPr>
          <a:xfrm>
            <a:off x="9342722" y="2018794"/>
            <a:ext cx="27875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Поле графика </a:t>
            </a:r>
            <a:r>
              <a:rPr lang="ru-RU" dirty="0">
                <a:latin typeface="+mj-lt"/>
              </a:rPr>
              <a:t>—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пространство, на котором размещаются графические символы.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0C96353A-51BB-4628-9861-80165E3F6286}"/>
              </a:ext>
            </a:extLst>
          </p:cNvPr>
          <p:cNvSpPr/>
          <p:nvPr/>
        </p:nvSpPr>
        <p:spPr>
          <a:xfrm>
            <a:off x="8895426" y="4570849"/>
            <a:ext cx="2636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Графические образы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 в качестве графических символов используются геометрические знаки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45D2A7C-9F36-45C9-9226-59DA09804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359321">
            <a:off x="7974938" y="3738329"/>
            <a:ext cx="954650" cy="123759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C7C4F058-FAB1-47EA-AF71-A185AECCB5ED}"/>
              </a:ext>
            </a:extLst>
          </p:cNvPr>
          <p:cNvSpPr/>
          <p:nvPr/>
        </p:nvSpPr>
        <p:spPr>
          <a:xfrm>
            <a:off x="1372055" y="5448012"/>
            <a:ext cx="2636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Масштаб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это мера перевода числовой величины в графическую.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2D10B3B-E759-4A5F-B27F-0F1565BCF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245225">
            <a:off x="2472490" y="4676352"/>
            <a:ext cx="949791" cy="84514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7942BDD-FDB3-4168-8331-44236602B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933" y="1913129"/>
            <a:ext cx="5723241" cy="3717241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5DC05B1-89DC-41EC-842B-AF206F5AD400}"/>
              </a:ext>
            </a:extLst>
          </p:cNvPr>
          <p:cNvSpPr/>
          <p:nvPr/>
        </p:nvSpPr>
        <p:spPr>
          <a:xfrm>
            <a:off x="238440" y="2483921"/>
            <a:ext cx="31071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Экспликация графика </a:t>
            </a:r>
            <a:r>
              <a:rPr lang="ru-RU" dirty="0"/>
              <a:t>—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пояснения содержания графика, относящиеся к его заголовку, единицам измерения.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6C44277-AD73-4960-98E2-713083D1A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302171">
            <a:off x="3138009" y="1975127"/>
            <a:ext cx="977607" cy="105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92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5B708B-FF90-4B05-A482-B481C888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87336"/>
            <a:ext cx="9905998" cy="791553"/>
          </a:xfrm>
        </p:spPr>
        <p:txBody>
          <a:bodyPr/>
          <a:lstStyle/>
          <a:p>
            <a:pPr algn="ctr"/>
            <a:r>
              <a:rPr lang="ru-RU" b="1" dirty="0"/>
              <a:t>Виды графиков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5311AF02-F09D-4E0A-A934-54918BFDD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963800"/>
            <a:ext cx="6705600" cy="567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02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0120F79-3230-43A3-9FC0-52AAFE86DB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561" y="612113"/>
            <a:ext cx="7954393" cy="5915934"/>
          </a:xfrm>
        </p:spPr>
      </p:pic>
    </p:spTree>
    <p:extLst>
      <p:ext uri="{BB962C8B-B14F-4D97-AF65-F5344CB8AC3E}">
        <p14:creationId xmlns:p14="http://schemas.microsoft.com/office/powerpoint/2010/main" val="3470692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68B43DCF-DFC7-4E90-8B34-A3327D3B9A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817046"/>
              </p:ext>
            </p:extLst>
          </p:nvPr>
        </p:nvGraphicFramePr>
        <p:xfrm>
          <a:off x="674703" y="2157273"/>
          <a:ext cx="4900474" cy="3728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A6F76A5-D604-441C-BCAA-8BFAAB191801}"/>
              </a:ext>
            </a:extLst>
          </p:cNvPr>
          <p:cNvSpPr txBox="1"/>
          <p:nvPr/>
        </p:nvSpPr>
        <p:spPr>
          <a:xfrm>
            <a:off x="1305017" y="1181907"/>
            <a:ext cx="3799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Столбиковые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31F63B08-7EE1-4D3D-BE9B-610B1159B3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9481110"/>
              </p:ext>
            </p:extLst>
          </p:nvPr>
        </p:nvGraphicFramePr>
        <p:xfrm>
          <a:off x="6285147" y="2157273"/>
          <a:ext cx="4167078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9941E7-508C-4E74-A878-3B287AE31426}"/>
              </a:ext>
            </a:extLst>
          </p:cNvPr>
          <p:cNvSpPr txBox="1"/>
          <p:nvPr/>
        </p:nvSpPr>
        <p:spPr>
          <a:xfrm>
            <a:off x="6803505" y="1185649"/>
            <a:ext cx="3648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Полосовые</a:t>
            </a:r>
          </a:p>
        </p:txBody>
      </p:sp>
    </p:spTree>
    <p:extLst>
      <p:ext uri="{BB962C8B-B14F-4D97-AF65-F5344CB8AC3E}">
        <p14:creationId xmlns:p14="http://schemas.microsoft.com/office/powerpoint/2010/main" val="1558573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6C538660-36EA-43FB-A179-006083ABED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499299"/>
              </p:ext>
            </p:extLst>
          </p:nvPr>
        </p:nvGraphicFramePr>
        <p:xfrm>
          <a:off x="413444" y="1912136"/>
          <a:ext cx="4424886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B8466E9-21FA-4FFF-9489-113C3980DFF6}"/>
              </a:ext>
            </a:extLst>
          </p:cNvPr>
          <p:cNvSpPr txBox="1"/>
          <p:nvPr/>
        </p:nvSpPr>
        <p:spPr>
          <a:xfrm>
            <a:off x="1438182" y="977131"/>
            <a:ext cx="2796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Круговые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B57B27F2-8D9A-4CF5-BBD7-7524FB01DF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9187019"/>
              </p:ext>
            </p:extLst>
          </p:nvPr>
        </p:nvGraphicFramePr>
        <p:xfrm>
          <a:off x="6096000" y="1875474"/>
          <a:ext cx="4670641" cy="4114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1FF6860-56E3-4F5C-9097-436B7C13ABDF}"/>
              </a:ext>
            </a:extLst>
          </p:cNvPr>
          <p:cNvSpPr txBox="1"/>
          <p:nvPr/>
        </p:nvSpPr>
        <p:spPr>
          <a:xfrm>
            <a:off x="7306323" y="1038687"/>
            <a:ext cx="3704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Линейные</a:t>
            </a:r>
          </a:p>
        </p:txBody>
      </p:sp>
    </p:spTree>
    <p:extLst>
      <p:ext uri="{BB962C8B-B14F-4D97-AF65-F5344CB8AC3E}">
        <p14:creationId xmlns:p14="http://schemas.microsoft.com/office/powerpoint/2010/main" val="3680791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B272CB10-3A65-4663-8DFE-F8CC34C07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348" y="1639548"/>
            <a:ext cx="8268193" cy="46147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C80C5C2-F88E-46FE-AFE8-31A169EFDDD6}"/>
              </a:ext>
            </a:extLst>
          </p:cNvPr>
          <p:cNvSpPr txBox="1"/>
          <p:nvPr/>
        </p:nvSpPr>
        <p:spPr>
          <a:xfrm>
            <a:off x="4199140" y="603683"/>
            <a:ext cx="7723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Фигурные</a:t>
            </a:r>
          </a:p>
        </p:txBody>
      </p:sp>
    </p:spTree>
    <p:extLst>
      <p:ext uri="{BB962C8B-B14F-4D97-AF65-F5344CB8AC3E}">
        <p14:creationId xmlns:p14="http://schemas.microsoft.com/office/powerpoint/2010/main" val="2430164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DD45B4-D51E-4164-9DBF-C551F1FF2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13" y="2376669"/>
            <a:ext cx="3925887" cy="1478570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Табличный</a:t>
            </a:r>
          </a:p>
        </p:txBody>
      </p:sp>
      <p:graphicFrame>
        <p:nvGraphicFramePr>
          <p:cNvPr id="14" name="Таблица 14">
            <a:extLst>
              <a:ext uri="{FF2B5EF4-FFF2-40B4-BE49-F238E27FC236}">
                <a16:creationId xmlns:a16="http://schemas.microsoft.com/office/drawing/2014/main" xmlns="" id="{F9DB0DE8-BBD3-4C99-91B7-0B629E3036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2461430"/>
              </p:ext>
            </p:extLst>
          </p:nvPr>
        </p:nvGraphicFramePr>
        <p:xfrm>
          <a:off x="1524083" y="3635339"/>
          <a:ext cx="4571917" cy="235829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23809">
                  <a:extLst>
                    <a:ext uri="{9D8B030D-6E8A-4147-A177-3AD203B41FA5}">
                      <a16:colId xmlns:a16="http://schemas.microsoft.com/office/drawing/2014/main" xmlns="" val="1855159179"/>
                    </a:ext>
                  </a:extLst>
                </a:gridCol>
                <a:gridCol w="501450">
                  <a:extLst>
                    <a:ext uri="{9D8B030D-6E8A-4147-A177-3AD203B41FA5}">
                      <a16:colId xmlns:a16="http://schemas.microsoft.com/office/drawing/2014/main" xmlns="" val="1186978174"/>
                    </a:ext>
                  </a:extLst>
                </a:gridCol>
                <a:gridCol w="501450">
                  <a:extLst>
                    <a:ext uri="{9D8B030D-6E8A-4147-A177-3AD203B41FA5}">
                      <a16:colId xmlns:a16="http://schemas.microsoft.com/office/drawing/2014/main" xmlns="" val="3567664586"/>
                    </a:ext>
                  </a:extLst>
                </a:gridCol>
                <a:gridCol w="395213">
                  <a:extLst>
                    <a:ext uri="{9D8B030D-6E8A-4147-A177-3AD203B41FA5}">
                      <a16:colId xmlns:a16="http://schemas.microsoft.com/office/drawing/2014/main" xmlns="" val="220163495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xmlns="" val="764801604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xmlns="" val="24669485"/>
                    </a:ext>
                  </a:extLst>
                </a:gridCol>
                <a:gridCol w="403235">
                  <a:extLst>
                    <a:ext uri="{9D8B030D-6E8A-4147-A177-3AD203B41FA5}">
                      <a16:colId xmlns:a16="http://schemas.microsoft.com/office/drawing/2014/main" xmlns="" val="1974374133"/>
                    </a:ext>
                  </a:extLst>
                </a:gridCol>
              </a:tblGrid>
              <a:tr h="805803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Заголовок подлежащего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/>
                        <a:t>Заголовок сказуемого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0386920"/>
                  </a:ext>
                </a:extLst>
              </a:tr>
              <a:tr h="51749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1830988"/>
                  </a:ext>
                </a:extLst>
              </a:tr>
              <a:tr h="5174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7471248"/>
                  </a:ext>
                </a:extLst>
              </a:tr>
              <a:tr h="51749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0706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C9253F9-D7FB-4975-BCA2-F487BF2974E8}"/>
              </a:ext>
            </a:extLst>
          </p:cNvPr>
          <p:cNvSpPr txBox="1"/>
          <p:nvPr/>
        </p:nvSpPr>
        <p:spPr>
          <a:xfrm>
            <a:off x="7557240" y="2792788"/>
            <a:ext cx="3785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onstantia" panose="02030602050306030303" pitchFamily="18" charset="0"/>
              </a:rPr>
              <a:t>ГРАФИЧЕСКИЙ</a:t>
            </a:r>
          </a:p>
        </p:txBody>
      </p:sp>
      <p:graphicFrame>
        <p:nvGraphicFramePr>
          <p:cNvPr id="45" name="Диаграмма 44">
            <a:extLst>
              <a:ext uri="{FF2B5EF4-FFF2-40B4-BE49-F238E27FC236}">
                <a16:creationId xmlns:a16="http://schemas.microsoft.com/office/drawing/2014/main" xmlns="" id="{0D56BF8E-05D3-48DB-AC64-6499C952C6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7585182"/>
              </p:ext>
            </p:extLst>
          </p:nvPr>
        </p:nvGraphicFramePr>
        <p:xfrm>
          <a:off x="7081657" y="3565295"/>
          <a:ext cx="4261280" cy="2770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8C565A2-6EE8-4678-B14A-370ACC25EA00}"/>
              </a:ext>
            </a:extLst>
          </p:cNvPr>
          <p:cNvSpPr txBox="1"/>
          <p:nvPr/>
        </p:nvSpPr>
        <p:spPr>
          <a:xfrm>
            <a:off x="3132148" y="395389"/>
            <a:ext cx="6317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+mj-lt"/>
              </a:rPr>
              <a:t>Способы представления статистических данных</a:t>
            </a:r>
          </a:p>
        </p:txBody>
      </p:sp>
      <p:sp>
        <p:nvSpPr>
          <p:cNvPr id="47" name="Стрелка: вправо 46">
            <a:extLst>
              <a:ext uri="{FF2B5EF4-FFF2-40B4-BE49-F238E27FC236}">
                <a16:creationId xmlns:a16="http://schemas.microsoft.com/office/drawing/2014/main" xmlns="" id="{6AC2099A-4122-455F-A4FB-1B63C25E725A}"/>
              </a:ext>
            </a:extLst>
          </p:cNvPr>
          <p:cNvSpPr/>
          <p:nvPr/>
        </p:nvSpPr>
        <p:spPr>
          <a:xfrm rot="7248530">
            <a:off x="3241994" y="2117861"/>
            <a:ext cx="1136096" cy="21022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F5CE1A0E-63CC-4CB5-887C-9A98C08CA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205922">
            <a:off x="8250691" y="1711074"/>
            <a:ext cx="688908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9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14">
            <a:extLst>
              <a:ext uri="{FF2B5EF4-FFF2-40B4-BE49-F238E27FC236}">
                <a16:creationId xmlns:a16="http://schemas.microsoft.com/office/drawing/2014/main" xmlns="" id="{8B5FD12E-1D73-4A3B-8398-4DDD1E3E4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575851"/>
              </p:ext>
            </p:extLst>
          </p:nvPr>
        </p:nvGraphicFramePr>
        <p:xfrm>
          <a:off x="3632259" y="1774000"/>
          <a:ext cx="4706643" cy="17526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1855159179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xmlns="" val="1186978174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xmlns="" val="3567664586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xmlns="" val="2201634955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xmlns="" val="764801604"/>
                    </a:ext>
                  </a:extLst>
                </a:gridCol>
                <a:gridCol w="536575">
                  <a:extLst>
                    <a:ext uri="{9D8B030D-6E8A-4147-A177-3AD203B41FA5}">
                      <a16:colId xmlns:a16="http://schemas.microsoft.com/office/drawing/2014/main" xmlns="" val="24669485"/>
                    </a:ext>
                  </a:extLst>
                </a:gridCol>
                <a:gridCol w="556918">
                  <a:extLst>
                    <a:ext uri="{9D8B030D-6E8A-4147-A177-3AD203B41FA5}">
                      <a16:colId xmlns:a16="http://schemas.microsoft.com/office/drawing/2014/main" xmlns="" val="19743741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Заголовок подлежащего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/>
                        <a:t>Заголовок сказуемого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038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1830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7471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07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4213DB9-BB97-4414-A734-6D6B5946D04B}"/>
              </a:ext>
            </a:extLst>
          </p:cNvPr>
          <p:cNvSpPr txBox="1"/>
          <p:nvPr/>
        </p:nvSpPr>
        <p:spPr>
          <a:xfrm>
            <a:off x="4882404" y="4075376"/>
            <a:ext cx="2562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nstantia" panose="02030602050306030303" pitchFamily="18" charset="0"/>
              </a:rPr>
              <a:t>Нумерация граф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xmlns="" id="{D84AB0BE-1FBE-46D0-914C-68AD676135EF}"/>
              </a:ext>
            </a:extLst>
          </p:cNvPr>
          <p:cNvSpPr/>
          <p:nvPr/>
        </p:nvSpPr>
        <p:spPr>
          <a:xfrm rot="9731788">
            <a:off x="5763878" y="2741554"/>
            <a:ext cx="179720" cy="1393166"/>
          </a:xfrm>
          <a:prstGeom prst="downArrow">
            <a:avLst/>
          </a:prstGeom>
          <a:solidFill>
            <a:schemeClr val="tx1"/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95C84EA-A132-4B96-81C8-CB7776BC2FFB}"/>
              </a:ext>
            </a:extLst>
          </p:cNvPr>
          <p:cNvSpPr txBox="1"/>
          <p:nvPr/>
        </p:nvSpPr>
        <p:spPr>
          <a:xfrm>
            <a:off x="1887984" y="2496223"/>
            <a:ext cx="166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Нумерация</a:t>
            </a:r>
            <a:r>
              <a:rPr lang="ru-RU" sz="2000" dirty="0"/>
              <a:t> подлежащего</a:t>
            </a:r>
          </a:p>
        </p:txBody>
      </p:sp>
      <p:sp>
        <p:nvSpPr>
          <p:cNvPr id="12" name="Стрелка: влево-вверх 11">
            <a:extLst>
              <a:ext uri="{FF2B5EF4-FFF2-40B4-BE49-F238E27FC236}">
                <a16:creationId xmlns:a16="http://schemas.microsoft.com/office/drawing/2014/main" xmlns="" id="{68B1EF0C-F22B-436A-BC61-8086DF3D3338}"/>
              </a:ext>
            </a:extLst>
          </p:cNvPr>
          <p:cNvSpPr/>
          <p:nvPr/>
        </p:nvSpPr>
        <p:spPr>
          <a:xfrm rot="18295118" flipH="1" flipV="1">
            <a:off x="3419139" y="2719718"/>
            <a:ext cx="298363" cy="278922"/>
          </a:xfrm>
          <a:prstGeom prst="leftUpArrow">
            <a:avLst>
              <a:gd name="adj1" fmla="val 25000"/>
              <a:gd name="adj2" fmla="val 26573"/>
              <a:gd name="adj3" fmla="val 25000"/>
            </a:avLst>
          </a:prstGeom>
          <a:solidFill>
            <a:schemeClr val="tx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A7534D6-9414-4968-AFE3-22454E12A1B3}"/>
              </a:ext>
            </a:extLst>
          </p:cNvPr>
          <p:cNvSpPr txBox="1"/>
          <p:nvPr/>
        </p:nvSpPr>
        <p:spPr>
          <a:xfrm>
            <a:off x="7175079" y="4061797"/>
            <a:ext cx="2090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nstantia" panose="02030602050306030303" pitchFamily="18" charset="0"/>
              </a:rPr>
              <a:t>Итоговая графа</a:t>
            </a:r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xmlns="" id="{B898E2B5-B5C5-452E-80CB-B89D6136C9AA}"/>
              </a:ext>
            </a:extLst>
          </p:cNvPr>
          <p:cNvSpPr/>
          <p:nvPr/>
        </p:nvSpPr>
        <p:spPr>
          <a:xfrm rot="16200000">
            <a:off x="7651493" y="3610936"/>
            <a:ext cx="747527" cy="154194"/>
          </a:xfrm>
          <a:prstGeom prst="rightArrow">
            <a:avLst/>
          </a:prstGeom>
          <a:solidFill>
            <a:schemeClr val="tx1"/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245CB53-A0BD-4F3F-A5FD-206DD7B28A75}"/>
              </a:ext>
            </a:extLst>
          </p:cNvPr>
          <p:cNvSpPr txBox="1"/>
          <p:nvPr/>
        </p:nvSpPr>
        <p:spPr>
          <a:xfrm>
            <a:off x="2507391" y="4025574"/>
            <a:ext cx="2806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+mj-lt"/>
              </a:rPr>
              <a:t>Итоговая строка</a:t>
            </a:r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xmlns="" id="{3C4777AF-2A30-451E-B8EF-45C45E7ACCBB}"/>
              </a:ext>
            </a:extLst>
          </p:cNvPr>
          <p:cNvSpPr/>
          <p:nvPr/>
        </p:nvSpPr>
        <p:spPr>
          <a:xfrm rot="13767984">
            <a:off x="4905819" y="3182109"/>
            <a:ext cx="205834" cy="1201798"/>
          </a:xfrm>
          <a:prstGeom prst="downArrow">
            <a:avLst/>
          </a:prstGeom>
          <a:solidFill>
            <a:schemeClr val="tx1"/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FDDE4CE-C7A3-49A7-ADD6-ECDA83296D17}"/>
              </a:ext>
            </a:extLst>
          </p:cNvPr>
          <p:cNvSpPr txBox="1"/>
          <p:nvPr/>
        </p:nvSpPr>
        <p:spPr>
          <a:xfrm>
            <a:off x="1239700" y="5042649"/>
            <a:ext cx="4785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 </a:t>
            </a:r>
            <a:r>
              <a:rPr lang="ru-RU" sz="2400" dirty="0">
                <a:latin typeface="Constantia" panose="02030602050306030303" pitchFamily="18" charset="0"/>
              </a:rPr>
              <a:t>Заголовок подлежащего — объект статистического изучения</a:t>
            </a:r>
            <a:r>
              <a:rPr lang="ru-RU" dirty="0"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B22328E-ECB0-4B20-8498-BACE9C3B73B6}"/>
              </a:ext>
            </a:extLst>
          </p:cNvPr>
          <p:cNvSpPr txBox="1"/>
          <p:nvPr/>
        </p:nvSpPr>
        <p:spPr>
          <a:xfrm>
            <a:off x="6374168" y="5019548"/>
            <a:ext cx="5033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latin typeface="+mj-lt"/>
              </a:rPr>
              <a:t>Заголовок сказуемое — статистические показатели, характеризующие изучаемый объект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B06298A-0A95-411E-A972-AE4EB4C13A62}"/>
              </a:ext>
            </a:extLst>
          </p:cNvPr>
          <p:cNvSpPr txBox="1"/>
          <p:nvPr/>
        </p:nvSpPr>
        <p:spPr>
          <a:xfrm>
            <a:off x="1562471" y="268793"/>
            <a:ext cx="9623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>
                <a:latin typeface="+mj-lt"/>
              </a:rPr>
              <a:t>Статистическая таблица </a:t>
            </a:r>
            <a:r>
              <a:rPr lang="ru-RU" sz="2400" dirty="0"/>
              <a:t>- </a:t>
            </a:r>
            <a:r>
              <a:rPr lang="ru-RU" sz="2400" dirty="0">
                <a:latin typeface="+mj-lt"/>
              </a:rPr>
              <a:t>система горизонтальных строк и вертикальных столбцов, имеющих общий заголовок, заглавия граф и строк, на пересечении которых и записываются статистические данные.</a:t>
            </a:r>
          </a:p>
        </p:txBody>
      </p:sp>
    </p:spTree>
    <p:extLst>
      <p:ext uri="{BB962C8B-B14F-4D97-AF65-F5344CB8AC3E}">
        <p14:creationId xmlns:p14="http://schemas.microsoft.com/office/powerpoint/2010/main" val="249042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A7D065-B724-4564-BE4C-B591C192B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2800" y="887768"/>
            <a:ext cx="9905998" cy="1340528"/>
          </a:xfrm>
        </p:spPr>
        <p:txBody>
          <a:bodyPr/>
          <a:lstStyle/>
          <a:p>
            <a:pPr algn="ctr"/>
            <a:r>
              <a:rPr lang="ru-RU" dirty="0"/>
              <a:t>изменения структуры каких-либо экономических показателей</a:t>
            </a: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xmlns="" id="{678FD078-578B-4206-A7C4-91E350F1D0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8023" y="2352582"/>
            <a:ext cx="9520775" cy="38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39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E07061-3A49-4FB6-89B9-373E17353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710214"/>
            <a:ext cx="9905998" cy="138687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взаимосвязь между экономическими показателями по каким-либо признакам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694FB04-F75B-4594-9FA5-8A47AA51F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451" b="10862"/>
          <a:stretch/>
        </p:blipFill>
        <p:spPr>
          <a:xfrm>
            <a:off x="1979720" y="2105675"/>
            <a:ext cx="8123068" cy="430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51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8C2479-6FE3-4252-914F-E4C123F90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27514"/>
            <a:ext cx="9905998" cy="147857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влияние отдельных факторов на величину анализируемого обобщающего показателя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3F82D8F-113E-41C5-874C-6901C3F7A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222"/>
          <a:stretch/>
        </p:blipFill>
        <p:spPr>
          <a:xfrm>
            <a:off x="3037643" y="1904740"/>
            <a:ext cx="6116714" cy="462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18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6FC210-41F1-4C5C-B12C-F358C2C66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985" y="618518"/>
            <a:ext cx="9905998" cy="1192527"/>
          </a:xfrm>
        </p:spPr>
        <p:txBody>
          <a:bodyPr/>
          <a:lstStyle/>
          <a:p>
            <a:pPr algn="ctr"/>
            <a:r>
              <a:rPr lang="ru-RU" dirty="0"/>
              <a:t>Правила составления статистических таблиц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F28F7BE-479F-4FFC-9CAC-8E1BE76C0B81}"/>
              </a:ext>
            </a:extLst>
          </p:cNvPr>
          <p:cNvSpPr txBox="1"/>
          <p:nvPr/>
        </p:nvSpPr>
        <p:spPr>
          <a:xfrm>
            <a:off x="1305017" y="1811045"/>
            <a:ext cx="10555550" cy="485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+mj-lt"/>
              </a:rPr>
              <a:t>1. Таблица должна быть выразительной и компактной.</a:t>
            </a:r>
          </a:p>
          <a:p>
            <a:r>
              <a:rPr lang="ru-RU" sz="2800" dirty="0">
                <a:latin typeface="+mj-lt"/>
              </a:rPr>
              <a:t>2. Название таблицы, заглавия граф и строк следует формулировать точно и лаконично;</a:t>
            </a:r>
          </a:p>
          <a:p>
            <a:r>
              <a:rPr lang="ru-RU" sz="2800" dirty="0">
                <a:latin typeface="+mj-lt"/>
              </a:rPr>
              <a:t>3. Указываются изучаемый объект, территория, и время, к которым относятся приводимые в таблице данные, единицы измерения;</a:t>
            </a:r>
          </a:p>
          <a:p>
            <a:r>
              <a:rPr lang="ru-RU" sz="2800" dirty="0">
                <a:latin typeface="+mj-lt"/>
              </a:rPr>
              <a:t>4. Значения одних и тех же показателей приводятся в таблице с одинаковой степенью точности.</a:t>
            </a:r>
          </a:p>
          <a:p>
            <a:r>
              <a:rPr lang="ru-RU" sz="2800" dirty="0">
                <a:latin typeface="+mj-lt"/>
              </a:rPr>
              <a:t>5. Таблица должна иметь итоги по группам, подгруппам и в целом.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91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365E18-E349-47D8-B390-87D72B9F8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641503"/>
          </a:xfrm>
        </p:spPr>
        <p:txBody>
          <a:bodyPr/>
          <a:lstStyle/>
          <a:p>
            <a:pPr algn="ctr"/>
            <a:r>
              <a:rPr lang="ru-RU" dirty="0"/>
              <a:t>Виды </a:t>
            </a:r>
            <a:r>
              <a:rPr lang="ru-RU" sz="4000" dirty="0"/>
              <a:t>статистических</a:t>
            </a:r>
            <a:r>
              <a:rPr lang="ru-RU" dirty="0"/>
              <a:t> таблиц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8B8DAC-8245-4329-B6AA-A07F6BD04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8896" y="2167013"/>
            <a:ext cx="4649783" cy="823912"/>
          </a:xfrm>
        </p:spPr>
        <p:txBody>
          <a:bodyPr>
            <a:normAutofit/>
          </a:bodyPr>
          <a:lstStyle/>
          <a:p>
            <a:r>
              <a:rPr lang="ru-RU" sz="3600" dirty="0"/>
              <a:t>По данным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8325D25-358E-40A1-AFEA-71B74F14C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19565" y="2167013"/>
            <a:ext cx="5681709" cy="823912"/>
          </a:xfrm>
        </p:spPr>
        <p:txBody>
          <a:bodyPr>
            <a:noAutofit/>
          </a:bodyPr>
          <a:lstStyle/>
          <a:p>
            <a:r>
              <a:rPr lang="ru-RU" sz="3600" dirty="0"/>
              <a:t>По этапу исследования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2892B0A-248B-4420-BB39-6C76D26E2190}"/>
              </a:ext>
            </a:extLst>
          </p:cNvPr>
          <p:cNvSpPr txBox="1"/>
          <p:nvPr/>
        </p:nvSpPr>
        <p:spPr>
          <a:xfrm>
            <a:off x="887767" y="3647467"/>
            <a:ext cx="45837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Простые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Групповые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Комбинационные</a:t>
            </a:r>
            <a:r>
              <a:rPr lang="ru-RU" sz="36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82A3155-A908-45C8-B04F-0DA09567E825}"/>
              </a:ext>
            </a:extLst>
          </p:cNvPr>
          <p:cNvSpPr txBox="1"/>
          <p:nvPr/>
        </p:nvSpPr>
        <p:spPr>
          <a:xfrm>
            <a:off x="5726098" y="3650183"/>
            <a:ext cx="6391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Разработочные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Сводные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+mj-lt"/>
              </a:rPr>
              <a:t>Аналитические таблицы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D22095B-52AF-4E2F-893C-999BEADF0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89800">
            <a:off x="7557604" y="1112229"/>
            <a:ext cx="554784" cy="136562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20E9A4A-E676-4CF4-A156-9520D6374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37878">
            <a:off x="3221838" y="1112230"/>
            <a:ext cx="554784" cy="136562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8007CDE8-110E-46B7-9A3E-814A732C3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230638">
            <a:off x="2590101" y="2964037"/>
            <a:ext cx="409367" cy="72575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0D35C0D-292A-47ED-807A-DF9EB1923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061" y="2909304"/>
            <a:ext cx="676715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587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DA67C3B-B054-4CFD-9D96-F9675E0A73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441" b="15438"/>
          <a:stretch/>
        </p:blipFill>
        <p:spPr>
          <a:xfrm>
            <a:off x="2229773" y="2458904"/>
            <a:ext cx="7253057" cy="37479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302DBE8-C39E-4365-A9BD-18960E5A0138}"/>
              </a:ext>
            </a:extLst>
          </p:cNvPr>
          <p:cNvSpPr txBox="1"/>
          <p:nvPr/>
        </p:nvSpPr>
        <p:spPr>
          <a:xfrm>
            <a:off x="1589103" y="585926"/>
            <a:ext cx="91262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Простые</a:t>
            </a:r>
            <a:r>
              <a:rPr lang="ru-RU" sz="3200" dirty="0">
                <a:latin typeface="+mj-lt"/>
              </a:rPr>
              <a:t>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содержат перечень отдельных единиц, входящих в состав совокупности анализируемого экономического явления.</a:t>
            </a:r>
          </a:p>
        </p:txBody>
      </p:sp>
    </p:spTree>
    <p:extLst>
      <p:ext uri="{BB962C8B-B14F-4D97-AF65-F5344CB8AC3E}">
        <p14:creationId xmlns:p14="http://schemas.microsoft.com/office/powerpoint/2010/main" val="3273963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onstantia/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1739</TotalTime>
  <Words>406</Words>
  <Application>Microsoft Office PowerPoint</Application>
  <PresentationFormat>Произвольный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Контур</vt:lpstr>
      <vt:lpstr>ПРЕЗЕНТАЦИЯ К УРОКУ ПО УЧЕБНОЙ ДИСЦИПЛИНЕ «СТАТИСТИКА»  ПО ТЕМЕ: «Графическое представление статистических данных» </vt:lpstr>
      <vt:lpstr>Табличный</vt:lpstr>
      <vt:lpstr>Презентация PowerPoint</vt:lpstr>
      <vt:lpstr>изменения структуры каких-либо экономических показателей</vt:lpstr>
      <vt:lpstr>взаимосвязь между экономическими показателями по каким-либо признакам </vt:lpstr>
      <vt:lpstr>влияние отдельных факторов на величину анализируемого обобщающего показателя</vt:lpstr>
      <vt:lpstr>Правила составления статистических таблиц</vt:lpstr>
      <vt:lpstr>Виды статистических таблиц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графиков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Графическое представление статистических данных</dc:title>
  <dc:creator>Екатерина</dc:creator>
  <cp:lastModifiedBy>Надежда А. Рудакова</cp:lastModifiedBy>
  <cp:revision>35</cp:revision>
  <dcterms:created xsi:type="dcterms:W3CDTF">2019-11-27T18:04:53Z</dcterms:created>
  <dcterms:modified xsi:type="dcterms:W3CDTF">2019-11-29T09:19:44Z</dcterms:modified>
</cp:coreProperties>
</file>