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274E47-2033-4C4B-842E-278640A01BE5}" v="1" dt="2019-02-26T08:28:36.031"/>
    <p1510:client id="{41925B1C-373B-4DDA-8C70-79D8B1FB2558}" v="1" dt="2019-02-26T09:07:21.590"/>
    <p1510:client id="{A1945353-EF9C-4C71-A8FC-7167B00F9A88}" v="28" dt="2019-02-26T09:26:30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10/11/2019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ru.wikipedia.org/wiki/%D0%94%D0%9D%D0%9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0%D0%A2%D0%A4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400F3000-CB4D-4FB6-B179-7AAD84D5D3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Рисунок 8" descr="Изображение выглядит как природа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D346F631-6A42-49A9-9FA9-9E534180DD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27" r="28305" b="2"/>
          <a:stretch/>
        </p:blipFill>
        <p:spPr>
          <a:xfrm>
            <a:off x="20" y="10"/>
            <a:ext cx="3956021" cy="425735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1F217F8-3684-4D00-804B-D54A48567E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257367"/>
            <a:ext cx="12192000" cy="2610464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4355692"/>
            <a:ext cx="9085940" cy="1472224"/>
          </a:xfrm>
        </p:spPr>
        <p:txBody>
          <a:bodyPr anchor="b">
            <a:normAutofit/>
          </a:bodyPr>
          <a:lstStyle/>
          <a:p>
            <a:r>
              <a:rPr lang="en-US" sz="7400">
                <a:latin typeface="Rockwell Condensed"/>
              </a:rPr>
              <a:t>Фосфор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7522" y="5908301"/>
            <a:ext cx="9314886" cy="575625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r>
              <a:rPr lang="ru-RU" sz="1900" b="1" dirty="0" smtClean="0"/>
              <a:t>Выполнили ученики 11 «А» класса МАОУ СОШ № 36 </a:t>
            </a:r>
            <a:r>
              <a:rPr lang="en-US" sz="1900" b="1" dirty="0" err="1" smtClean="0"/>
              <a:t>Цыбиков</a:t>
            </a:r>
            <a:r>
              <a:rPr lang="en-US" sz="1900" b="1" dirty="0" smtClean="0"/>
              <a:t> </a:t>
            </a:r>
            <a:r>
              <a:rPr lang="en-US" sz="1900" b="1" dirty="0" err="1" smtClean="0"/>
              <a:t>Батор</a:t>
            </a:r>
            <a:r>
              <a:rPr lang="ru-RU" sz="1900" b="1" dirty="0" smtClean="0"/>
              <a:t> и Базаров </a:t>
            </a:r>
            <a:r>
              <a:rPr lang="ru-RU" sz="1900" b="1" dirty="0" smtClean="0"/>
              <a:t>Данил</a:t>
            </a:r>
          </a:p>
          <a:p>
            <a:r>
              <a:rPr lang="ru-RU" sz="1900" b="1" dirty="0" smtClean="0"/>
              <a:t>Учитель: Борщевская С.В.</a:t>
            </a:r>
            <a:endParaRPr lang="en-US" sz="1900" b="1" dirty="0"/>
          </a:p>
        </p:txBody>
      </p:sp>
      <p:pic>
        <p:nvPicPr>
          <p:cNvPr id="6" name="Рисунок 6" descr="Изображение выглядит как стол, еда, внутренний, сиди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A038CB19-5A71-4C37-B9C3-A0A2FEBFA7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749" r="21316" b="2"/>
          <a:stretch/>
        </p:blipFill>
        <p:spPr>
          <a:xfrm>
            <a:off x="4108217" y="10"/>
            <a:ext cx="3973423" cy="4261094"/>
          </a:xfrm>
          <a:prstGeom prst="rect">
            <a:avLst/>
          </a:prstGeom>
        </p:spPr>
      </p:pic>
      <p:pic>
        <p:nvPicPr>
          <p:cNvPr id="4" name="Рисунок 4" descr="Изображение выглядит как торт, шоколад, тарелка, продук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D7779BF7-0C6A-44B6-B8FE-76915403E2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891" r="19443" b="2"/>
          <a:stretch/>
        </p:blipFill>
        <p:spPr>
          <a:xfrm>
            <a:off x="8233816" y="10"/>
            <a:ext cx="3958184" cy="4261094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2CEE76BF-07C6-4367-B97B-6DC934BB89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95479CDE-C0E3-401E-8E81-9A0A24DB65E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303F6F89-8406-4140-A320-A8BA08C4CD5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93463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C3F9269-B51E-4556-9221-44C750789B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FC6015A4-B230-407A-A119-C7CEF83D15E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DFD343FD-1A4D-4EB5-A19C-877ECC71A9B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89C8D586-1ECD-4981-BED2-97336112C0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211588-7579-4BA6-BEC4-E6534093C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804180"/>
            <a:ext cx="5299586" cy="1011216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latin typeface="Rockwell Condensed"/>
              </a:rPr>
              <a:t>Понятие</a:t>
            </a:r>
            <a:r>
              <a:rPr lang="en-US" sz="4000">
                <a:latin typeface="Rockwell Condensed"/>
              </a:rPr>
              <a:t> </a:t>
            </a:r>
            <a:r>
              <a:rPr lang="en-US" sz="4000" err="1">
                <a:latin typeface="Rockwell Condensed"/>
              </a:rPr>
              <a:t>фосфора</a:t>
            </a:r>
          </a:p>
        </p:txBody>
      </p:sp>
      <p:pic>
        <p:nvPicPr>
          <p:cNvPr id="9" name="Рисунок 12">
            <a:extLst>
              <a:ext uri="{FF2B5EF4-FFF2-40B4-BE49-F238E27FC236}">
                <a16:creationId xmlns="" xmlns:a16="http://schemas.microsoft.com/office/drawing/2014/main" id="{D5519424-20C8-4ABF-9133-F9FDA3A699D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5"/>
          <a:srcRect l="4788" r="6754"/>
          <a:stretch/>
        </p:blipFill>
        <p:spPr>
          <a:xfrm>
            <a:off x="1" y="10"/>
            <a:ext cx="6066502" cy="6857989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663BFAF-5B8D-4129-BEBA-1E984195D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799" y="2121408"/>
            <a:ext cx="5299585" cy="40507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182880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500" b="1" err="1">
                <a:solidFill>
                  <a:schemeClr val="tx1"/>
                </a:solidFill>
                <a:latin typeface="Comic Sans MS"/>
              </a:rPr>
              <a:t>Фо́сфор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(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от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др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.-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греч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φῶς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свет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и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φέρω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несу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;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φωσφόρος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светоносный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;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лат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 </a:t>
            </a:r>
            <a:r>
              <a:rPr lang="en-US" sz="1500" i="1">
                <a:solidFill>
                  <a:schemeClr val="tx1"/>
                </a:solidFill>
                <a:latin typeface="Comic Sans MS"/>
              </a:rPr>
              <a:t>Phosphorus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)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химический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элемент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15-й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группы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(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по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устаревшей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классификации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главной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подгруппы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пятой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группы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)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третьего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периода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;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имеет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атомный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номер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15.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Элемент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входит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группу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пниктогенов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Фосфор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один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из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распространённых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элементов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земной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коры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: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его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содержание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составляет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0,08—0,09 %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её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массы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Концентрация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морской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воде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0,07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мг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/л.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свободном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состоянии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не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встречается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из-за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высокой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химической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активности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Образует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около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190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минералов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,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важнейшими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из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которых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являются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апатит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Ca5(PO4)3 (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F,Cl,OH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),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фосфорит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( Сa3(PO4)2 ) и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другие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Фосфор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входит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состав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важнейших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биологических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соединений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 —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фосфолипидов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Содержится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животных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тканях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,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входит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в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состав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белков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и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других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важнейших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органических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соединений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(</a:t>
            </a:r>
            <a:r>
              <a:rPr lang="en-US" sz="1500">
                <a:solidFill>
                  <a:schemeClr val="tx1"/>
                </a:solidFill>
                <a:latin typeface="Comic Sans MS"/>
                <a:hlinkClick r:id="rId6"/>
              </a:rPr>
              <a:t>АТФ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, </a:t>
            </a:r>
            <a:r>
              <a:rPr lang="en-US" sz="1500">
                <a:solidFill>
                  <a:schemeClr val="tx1"/>
                </a:solidFill>
                <a:latin typeface="Comic Sans MS"/>
                <a:hlinkClick r:id="rId7"/>
              </a:rPr>
              <a:t>ДНК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),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является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элементом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 </a:t>
            </a:r>
            <a:r>
              <a:rPr lang="en-US" sz="1500" err="1">
                <a:solidFill>
                  <a:schemeClr val="tx1"/>
                </a:solidFill>
                <a:latin typeface="Comic Sans MS"/>
              </a:rPr>
              <a:t>жизни</a:t>
            </a:r>
            <a:r>
              <a:rPr lang="en-US" sz="1500">
                <a:solidFill>
                  <a:schemeClr val="tx1"/>
                </a:solidFill>
                <a:latin typeface="Comic Sans MS"/>
              </a:rPr>
              <a:t>.</a:t>
            </a:r>
            <a:r>
              <a:rPr lang="en-US" sz="1500">
                <a:solidFill>
                  <a:schemeClr val="tx1"/>
                </a:solidFill>
              </a:rPr>
              <a:t> </a:t>
            </a:r>
          </a:p>
          <a:p>
            <a:pPr indent="-182880">
              <a:lnSpc>
                <a:spcPct val="90000"/>
              </a:lnSpc>
              <a:buFont typeface="Wingdings" pitchFamily="2" charset="2"/>
              <a:buChar char="§"/>
            </a:pPr>
            <a:endParaRPr lang="en-US" sz="150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AF001A23-2767-4A31-BD30-56112DE952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0" name="Oval 29">
              <a:extLst>
                <a:ext uri="{FF2B5EF4-FFF2-40B4-BE49-F238E27FC236}">
                  <a16:creationId xmlns="" xmlns:a16="http://schemas.microsoft.com/office/drawing/2014/main" id="{C6BD30CE-7C6B-4C5B-8206-2A912062D66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7FA45EC6-AD58-4CAF-846D-46D82B614DD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65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Заголовок 223">
            <a:extLst>
              <a:ext uri="{FF2B5EF4-FFF2-40B4-BE49-F238E27FC236}">
                <a16:creationId xmlns="" xmlns:a16="http://schemas.microsoft.com/office/drawing/2014/main" id="{8A8E948E-A38F-4AFD-9916-5665E7855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718" y="173277"/>
            <a:ext cx="10631949" cy="765409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latin typeface="Cambria"/>
              </a:rPr>
              <a:t>ИСТОРИЯ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14A7E4E-9EA1-4A5C-A845-64F48FEF8090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5316" y="1040789"/>
            <a:ext cx="8426817" cy="543359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ru-RU" i="1">
                <a:latin typeface="Cambria"/>
              </a:rPr>
              <a:t>Фосфор</a:t>
            </a:r>
            <a:r>
              <a:rPr lang="ru-RU">
                <a:latin typeface="Cambria"/>
              </a:rPr>
              <a:t> открыт гамбургским алхимиком </a:t>
            </a:r>
            <a:r>
              <a:rPr lang="ru-RU" err="1">
                <a:latin typeface="Cambria"/>
              </a:rPr>
              <a:t>Хеннигом</a:t>
            </a:r>
            <a:r>
              <a:rPr lang="ru-RU">
                <a:latin typeface="Cambria"/>
              </a:rPr>
              <a:t> Брандом в 1669 году. Подобно другим алхимикам, Бранд пытался отыскать философский камень, а получил светящееся вещество. Бранд сфокусировался на опытах с человеческой мочой, так как полагал, что она, обладая золотистым цветом, может содержать золото или нечто нужное для его добычи. Первоначально его способ заключался в том, что сначала моча отстаивалась в течение нескольких дней, пока не исчезнет неприятный запах, а затем кипятилась до клейкого состояния. Нагревая эту пасту до высоких температур и доводя до появления пузырьков, он надеялся, что, сконденсировавшись, они будут содержать золото. После нескольких часов интенсивных кипячений получались крупицы белого воскоподобного вещества, которое очень ярко горело и к тому же мерцало в темноте. Бранд назвал это вещество </a:t>
            </a:r>
            <a:r>
              <a:rPr lang="ru-RU" i="1" err="1">
                <a:latin typeface="Cambria"/>
              </a:rPr>
              <a:t>phosphorus</a:t>
            </a:r>
            <a:r>
              <a:rPr lang="ru-RU" i="1">
                <a:latin typeface="Cambria"/>
              </a:rPr>
              <a:t> </a:t>
            </a:r>
            <a:r>
              <a:rPr lang="ru-RU" i="1" err="1">
                <a:latin typeface="Cambria"/>
              </a:rPr>
              <a:t>mirabilis</a:t>
            </a:r>
            <a:r>
              <a:rPr lang="ru-RU">
                <a:latin typeface="Cambria"/>
              </a:rPr>
              <a:t> (лат. «чудотворный носитель света»). Открытие фосфора Брандом стало первым открытием нового элемента со времён античности. Несколько позже фосфор был получен другим немецким химиком — Иоганном </a:t>
            </a:r>
            <a:r>
              <a:rPr lang="ru-RU" err="1">
                <a:latin typeface="Cambria"/>
              </a:rPr>
              <a:t>Кункелем</a:t>
            </a:r>
            <a:r>
              <a:rPr lang="ru-RU">
                <a:latin typeface="Cambria"/>
              </a:rPr>
              <a:t>. </a:t>
            </a:r>
            <a:endParaRPr lang="ru-RU">
              <a:latin typeface="Cambria" panose="02040503050406030204" pitchFamily="18" charset="0"/>
            </a:endParaRPr>
          </a:p>
          <a:p>
            <a:r>
              <a:rPr lang="ru-RU">
                <a:latin typeface="Cambria"/>
              </a:rPr>
              <a:t>Независимо от Бранда и </a:t>
            </a:r>
            <a:r>
              <a:rPr lang="ru-RU" err="1">
                <a:latin typeface="Cambria"/>
              </a:rPr>
              <a:t>Кункеля</a:t>
            </a:r>
            <a:r>
              <a:rPr lang="ru-RU">
                <a:latin typeface="Cambria"/>
              </a:rPr>
              <a:t> фосфор был получен Р. Бойлем, описавшим его в статье «Способ приготовления фосфора из человеческой мочи», датированной 14 октября 1680 года и опубликованной в 1693 году. </a:t>
            </a:r>
            <a:endParaRPr lang="ru-RU"/>
          </a:p>
          <a:p>
            <a:r>
              <a:rPr lang="ru-RU">
                <a:latin typeface="Cambria"/>
              </a:rPr>
              <a:t>Более усовершенствованный способ получения фосфора был опубликован в 1743 году Андреасом </a:t>
            </a:r>
            <a:r>
              <a:rPr lang="ru-RU" err="1">
                <a:latin typeface="Cambria"/>
              </a:rPr>
              <a:t>Маргграфом</a:t>
            </a:r>
            <a:r>
              <a:rPr lang="ru-RU">
                <a:latin typeface="Cambria"/>
              </a:rPr>
              <a:t>. </a:t>
            </a:r>
            <a:endParaRPr lang="ru-RU"/>
          </a:p>
          <a:p>
            <a:r>
              <a:rPr lang="ru-RU">
                <a:latin typeface="Cambria"/>
              </a:rPr>
              <a:t>Существуют данные, что фосфор умели получать ещё арабские алхимики в XII в. </a:t>
            </a:r>
            <a:endParaRPr lang="ru-RU"/>
          </a:p>
          <a:p>
            <a:r>
              <a:rPr lang="ru-RU">
                <a:latin typeface="Cambria"/>
              </a:rPr>
              <a:t>То, что фосфор — простое вещество, доказал </a:t>
            </a:r>
            <a:r>
              <a:rPr lang="ru-RU" err="1">
                <a:latin typeface="Cambria"/>
              </a:rPr>
              <a:t>Лавуазье.В</a:t>
            </a:r>
            <a:r>
              <a:rPr lang="ru-RU">
                <a:latin typeface="Cambria"/>
              </a:rPr>
              <a:t> 1669 году Хеннинг Бранд при нагревании смеси белого песка и выпаренной мочи получил светящееся в темноте вещество, названное сначала «холодным огнём». Вторичное название «фосфор» происходит от греческих слов «</a:t>
            </a:r>
            <a:r>
              <a:rPr lang="ru-RU" err="1">
                <a:latin typeface="Cambria"/>
              </a:rPr>
              <a:t>φώς</a:t>
            </a:r>
            <a:r>
              <a:rPr lang="ru-RU">
                <a:latin typeface="Cambria"/>
              </a:rPr>
              <a:t>» — свет и «</a:t>
            </a:r>
            <a:r>
              <a:rPr lang="ru-RU" err="1">
                <a:latin typeface="Cambria"/>
              </a:rPr>
              <a:t>φέρω</a:t>
            </a:r>
            <a:r>
              <a:rPr lang="ru-RU">
                <a:latin typeface="Cambria"/>
              </a:rPr>
              <a:t>» — несу. В древнегреческой мифологии имя Фосфор носил страж Утренней звезды. </a:t>
            </a:r>
            <a:endParaRPr lang="ru-RU"/>
          </a:p>
          <a:p>
            <a:endParaRPr lang="ru-RU">
              <a:latin typeface="Cambria"/>
            </a:endParaRPr>
          </a:p>
        </p:txBody>
      </p:sp>
      <p:pic>
        <p:nvPicPr>
          <p:cNvPr id="225" name="Рисунок 225" descr="Изображение выглядит как человек, мужчина, держит, внутрен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D4A0471-07F4-4064-8175-E8168100E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870" y="1086692"/>
            <a:ext cx="3340461" cy="48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845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6C3F9269-B51E-4556-9221-44C750789B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FC6015A4-B230-407A-A119-C7CEF83D15E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DFD343FD-1A4D-4EB5-A19C-877ECC71A9B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3964958D-AF5D-4863-B5FB-83F6B8CB1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344" y="0"/>
            <a:ext cx="12188656" cy="6857999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796750-5896-41DA-B498-CCE588B79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475" y="205852"/>
            <a:ext cx="5187692" cy="336247"/>
          </a:xfrm>
          <a:ln>
            <a:noFill/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err="1"/>
              <a:t>Белый</a:t>
            </a:r>
            <a:r>
              <a:rPr lang="en-US" sz="4800"/>
              <a:t> </a:t>
            </a:r>
            <a:r>
              <a:rPr lang="en-US" sz="4800" err="1"/>
              <a:t>фосфор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2E9DE0F3-9033-46EA-95AF-29573D1E7EE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6"/>
          <a:srcRect l="21842" r="19549" b="1"/>
          <a:stretch/>
        </p:blipFill>
        <p:spPr>
          <a:xfrm>
            <a:off x="3344" y="10"/>
            <a:ext cx="4646726" cy="685799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AA08548-BA55-4494-8F5B-C5ACC64FD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8500" y="783262"/>
            <a:ext cx="7092690" cy="601154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представляет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собой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вещество</a:t>
            </a:r>
            <a:r>
              <a:rPr lang="en-US" sz="1800">
                <a:solidFill>
                  <a:schemeClr val="tx1"/>
                </a:solidFill>
              </a:rPr>
              <a:t> (</a:t>
            </a:r>
            <a:r>
              <a:rPr lang="en-US" sz="1800" err="1">
                <a:solidFill>
                  <a:schemeClr val="tx1"/>
                </a:solidFill>
              </a:rPr>
              <a:t>из-за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примесей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может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иметь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желтоватый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оттенок</a:t>
            </a:r>
            <a:r>
              <a:rPr lang="en-US" sz="1800">
                <a:solidFill>
                  <a:schemeClr val="tx1"/>
                </a:solidFill>
              </a:rPr>
              <a:t>). </a:t>
            </a:r>
            <a:r>
              <a:rPr lang="en-US" sz="1800" err="1">
                <a:solidFill>
                  <a:schemeClr val="tx1"/>
                </a:solidFill>
              </a:rPr>
              <a:t>По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внешнему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виду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он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очень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похож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очищенный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воск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или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парафин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легко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режется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ножом</a:t>
            </a:r>
            <a:r>
              <a:rPr lang="en-US" sz="1800">
                <a:solidFill>
                  <a:schemeClr val="tx1"/>
                </a:solidFill>
              </a:rPr>
              <a:t> и </a:t>
            </a:r>
            <a:r>
              <a:rPr lang="en-US" sz="1800" err="1">
                <a:solidFill>
                  <a:schemeClr val="tx1"/>
                </a:solidFill>
              </a:rPr>
              <a:t>деформируется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небольших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усилий</a:t>
            </a:r>
            <a:r>
              <a:rPr lang="en-US" sz="1800">
                <a:solidFill>
                  <a:schemeClr val="tx1"/>
                </a:solidFill>
              </a:rPr>
              <a:t>. </a:t>
            </a: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Молекула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endParaRPr lang="en-US">
              <a:solidFill>
                <a:schemeClr val="tx1"/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имеет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молекулярную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кристаллическую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решётку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формула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молекулы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r>
              <a:rPr lang="en-US" sz="1800">
                <a:solidFill>
                  <a:schemeClr val="tx1"/>
                </a:solidFill>
              </a:rPr>
              <a:t> — P</a:t>
            </a:r>
            <a:r>
              <a:rPr lang="en-US" sz="1800" baseline="-25000">
                <a:solidFill>
                  <a:schemeClr val="tx1"/>
                </a:solidFill>
              </a:rPr>
              <a:t>4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причём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атомы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расположены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вершинах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тетраэдра</a:t>
            </a:r>
            <a:r>
              <a:rPr lang="en-US" sz="1800">
                <a:solidFill>
                  <a:schemeClr val="tx1"/>
                </a:solidFill>
              </a:rPr>
              <a:t>. </a:t>
            </a:r>
            <a:r>
              <a:rPr lang="en-US" sz="1800" err="1">
                <a:solidFill>
                  <a:schemeClr val="tx1"/>
                </a:solidFill>
              </a:rPr>
              <a:t>Отливаемый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инертной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атмосфере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виде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палочек</a:t>
            </a:r>
            <a:r>
              <a:rPr lang="en-US" sz="1800">
                <a:solidFill>
                  <a:schemeClr val="tx1"/>
                </a:solidFill>
              </a:rPr>
              <a:t> (</a:t>
            </a:r>
            <a:r>
              <a:rPr lang="en-US" sz="1800" err="1">
                <a:solidFill>
                  <a:schemeClr val="tx1"/>
                </a:solidFill>
              </a:rPr>
              <a:t>слитков</a:t>
            </a:r>
            <a:r>
              <a:rPr lang="en-US" sz="1800">
                <a:solidFill>
                  <a:schemeClr val="tx1"/>
                </a:solidFill>
              </a:rPr>
              <a:t>), </a:t>
            </a:r>
            <a:r>
              <a:rPr lang="en-US" sz="1800" err="1">
                <a:solidFill>
                  <a:schemeClr val="tx1"/>
                </a:solidFill>
              </a:rPr>
              <a:t>он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сохраняется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отсутствии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воздуха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под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слоем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очищенной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воды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или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специальных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инертных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средах</a:t>
            </a:r>
            <a:r>
              <a:rPr lang="en-US" sz="1800">
                <a:solidFill>
                  <a:schemeClr val="tx1"/>
                </a:solidFill>
              </a:rPr>
              <a:t>. </a:t>
            </a:r>
            <a:endParaRPr lang="en-US">
              <a:solidFill>
                <a:schemeClr val="tx1"/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Плохо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растворяется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воде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но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легкорастворим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органических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растворителях</a:t>
            </a:r>
            <a:r>
              <a:rPr lang="en-US" sz="1800">
                <a:solidFill>
                  <a:schemeClr val="tx1"/>
                </a:solidFill>
              </a:rPr>
              <a:t>. </a:t>
            </a:r>
            <a:r>
              <a:rPr lang="en-US" sz="1800" err="1">
                <a:solidFill>
                  <a:schemeClr val="tx1"/>
                </a:solidFill>
              </a:rPr>
              <a:t>Растворимостью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сероуглероде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пользуются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для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промышленной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очистки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его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примесей</a:t>
            </a:r>
            <a:r>
              <a:rPr lang="en-US" sz="1800">
                <a:solidFill>
                  <a:schemeClr val="tx1"/>
                </a:solidFill>
              </a:rPr>
              <a:t>. </a:t>
            </a:r>
            <a:r>
              <a:rPr lang="en-US" sz="1800" err="1">
                <a:solidFill>
                  <a:schemeClr val="tx1"/>
                </a:solidFill>
              </a:rPr>
              <a:t>Плотность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из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всех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его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модификаций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наименьшая</a:t>
            </a:r>
            <a:r>
              <a:rPr lang="en-US" sz="1800">
                <a:solidFill>
                  <a:schemeClr val="tx1"/>
                </a:solidFill>
              </a:rPr>
              <a:t> и </a:t>
            </a:r>
            <a:r>
              <a:rPr lang="en-US" sz="1800" err="1">
                <a:solidFill>
                  <a:schemeClr val="tx1"/>
                </a:solidFill>
              </a:rPr>
              <a:t>составляет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около</a:t>
            </a:r>
            <a:r>
              <a:rPr lang="en-US" sz="1800">
                <a:solidFill>
                  <a:schemeClr val="tx1"/>
                </a:solidFill>
              </a:rPr>
              <a:t> 1823 </a:t>
            </a:r>
            <a:r>
              <a:rPr lang="en-US" sz="1800" err="1">
                <a:solidFill>
                  <a:schemeClr val="tx1"/>
                </a:solidFill>
              </a:rPr>
              <a:t>кг</a:t>
            </a:r>
            <a:r>
              <a:rPr lang="en-US" sz="1800">
                <a:solidFill>
                  <a:schemeClr val="tx1"/>
                </a:solidFill>
              </a:rPr>
              <a:t>/м³. </a:t>
            </a:r>
            <a:r>
              <a:rPr lang="en-US" sz="1800" err="1">
                <a:solidFill>
                  <a:schemeClr val="tx1"/>
                </a:solidFill>
              </a:rPr>
              <a:t>Плавится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44,1 °C. В </a:t>
            </a:r>
            <a:r>
              <a:rPr lang="en-US" sz="1800" err="1">
                <a:solidFill>
                  <a:schemeClr val="tx1"/>
                </a:solidFill>
              </a:rPr>
              <a:t>парообразном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состоянии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происходит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диссоциация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молекул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r>
              <a:rPr lang="en-US" sz="1800">
                <a:solidFill>
                  <a:schemeClr val="tx1"/>
                </a:solidFill>
              </a:rPr>
              <a:t>. </a:t>
            </a:r>
            <a:endParaRPr lang="en-US">
              <a:solidFill>
                <a:schemeClr val="tx1"/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Химически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чрезвычайно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активен</a:t>
            </a:r>
            <a:r>
              <a:rPr lang="en-US" sz="1800">
                <a:solidFill>
                  <a:schemeClr val="tx1"/>
                </a:solidFill>
              </a:rPr>
              <a:t>. </a:t>
            </a:r>
            <a:r>
              <a:rPr lang="en-US" sz="1800" err="1">
                <a:solidFill>
                  <a:schemeClr val="tx1"/>
                </a:solidFill>
              </a:rPr>
              <a:t>Например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он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медленно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окисляется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кислородом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воздуха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уже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комнатной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температуре</a:t>
            </a:r>
            <a:r>
              <a:rPr lang="en-US" sz="1800">
                <a:solidFill>
                  <a:schemeClr val="tx1"/>
                </a:solidFill>
              </a:rPr>
              <a:t> и </a:t>
            </a:r>
            <a:r>
              <a:rPr lang="en-US" sz="1800" b="1" err="1">
                <a:solidFill>
                  <a:schemeClr val="tx1"/>
                </a:solidFill>
              </a:rPr>
              <a:t>светится</a:t>
            </a:r>
            <a:r>
              <a:rPr lang="en-US" sz="1800">
                <a:solidFill>
                  <a:schemeClr val="tx1"/>
                </a:solidFill>
              </a:rPr>
              <a:t> (</a:t>
            </a:r>
            <a:r>
              <a:rPr lang="en-US" sz="1800" err="1">
                <a:solidFill>
                  <a:schemeClr val="tx1"/>
                </a:solidFill>
              </a:rPr>
              <a:t>бледно-зелёное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свечение</a:t>
            </a:r>
            <a:r>
              <a:rPr lang="en-US" sz="1800">
                <a:solidFill>
                  <a:schemeClr val="tx1"/>
                </a:solidFill>
              </a:rPr>
              <a:t>). </a:t>
            </a:r>
            <a:r>
              <a:rPr lang="en-US" sz="1800" err="1">
                <a:solidFill>
                  <a:schemeClr val="tx1"/>
                </a:solidFill>
              </a:rPr>
              <a:t>Явление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такого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рода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свечения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вследствие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химических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реакций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окисления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называется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хемилюминесценцией</a:t>
            </a:r>
            <a:r>
              <a:rPr lang="en-US" sz="1800">
                <a:solidFill>
                  <a:schemeClr val="tx1"/>
                </a:solidFill>
              </a:rPr>
              <a:t> (</a:t>
            </a:r>
            <a:r>
              <a:rPr lang="en-US" sz="1800" err="1">
                <a:solidFill>
                  <a:schemeClr val="tx1"/>
                </a:solidFill>
              </a:rPr>
              <a:t>иногда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ошибочно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фосфоресценцией</a:t>
            </a:r>
            <a:r>
              <a:rPr lang="en-US" sz="1800">
                <a:solidFill>
                  <a:schemeClr val="tx1"/>
                </a:solidFill>
              </a:rPr>
              <a:t>).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взаимодействии</a:t>
            </a:r>
            <a:r>
              <a:rPr lang="en-US" sz="1800">
                <a:solidFill>
                  <a:schemeClr val="tx1"/>
                </a:solidFill>
              </a:rPr>
              <a:t> с </a:t>
            </a:r>
            <a:r>
              <a:rPr lang="en-US" sz="1800" err="1">
                <a:solidFill>
                  <a:schemeClr val="tx1"/>
                </a:solidFill>
              </a:rPr>
              <a:t>кислородом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горит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даже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под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водой</a:t>
            </a:r>
            <a:r>
              <a:rPr lang="en-US" sz="1800">
                <a:solidFill>
                  <a:schemeClr val="tx1"/>
                </a:solidFill>
              </a:rPr>
              <a:t>. </a:t>
            </a:r>
            <a:endParaRPr lang="en-US">
              <a:solidFill>
                <a:schemeClr val="tx1"/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только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активен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химически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но</a:t>
            </a:r>
            <a:r>
              <a:rPr lang="en-US" sz="1800">
                <a:solidFill>
                  <a:schemeClr val="tx1"/>
                </a:solidFill>
              </a:rPr>
              <a:t> и </a:t>
            </a:r>
            <a:r>
              <a:rPr lang="en-US" sz="1800" b="1" err="1">
                <a:solidFill>
                  <a:schemeClr val="tx1"/>
                </a:solidFill>
              </a:rPr>
              <a:t>весьма</a:t>
            </a:r>
            <a:r>
              <a:rPr lang="en-US" sz="1800" b="1">
                <a:solidFill>
                  <a:schemeClr val="tx1"/>
                </a:solidFill>
              </a:rPr>
              <a:t> </a:t>
            </a:r>
            <a:r>
              <a:rPr lang="en-US" sz="1800" b="1" err="1">
                <a:solidFill>
                  <a:schemeClr val="tx1"/>
                </a:solidFill>
              </a:rPr>
              <a:t>ядовит</a:t>
            </a:r>
            <a:r>
              <a:rPr lang="en-US" sz="1800">
                <a:solidFill>
                  <a:schemeClr val="tx1"/>
                </a:solidFill>
              </a:rPr>
              <a:t>: </a:t>
            </a:r>
            <a:r>
              <a:rPr lang="en-US" sz="1800" err="1">
                <a:solidFill>
                  <a:schemeClr val="tx1"/>
                </a:solidFill>
              </a:rPr>
              <a:t>летальная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доза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для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взрослого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человека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составляет</a:t>
            </a:r>
            <a:r>
              <a:rPr lang="en-US" sz="1800">
                <a:solidFill>
                  <a:schemeClr val="tx1"/>
                </a:solidFill>
              </a:rPr>
              <a:t> 0,05—0,15 г, а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хроническом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отравлении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поражает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кости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например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вызывает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омертвение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челюстей</a:t>
            </a:r>
            <a:r>
              <a:rPr lang="en-US" sz="1800">
                <a:solidFill>
                  <a:schemeClr val="tx1"/>
                </a:solidFill>
              </a:rPr>
              <a:t>.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контакте</a:t>
            </a:r>
            <a:r>
              <a:rPr lang="en-US" sz="1800">
                <a:solidFill>
                  <a:schemeClr val="tx1"/>
                </a:solidFill>
              </a:rPr>
              <a:t> с </a:t>
            </a:r>
            <a:r>
              <a:rPr lang="en-US" sz="1800" err="1">
                <a:solidFill>
                  <a:schemeClr val="tx1"/>
                </a:solidFill>
              </a:rPr>
              <a:t>кожей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легко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самовоспламеняется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вызывая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серьёзные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ожоги</a:t>
            </a:r>
            <a:r>
              <a:rPr lang="en-US" sz="1800">
                <a:solidFill>
                  <a:schemeClr val="tx1"/>
                </a:solidFill>
              </a:rPr>
              <a:t>. </a:t>
            </a:r>
            <a:endParaRPr lang="en-US">
              <a:solidFill>
                <a:schemeClr val="tx1"/>
              </a:solidFill>
            </a:endParaRPr>
          </a:p>
          <a:p>
            <a:pPr>
              <a:buFont typeface="Arial" pitchFamily="2" charset="2"/>
              <a:buChar char="•"/>
            </a:pPr>
            <a:r>
              <a:rPr lang="en-US" sz="1800" err="1">
                <a:solidFill>
                  <a:schemeClr val="tx1"/>
                </a:solidFill>
              </a:rPr>
              <a:t>Под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действием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света</a:t>
            </a:r>
            <a:r>
              <a:rPr lang="en-US" sz="1800">
                <a:solidFill>
                  <a:schemeClr val="tx1"/>
                </a:solidFill>
              </a:rPr>
              <a:t>, </a:t>
            </a:r>
            <a:r>
              <a:rPr lang="en-US" sz="1800" err="1">
                <a:solidFill>
                  <a:schemeClr val="tx1"/>
                </a:solidFill>
              </a:rPr>
              <a:t>при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нагревании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не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очень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высоких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температур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безвоздушной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среде</a:t>
            </a:r>
            <a:r>
              <a:rPr lang="en-US" sz="1800">
                <a:solidFill>
                  <a:schemeClr val="tx1"/>
                </a:solidFill>
              </a:rPr>
              <a:t>, а </a:t>
            </a:r>
            <a:r>
              <a:rPr lang="en-US" sz="1800" err="1">
                <a:solidFill>
                  <a:schemeClr val="tx1"/>
                </a:solidFill>
              </a:rPr>
              <a:t>также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под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действием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ионизирующего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излучения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белый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превращается</a:t>
            </a:r>
            <a:r>
              <a:rPr lang="en-US" sz="1800">
                <a:solidFill>
                  <a:schemeClr val="tx1"/>
                </a:solidFill>
              </a:rPr>
              <a:t> в </a:t>
            </a:r>
            <a:r>
              <a:rPr lang="en-US" sz="1800" err="1">
                <a:solidFill>
                  <a:schemeClr val="tx1"/>
                </a:solidFill>
              </a:rPr>
              <a:t>красный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sz="1800" err="1">
                <a:solidFill>
                  <a:schemeClr val="tx1"/>
                </a:solidFill>
              </a:rPr>
              <a:t>фосфор</a:t>
            </a:r>
            <a:endParaRPr lang="en-US">
              <a:solidFill>
                <a:schemeClr val="tx1"/>
              </a:solidFill>
            </a:endParaRPr>
          </a:p>
          <a:p>
            <a:pPr indent="-182880">
              <a:lnSpc>
                <a:spcPct val="90000"/>
              </a:lnSpc>
              <a:buFont typeface="Wingdings" pitchFamily="2" charset="2"/>
              <a:buChar char="§"/>
            </a:pPr>
            <a:endParaRPr lang="en-US" sz="1800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1002ACD-3B0C-4885-8754-8A00E926FE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DF0313CD-4196-4456-A70D-5EE2B995BAD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80DE0B32-9EE8-4975-AD48-3855B0A82A3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98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4">
            <a:extLst>
              <a:ext uri="{FF2B5EF4-FFF2-40B4-BE49-F238E27FC236}">
                <a16:creationId xmlns="" xmlns:a16="http://schemas.microsoft.com/office/drawing/2014/main" id="{C0A6AD12-04A8-482F-A269-97DDD580B0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28" r="-2" b="13371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79FF99C-BAA9-404F-9C96-6DD456B4F7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9C44AFD-C72D-4D9C-84C6-73E615CED8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blipFill dpi="0" rotWithShape="1">
            <a:blip r:embed="rId3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513AA7-8D17-4EEC-8C36-E4ACE3D16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946" y="308071"/>
            <a:ext cx="6536474" cy="63361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>
                <a:solidFill>
                  <a:schemeClr val="tx1"/>
                </a:solidFill>
                <a:latin typeface="Cambria"/>
              </a:rPr>
              <a:t>Красный фосфор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F42BA87F-7602-42F7-A38D-DAD7CD02A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31" y="1210725"/>
            <a:ext cx="11963400" cy="548186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 —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это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более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термодинамически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стабильная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модификация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элементарного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Впервые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он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был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получен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1847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году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Швеции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австрийским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химиком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А.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Шрёттером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нагревании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белого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500 °С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атмосфере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угарного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газа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(СО)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запаянной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стеклянной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ампуле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 </a:t>
            </a:r>
          </a:p>
          <a:p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имеет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формулу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</a:t>
            </a:r>
            <a:r>
              <a:rPr lang="en-US" baseline="-25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n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представляет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собой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полимер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сложной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структурой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зависимости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способа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получения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степени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дробления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имеет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оттенки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пурпурно-красного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фиолетового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а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литом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состоянии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 —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тёмно-фиолетовый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с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медным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оттенком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имеет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металлический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блеск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Химическая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активность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значительно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ниже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чем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у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белого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;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ему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присуща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исключительно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малая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растворимость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Растворить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возможно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лишь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некоторых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расплавленных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металлах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(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свинец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висмут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),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чем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иногда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пользуются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для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получения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крупных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его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кристаллов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Так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например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немецкий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физико-химик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И. В. 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Гитторф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1865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году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впервые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получил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прекрасно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построенные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небольшие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размеру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кристаллы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(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Гитторфа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).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воздухе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самовоспламеняется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вплоть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температуры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240—250 °С (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переходе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белую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форму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время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возгонки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),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самовоспламеняется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трении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или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ударе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у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полностью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отсутствует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явление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хемилюминесценции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Нерастворим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воде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а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также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бензоле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сероуглероде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других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веществах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растворим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трибромиде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температуре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возгонки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превращается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пар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охлаждении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которого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образуется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основном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белый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 </a:t>
            </a:r>
          </a:p>
          <a:p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Ядовитость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его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тысячи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раз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меньше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чем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у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белого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поэтому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он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применяется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гораздо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шире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например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производстве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спичек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(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составом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основе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покрыта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тёрочная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поверхность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коробков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).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Плотност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красного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также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выше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достигает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2400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кг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/м³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литом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виде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хранении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воздухе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красный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присутствии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влаги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постепенно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окисляется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образуя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гигроскопичный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оксид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поглощает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воду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отсыревает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(«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отмокает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»),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образуя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вязкую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фосфорную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кислоту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;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поэтому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его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хранят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в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герметичной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таре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.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«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отмокании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» —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промывают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водой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остатков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фосфорных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кислот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,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высушивают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и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используют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по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 </a:t>
            </a:r>
            <a:r>
              <a:rPr lang="en-US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/>
              </a:rPr>
              <a:t>назначению</a:t>
            </a:r>
            <a:r>
              <a:rPr lang="en-US" dirty="0"/>
              <a:t>. </a:t>
            </a:r>
          </a:p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D25B14F-36E0-41E8-956F-CABEF1ADD6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4AFB9EA5-DE4D-4E6B-A302-F55174E4B19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E44092F4-4D9B-4D0A-8832-C29E786F8F0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654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9C8D586-1ECD-4981-BED2-97336112C0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3257FF-4E57-459C-AD83-A1D757D51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484632"/>
            <a:ext cx="5299586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4000">
                <a:latin typeface="Cambria"/>
                <a:ea typeface="Cambria"/>
              </a:rPr>
              <a:t>Черный фосфор</a:t>
            </a:r>
            <a:endParaRPr lang="ru-RU" sz="4000"/>
          </a:p>
        </p:txBody>
      </p:sp>
      <p:pic>
        <p:nvPicPr>
          <p:cNvPr id="6" name="Рисунок 6" descr="Изображение выглядит как земля, стол, тарелка, сиди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DC51BEB-AE10-435C-977D-E346AF787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38" r="8818"/>
          <a:stretch/>
        </p:blipFill>
        <p:spPr>
          <a:xfrm>
            <a:off x="1" y="10"/>
            <a:ext cx="6066502" cy="6857989"/>
          </a:xfrm>
          <a:prstGeom prst="rect">
            <a:avLst/>
          </a:pr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CCD7790-DC74-4703-A268-3ABF226C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9" y="2121408"/>
            <a:ext cx="5299585" cy="405079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300">
                <a:latin typeface="Cambria"/>
                <a:ea typeface="Cambria"/>
              </a:rPr>
              <a:t>Чёрный фосфор — это наиболее стабильная термодинамически и химически наименее активная форма элементарного фосфора. Впервые чёрный фосфор был получен в 1914 году американским физиком П. У. Бриджменом из белого фосфора в виде чёрных блестящих кристаллов, имеющих высокую (2690 кг/м³) плотность. Для проведения синтеза чёрного фосфора Бриджмен применил давление в 2⋅10</a:t>
            </a:r>
            <a:r>
              <a:rPr lang="ru-RU" sz="1300" baseline="30000">
                <a:latin typeface="Cambria"/>
                <a:ea typeface="Cambria"/>
              </a:rPr>
              <a:t>9</a:t>
            </a:r>
            <a:r>
              <a:rPr lang="ru-RU" sz="1300">
                <a:latin typeface="Cambria"/>
                <a:ea typeface="Cambria"/>
              </a:rPr>
              <a:t> Па (20 тысяч атмосфер) и температуру около 200 °С. Начало быстрого перехода лежит в области 13 000 атмосфер и температуре около 230 °С. </a:t>
            </a:r>
            <a:endParaRPr lang="ru-RU" sz="1300">
              <a:ea typeface="Cambria" panose="02040503050406030204" pitchFamily="18" charset="0"/>
            </a:endParaRPr>
          </a:p>
          <a:p>
            <a:pPr>
              <a:buClr>
                <a:srgbClr val="9E3611"/>
              </a:buClr>
            </a:pPr>
            <a:r>
              <a:rPr lang="ru-RU" sz="1300">
                <a:latin typeface="Cambria"/>
                <a:ea typeface="Cambria"/>
              </a:rPr>
              <a:t>Чёрный фосфор представляет собой чёрное вещество с металлическим блеском, жирное на ощупь и весьма похожее на графит, и с полностью отсутствующей растворимостью в воде или органических растворителях. Поджечь чёрный фосфор можно, только предварительно сильно раскалив в атмосфере чистого кислорода до 400 °С. Чёрный фосфор проводит электрический ток и имеет свойства полупроводника. Температура плавления чёрного фосфора 1000 °С под давлением 1,8⋅10</a:t>
            </a:r>
            <a:r>
              <a:rPr lang="ru-RU" sz="1300" baseline="30000">
                <a:latin typeface="Cambria"/>
                <a:ea typeface="Cambria"/>
              </a:rPr>
              <a:t>6</a:t>
            </a:r>
            <a:r>
              <a:rPr lang="ru-RU" sz="1300">
                <a:latin typeface="Cambria"/>
                <a:ea typeface="Cambria"/>
              </a:rPr>
              <a:t> Па. </a:t>
            </a:r>
            <a:endParaRPr lang="ru-RU" sz="1300"/>
          </a:p>
          <a:p>
            <a:pPr>
              <a:buClr>
                <a:srgbClr val="9E3611"/>
              </a:buClr>
            </a:pPr>
            <a:endParaRPr lang="ru-RU" sz="1300">
              <a:latin typeface="Cambria"/>
              <a:ea typeface="Cambria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F001A23-2767-4A31-BD30-56112DE952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C6BD30CE-7C6B-4C5B-8206-2A912062D66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7FA45EC6-AD58-4CAF-846D-46D82B614DD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03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18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13</TotalTime>
  <Words>234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Cambria</vt:lpstr>
      <vt:lpstr>Comic Sans MS</vt:lpstr>
      <vt:lpstr>Rockwell</vt:lpstr>
      <vt:lpstr>Rockwell Condensed</vt:lpstr>
      <vt:lpstr>Rockwell Extra Bold</vt:lpstr>
      <vt:lpstr>Wingdings</vt:lpstr>
      <vt:lpstr>Wood Type</vt:lpstr>
      <vt:lpstr>Фосфор</vt:lpstr>
      <vt:lpstr>Понятие фосфора</vt:lpstr>
      <vt:lpstr>ИСТОРИЯ</vt:lpstr>
      <vt:lpstr>Белый фосфор</vt:lpstr>
      <vt:lpstr>Красный фосфор</vt:lpstr>
      <vt:lpstr>Черный фосфор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Батор Цыбиков</dc:creator>
  <cp:lastModifiedBy>RePack by Diakov</cp:lastModifiedBy>
  <cp:revision>10</cp:revision>
  <dcterms:created xsi:type="dcterms:W3CDTF">2014-09-12T02:14:24Z</dcterms:created>
  <dcterms:modified xsi:type="dcterms:W3CDTF">2019-10-11T07:05:47Z</dcterms:modified>
</cp:coreProperties>
</file>