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3" r:id="rId2"/>
    <p:sldId id="258" r:id="rId3"/>
    <p:sldId id="257" r:id="rId4"/>
    <p:sldId id="266" r:id="rId5"/>
    <p:sldId id="274" r:id="rId6"/>
    <p:sldId id="275" r:id="rId7"/>
    <p:sldId id="262" r:id="rId8"/>
    <p:sldId id="270" r:id="rId9"/>
    <p:sldId id="265" r:id="rId10"/>
    <p:sldId id="271" r:id="rId11"/>
    <p:sldId id="261" r:id="rId12"/>
    <p:sldId id="272" r:id="rId13"/>
    <p:sldId id="268" r:id="rId14"/>
    <p:sldId id="264" r:id="rId15"/>
    <p:sldId id="260" r:id="rId16"/>
    <p:sldId id="259" r:id="rId17"/>
    <p:sldId id="267" r:id="rId18"/>
    <p:sldId id="269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3214"/>
    <a:srgbClr val="131E0C"/>
    <a:srgbClr val="0017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042" autoAdjust="0"/>
  </p:normalViewPr>
  <p:slideViewPr>
    <p:cSldViewPr snapToGrid="0">
      <p:cViewPr varScale="1">
        <p:scale>
          <a:sx n="66" d="100"/>
          <a:sy n="66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011BA3-5FFA-4D0B-8559-7E8DF681C763}" type="datetimeFigureOut">
              <a:rPr lang="ru-RU" smtClean="0"/>
              <a:t>29.11.2019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58C901-D013-440F-94A0-4E61EDA7EAA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9739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Методика ознакомления с предложением разработана в школьной методике и дополнена с учетом возрастных особенностей детей дошкольного возраста в исследованиях Ф. А. Сохина, Г. А. Тумаковой.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Последовательность в работе по ознакомлению с предложением аналогична последовательности ознакомления со словом. Сначала необходимо выделить предложение из потока речи. С этой целью предлагается готовый или составляется вместе с детьми небольшой рассказ по картине.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8C901-D013-440F-94A0-4E61EDA7EAA1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51131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Рассказ произносится четко, с интонационным выделением каждого предложения: «В саду растут яблони. Дети собирают урожай. Яблоки лежат в корзине». Далее к каждому предложению ставятся вопросы: «О чем говорится вначале? Про что я сказала? Что я сказала про сад? А потом что я сказала? Что я сказала про детей?» И т.д.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8C901-D013-440F-94A0-4E61EDA7EAA1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8040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Педагог предлагает еще раз послушать рассказ, сообщает, что в нем три предложения, что наша речь состоит из предложений, мы говорим предложениями; в каждом предложении про что-то говорится. Приводит пример: «Яблоки лежат в корзине. Это предложение, в нем говорится о яблоках, о том, что они лежат в корзине».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8C901-D013-440F-94A0-4E61EDA7EAA1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79267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Затем дети сами составляют предложения по игрушкам, картинкам. И всякий раз воспитатель помогает им установить, о ком или о чем составлено предложение, что в нем говорится, т.е. вычленить смысловую сторону предложения.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Важно также показать, что одну и ту же мысль можно выразить по-разному: белка прыгает по деревьям; белка ловко прыгает с дерева на дерево.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8C901-D013-440F-94A0-4E61EDA7EAA1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09728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Целесообразно графически изобразить предложение, показать детям, как можно «написать» его — длинной чер­той; начало предложения отмечается уголком, а в конце ставят точку: |_____________.</a:t>
            </a:r>
          </a:p>
          <a:p>
            <a:pPr algn="just"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В дальнейшем детей упражняют в определении количества предложений в готовом тексте. Текст произносится с паузами, а дети обозначают предложения на схемах. Затем проверяется правильность выполнения задания.</a:t>
            </a:r>
            <a:endParaRPr lang="ru-RU" sz="1050" dirty="0" smtClean="0">
              <a:effectLst/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8C901-D013-440F-94A0-4E61EDA7EAA1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7671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Для закрепления представлений о предложении используются такие приемы, как: придумывание предложений с заданным словом; придумывание предложения, которое начиналось бы с определенного слова; составление предложения по двум картинкам; придумывание названия к картине; придумывание «веселого» предложения; сочинение короткой сказки о хитрой лисе; составление предложений по «живым сценкам».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8C901-D013-440F-94A0-4E61EDA7EAA1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95233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Все эти приемы сопровождаются выделением предложений, их подсчетом, анализом смыслового содержания. Овладение словом предложение подготавливает детей к анализу словесного состава предложения.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8C901-D013-440F-94A0-4E61EDA7EAA1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8777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FFB3-F693-49A9-B3C3-E7204D49E426}" type="datetimeFigureOut">
              <a:rPr lang="ru-RU" smtClean="0"/>
              <a:t>29.11.2019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E644A-8E9D-4044-85A5-E375927186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4392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FFB3-F693-49A9-B3C3-E7204D49E426}" type="datetimeFigureOut">
              <a:rPr lang="ru-RU" smtClean="0"/>
              <a:t>29.11.2019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E644A-8E9D-4044-85A5-E375927186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6579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FFB3-F693-49A9-B3C3-E7204D49E426}" type="datetimeFigureOut">
              <a:rPr lang="ru-RU" smtClean="0"/>
              <a:t>29.11.2019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E644A-8E9D-4044-85A5-E375927186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7735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FFB3-F693-49A9-B3C3-E7204D49E426}" type="datetimeFigureOut">
              <a:rPr lang="ru-RU" smtClean="0"/>
              <a:t>29.11.2019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E644A-8E9D-4044-85A5-E375927186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6923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FFB3-F693-49A9-B3C3-E7204D49E426}" type="datetimeFigureOut">
              <a:rPr lang="ru-RU" smtClean="0"/>
              <a:t>29.11.2019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E644A-8E9D-4044-85A5-E375927186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5658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FFB3-F693-49A9-B3C3-E7204D49E426}" type="datetimeFigureOut">
              <a:rPr lang="ru-RU" smtClean="0"/>
              <a:t>29.11.2019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E644A-8E9D-4044-85A5-E375927186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878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FFB3-F693-49A9-B3C3-E7204D49E426}" type="datetimeFigureOut">
              <a:rPr lang="ru-RU" smtClean="0"/>
              <a:t>29.11.2019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E644A-8E9D-4044-85A5-E375927186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9351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FFB3-F693-49A9-B3C3-E7204D49E426}" type="datetimeFigureOut">
              <a:rPr lang="ru-RU" smtClean="0"/>
              <a:t>29.11.2019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E644A-8E9D-4044-85A5-E375927186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1771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FFB3-F693-49A9-B3C3-E7204D49E426}" type="datetimeFigureOut">
              <a:rPr lang="ru-RU" smtClean="0"/>
              <a:t>29.11.2019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E644A-8E9D-4044-85A5-E375927186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8536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FFB3-F693-49A9-B3C3-E7204D49E426}" type="datetimeFigureOut">
              <a:rPr lang="ru-RU" smtClean="0"/>
              <a:t>29.11.2019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E644A-8E9D-4044-85A5-E375927186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4294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BFFB3-F693-49A9-B3C3-E7204D49E426}" type="datetimeFigureOut">
              <a:rPr lang="ru-RU" smtClean="0"/>
              <a:t>29.11.2019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E644A-8E9D-4044-85A5-E375927186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5329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BFFB3-F693-49A9-B3C3-E7204D49E426}" type="datetimeFigureOut">
              <a:rPr lang="ru-RU" smtClean="0"/>
              <a:t>29.11.2019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E644A-8E9D-4044-85A5-E375927186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2981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tif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916382" y="2916382"/>
            <a:ext cx="6858000" cy="102523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267" y="3519055"/>
            <a:ext cx="3586370" cy="306729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19201" y="2438399"/>
            <a:ext cx="106864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1F321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Методика ознакомления </a:t>
            </a:r>
            <a:r>
              <a:rPr lang="ru-RU" sz="3200" b="1" i="1" dirty="0" smtClean="0">
                <a:solidFill>
                  <a:srgbClr val="1F321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детей дошкольного возраста </a:t>
            </a:r>
          </a:p>
          <a:p>
            <a:pPr algn="ctr"/>
            <a:r>
              <a:rPr lang="ru-RU" sz="3200" b="1" i="1" dirty="0" smtClean="0">
                <a:solidFill>
                  <a:srgbClr val="1F321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</a:t>
            </a:r>
            <a:r>
              <a:rPr lang="ru-RU" sz="3200" b="1" i="1" dirty="0">
                <a:solidFill>
                  <a:srgbClr val="1F321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предложением </a:t>
            </a:r>
            <a:r>
              <a:rPr lang="ru-RU" sz="3200" b="1" i="1" dirty="0" smtClean="0">
                <a:solidFill>
                  <a:srgbClr val="1F321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200" b="1" i="1" dirty="0">
              <a:solidFill>
                <a:srgbClr val="1F3214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4017" y="272704"/>
            <a:ext cx="1476073" cy="8581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04571" y="263236"/>
            <a:ext cx="980110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2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2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  <a:endParaRPr lang="ru-RU" sz="1200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2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2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2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(ГПОАУ АО АПК)</a:t>
            </a:r>
            <a:endParaRPr lang="ru-RU" sz="1200" b="1" i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4083655"/>
            <a:ext cx="6123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МДК 03.02 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и методика развития речи у детей</a:t>
            </a:r>
          </a:p>
          <a:p>
            <a:pPr lvl="0"/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Специальность: 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 02. 01  Дошкольное образование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34018" y="5113723"/>
            <a:ext cx="58660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Преподаватель методики развития речи: </a:t>
            </a:r>
          </a:p>
          <a:p>
            <a:pPr lvl="0" algn="r"/>
            <a:r>
              <a:rPr lang="ru-RU" sz="2000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0109" y="6068291"/>
            <a:ext cx="3505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Благовещенск</a:t>
            </a:r>
          </a:p>
        </p:txBody>
      </p:sp>
    </p:spTree>
    <p:extLst>
      <p:ext uri="{BB962C8B-B14F-4D97-AF65-F5344CB8AC3E}">
        <p14:creationId xmlns:p14="http://schemas.microsoft.com/office/powerpoint/2010/main" val="366809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916382" y="2916382"/>
            <a:ext cx="6858000" cy="102523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399309" y="332509"/>
            <a:ext cx="809105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3200" i="1" dirty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сочинение короткой </a:t>
            </a:r>
            <a:endParaRPr lang="ru-RU" sz="3200" i="1" dirty="0" smtClean="0">
              <a:solidFill>
                <a:srgbClr val="1F3214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3200" i="1" dirty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3200" i="1" dirty="0" smtClean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казки о </a:t>
            </a:r>
            <a:r>
              <a:rPr lang="ru-RU" sz="3200" i="1" dirty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хитрой лисе</a:t>
            </a:r>
            <a:r>
              <a:rPr lang="ru-RU" sz="3200" i="1" dirty="0" smtClean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algn="just">
              <a:spcAft>
                <a:spcPts val="0"/>
              </a:spcAft>
            </a:pPr>
            <a:endParaRPr lang="ru-RU" sz="32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3200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32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3200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32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>
              <a:spcAft>
                <a:spcPts val="0"/>
              </a:spcAft>
            </a:pPr>
            <a:endParaRPr lang="ru-RU" sz="32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415" y="332510"/>
            <a:ext cx="5912385" cy="6359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67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916382" y="2916382"/>
            <a:ext cx="6858000" cy="102523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7"/>
          <a:stretch/>
        </p:blipFill>
        <p:spPr>
          <a:xfrm>
            <a:off x="5457372" y="136272"/>
            <a:ext cx="6498110" cy="652036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02327" y="471054"/>
            <a:ext cx="72182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just">
              <a:buFont typeface="Wingdings" panose="05000000000000000000" pitchFamily="2" charset="2"/>
              <a:buChar char="ü"/>
            </a:pPr>
            <a:r>
              <a:rPr lang="ru-RU" sz="3200" i="1" dirty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составление предложений </a:t>
            </a:r>
          </a:p>
          <a:p>
            <a:pPr lvl="0" algn="just"/>
            <a:r>
              <a:rPr lang="ru-RU" sz="3200" i="1" dirty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«живым сценкам</a:t>
            </a:r>
            <a:r>
              <a:rPr lang="ru-RU" sz="3200" i="1" dirty="0" smtClean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»;</a:t>
            </a:r>
            <a:endParaRPr lang="ru-RU" sz="3200" i="1" dirty="0">
              <a:solidFill>
                <a:srgbClr val="1F3214"/>
              </a:solidFill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89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916382" y="2916382"/>
            <a:ext cx="6858000" cy="102523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349829" y="232229"/>
            <a:ext cx="105228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3200" i="1" dirty="0" smtClean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smtClean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речевых игр </a:t>
            </a:r>
            <a:r>
              <a:rPr lang="ru-RU" sz="3200" i="1" dirty="0" smtClean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i="1" dirty="0" smtClean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упражнений </a:t>
            </a:r>
            <a:r>
              <a:rPr lang="ru-RU" sz="3200" i="1" dirty="0" smtClean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учётом темы календарного планирования.</a:t>
            </a:r>
            <a:endParaRPr lang="ru-RU" sz="3200" i="1" dirty="0">
              <a:solidFill>
                <a:srgbClr val="1F321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97735" y="2387496"/>
            <a:ext cx="601443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Знаешь ли ты, что?..</a:t>
            </a:r>
          </a:p>
          <a:p>
            <a:r>
              <a:rPr lang="ru-RU" sz="2800" i="1" dirty="0" smtClean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 спит в … (берлоге).</a:t>
            </a:r>
          </a:p>
          <a:p>
            <a:r>
              <a:rPr lang="ru-RU" sz="2800" i="1" dirty="0" smtClean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Зайчик, лисичка и белочка поменяли … (шубки).</a:t>
            </a:r>
          </a:p>
          <a:p>
            <a:r>
              <a:rPr lang="ru-RU" sz="2800" i="1" dirty="0" smtClean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Насекомые спрятались под …(корой деревьев).</a:t>
            </a:r>
          </a:p>
          <a:p>
            <a:r>
              <a:rPr lang="ru-RU" sz="2800" i="1" dirty="0" smtClean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Перелётные птицы улетели в тёплые края, остались только зимующие: … (вороны, галки, воробьи, синицы и т.д.)</a:t>
            </a:r>
            <a:endParaRPr lang="ru-RU" sz="2800" i="1" dirty="0">
              <a:solidFill>
                <a:srgbClr val="1F321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97735" y="1309447"/>
            <a:ext cx="108178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i="1" dirty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b="1" i="1" dirty="0" smtClean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ример</a:t>
            </a:r>
          </a:p>
          <a:p>
            <a:pPr algn="ctr"/>
            <a:r>
              <a:rPr lang="ru-RU" sz="3200" b="1" i="1" dirty="0" smtClean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Зима </a:t>
            </a:r>
            <a:r>
              <a:rPr lang="ru-RU" sz="2400" i="1" dirty="0" smtClean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(тема календарного планирования)</a:t>
            </a:r>
            <a:endParaRPr lang="ru-RU" sz="2400" i="1" dirty="0">
              <a:solidFill>
                <a:srgbClr val="1F321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925" y="3103809"/>
            <a:ext cx="4830612" cy="340797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8790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916382" y="2916382"/>
            <a:ext cx="6858000" cy="102523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600" y="3429000"/>
            <a:ext cx="4997673" cy="328755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0701" y="146229"/>
            <a:ext cx="2355666" cy="31408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8151" y="146229"/>
            <a:ext cx="2188287" cy="31408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13645" y="309093"/>
            <a:ext cx="515154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800" b="1" i="1" dirty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делают</a:t>
            </a:r>
            <a:r>
              <a:rPr lang="ru-RU" sz="2800" b="1" i="1" dirty="0" smtClean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дети зимой?</a:t>
            </a:r>
          </a:p>
          <a:p>
            <a:pPr algn="ctr"/>
            <a:r>
              <a:rPr lang="ru-RU" sz="2800" i="1" dirty="0" smtClean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Лепят снеговика или фигурки зверей; катаются на санках, лыжах, коньках, также играют в снежинки и строят из снега крепость …</a:t>
            </a:r>
            <a:endParaRPr lang="ru-RU" sz="2800" i="1" dirty="0">
              <a:solidFill>
                <a:srgbClr val="1F321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417" y="3428194"/>
            <a:ext cx="4744927" cy="328547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0209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916382" y="2916382"/>
            <a:ext cx="6858000" cy="102523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269" y="3713855"/>
            <a:ext cx="4480560" cy="283812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080" y="344124"/>
            <a:ext cx="4485749" cy="307834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296785" y="344124"/>
            <a:ext cx="576903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рассказ о зиме</a:t>
            </a:r>
          </a:p>
          <a:p>
            <a:pPr algn="ctr"/>
            <a:endParaRPr lang="ru-RU" sz="2800" b="1" i="1" dirty="0" smtClean="0">
              <a:solidFill>
                <a:srgbClr val="1F321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800" i="1" dirty="0" smtClean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Например.</a:t>
            </a:r>
          </a:p>
          <a:p>
            <a:pPr algn="just"/>
            <a:r>
              <a:rPr lang="ru-RU" sz="2800" i="1" dirty="0" smtClean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Наступила зима. Кругом лежит белый снег. Деревья стоят голые. Звери спрятались в свои жилища. Зайка сменил шубку с серой на белую. Медведь заснул в своей берлоге до весны. Только волк и лиса спят и ищут себе добычу.</a:t>
            </a:r>
            <a:endParaRPr lang="ru-RU" sz="2800" i="1" dirty="0">
              <a:solidFill>
                <a:srgbClr val="1F321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54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916382" y="2916382"/>
            <a:ext cx="6858000" cy="102523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0465" y="210184"/>
            <a:ext cx="2308857" cy="30871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86128">
            <a:off x="7983649" y="2363370"/>
            <a:ext cx="2517345" cy="357300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3877" y="3502698"/>
            <a:ext cx="2142031" cy="305546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79450" y="210184"/>
            <a:ext cx="5795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i="1" dirty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93500" y="210184"/>
            <a:ext cx="816935" cy="81693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210235" y="1371600"/>
            <a:ext cx="623943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just">
              <a:buFont typeface="Wingdings" panose="05000000000000000000" pitchFamily="2" charset="2"/>
              <a:buChar char="ü"/>
            </a:pPr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800" i="1" dirty="0" smtClean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Подберите </a:t>
            </a:r>
            <a:r>
              <a:rPr lang="ru-RU" sz="2800" i="1" dirty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игры, упражнения, задания для ознакомления детей дошкольного возраста с понятием  </a:t>
            </a:r>
            <a:r>
              <a:rPr lang="ru-RU" sz="2800" i="1" dirty="0" smtClean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«предложение». </a:t>
            </a:r>
            <a:r>
              <a:rPr lang="ru-RU" sz="2800" i="1" dirty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Используйте методическую  литературу и учебники, электронный образовательный контент, слайд лекций, слайд тьюторинга*; подготовьтесь к проведению игр в студенческой аудитории.</a:t>
            </a:r>
          </a:p>
        </p:txBody>
      </p:sp>
    </p:spTree>
    <p:extLst>
      <p:ext uri="{BB962C8B-B14F-4D97-AF65-F5344CB8AC3E}">
        <p14:creationId xmlns:p14="http://schemas.microsoft.com/office/powerpoint/2010/main" val="155126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916382" y="2916382"/>
            <a:ext cx="6858000" cy="102523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34637">
            <a:off x="7694707" y="1753262"/>
            <a:ext cx="2897710" cy="43761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1968">
            <a:off x="9086010" y="1000707"/>
            <a:ext cx="2794190" cy="39437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237129" y="484094"/>
            <a:ext cx="582257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just">
              <a:buFont typeface="Wingdings" panose="05000000000000000000" pitchFamily="2" charset="2"/>
              <a:buChar char="ü"/>
            </a:pPr>
            <a:r>
              <a:rPr lang="ru-RU" sz="2800" i="1" dirty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Подготовьте фотоотчёт о проведении дидактических игр   в студенческой аудитории или на практике в работе с детьми; поместите фотоотчёт на страницах электронного портфолио по предмету ТМРР.</a:t>
            </a:r>
          </a:p>
        </p:txBody>
      </p:sp>
    </p:spTree>
    <p:extLst>
      <p:ext uri="{BB962C8B-B14F-4D97-AF65-F5344CB8AC3E}">
        <p14:creationId xmlns:p14="http://schemas.microsoft.com/office/powerpoint/2010/main" val="75683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916382" y="2916382"/>
            <a:ext cx="6858000" cy="102523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756647" y="268941"/>
            <a:ext cx="70328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i="1" dirty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347" y="152860"/>
            <a:ext cx="816935" cy="8169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69894" y="853716"/>
            <a:ext cx="10811435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just" fontAlgn="base">
              <a:buFont typeface="Wingdings" panose="05000000000000000000" pitchFamily="2" charset="2"/>
              <a:buChar char="ü"/>
            </a:pPr>
            <a:r>
              <a:rPr lang="ru-RU" sz="2800" i="1" dirty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Алексеева М.М., Яшина В.И. Методика развития речи и обучения родному языку дошкольников. - М/. Академия, 2000.-С 245-341</a:t>
            </a:r>
            <a:r>
              <a:rPr lang="ru-RU" sz="2800" i="1" dirty="0" smtClean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0" indent="-457200" algn="just" fontAlgn="base">
              <a:buFont typeface="Wingdings" panose="05000000000000000000" pitchFamily="2" charset="2"/>
              <a:buChar char="ü"/>
            </a:pPr>
            <a:r>
              <a:rPr lang="ru-RU" sz="2800" i="1" dirty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Ворошнина, Л. В.   Теория и методика развития речи у детей в 2 ч. Часть 1. Младшая и средняя группы </a:t>
            </a:r>
            <a:r>
              <a:rPr lang="ru-RU" sz="2800" i="1" dirty="0" smtClean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доу: </a:t>
            </a:r>
            <a:r>
              <a:rPr lang="ru-RU" sz="2800" i="1" dirty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практическое пособие для среднего профессионального образования / Л. В. Ворошнина. — 2-е изд. — Москва : Издательство Юрайт, 2019. — 217 с. — (Профессиональное образование). — ISBN 978-5-534-06520-6</a:t>
            </a:r>
            <a:r>
              <a:rPr lang="ru-RU" sz="2800" i="1" dirty="0" smtClean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i="1" dirty="0">
              <a:solidFill>
                <a:srgbClr val="1F321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 fontAlgn="base">
              <a:buFont typeface="Wingdings" panose="05000000000000000000" pitchFamily="2" charset="2"/>
              <a:buChar char="ü"/>
            </a:pPr>
            <a:r>
              <a:rPr lang="ru-RU" sz="2800" i="1" dirty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Ворошнина, Л. В.   Теория и методика развития речи у детей в 2 ч. Часть 2. Старшая и подготовительная группы </a:t>
            </a:r>
            <a:r>
              <a:rPr lang="ru-RU" sz="2800" i="1" dirty="0" smtClean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доу: </a:t>
            </a:r>
            <a:r>
              <a:rPr lang="ru-RU" sz="2800" i="1" dirty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практическое пособие для среднего профессионального образования / Л. В. Ворошнина. — 2-е изд. — Москва : Издательство Юрайт, 2019. — 302 с. — (Профессиональное образование). — ISBN 978-5-534-06522-0.</a:t>
            </a:r>
          </a:p>
          <a:p>
            <a:pPr lvl="0" algn="just" fontAlgn="base"/>
            <a:endParaRPr lang="ru-RU" sz="2800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/>
            <a:endParaRPr lang="ru-RU" sz="2400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93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916382" y="2916382"/>
            <a:ext cx="6858000" cy="102523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262743" y="4165600"/>
            <a:ext cx="98697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и работу на уроке!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6686" y="5457371"/>
            <a:ext cx="84186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000" b="1" i="1" dirty="0">
                <a:solidFill>
                  <a:srgbClr val="1F3214"/>
                </a:solidFill>
                <a:latin typeface="Times New Roman" pitchFamily="18" charset="0"/>
                <a:cs typeface="Times New Roman" pitchFamily="18" charset="0"/>
              </a:rPr>
              <a:t>Преподаватель методики развития речи: </a:t>
            </a:r>
          </a:p>
          <a:p>
            <a:pPr lvl="0" algn="r"/>
            <a:r>
              <a:rPr lang="ru-RU" sz="2000" i="1" dirty="0">
                <a:solidFill>
                  <a:srgbClr val="1F3214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62743" y="497541"/>
            <a:ext cx="1066479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i="1" dirty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Стародубова Н.А. Теория и методика развития речи дошкольников. – М.: Академия, 2006.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i="1" dirty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Тихеева, Е. И.   Развитие речи детей / Е. И. Тихеева. — Москва : Издательство Юрайт, 2019. — 161 с. — (Антология мысли). — ISBN 978-5-534-11401-0.</a:t>
            </a:r>
          </a:p>
        </p:txBody>
      </p:sp>
    </p:spTree>
    <p:extLst>
      <p:ext uri="{BB962C8B-B14F-4D97-AF65-F5344CB8AC3E}">
        <p14:creationId xmlns:p14="http://schemas.microsoft.com/office/powerpoint/2010/main" val="270877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916382" y="2916382"/>
            <a:ext cx="6858000" cy="102523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20815">
            <a:off x="1324159" y="1114288"/>
            <a:ext cx="3463114" cy="53691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845" y="1433531"/>
            <a:ext cx="3347485" cy="50348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590" y="1554651"/>
            <a:ext cx="3202909" cy="47300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3051">
            <a:off x="8066879" y="1125052"/>
            <a:ext cx="3800487" cy="53671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9295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916382" y="2916382"/>
            <a:ext cx="6858000" cy="102523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025236" y="764884"/>
            <a:ext cx="79010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выделения </a:t>
            </a:r>
            <a:r>
              <a:rPr lang="ru-RU" sz="32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предложений из </a:t>
            </a:r>
            <a: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потока речи;</a:t>
            </a:r>
            <a:endParaRPr lang="ru-RU" sz="32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88969">
            <a:off x="3219059" y="149231"/>
            <a:ext cx="609601" cy="6096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37330" y="180109"/>
            <a:ext cx="77613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131E0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над </a:t>
            </a:r>
            <a:r>
              <a:rPr lang="ru-RU" sz="3200" b="1" i="1" dirty="0" smtClean="0">
                <a:solidFill>
                  <a:srgbClr val="131E0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словом: </a:t>
            </a:r>
            <a:endParaRPr lang="ru-RU" sz="3200" b="1" i="1" dirty="0">
              <a:solidFill>
                <a:srgbClr val="131E0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943" y="2713813"/>
            <a:ext cx="5438898" cy="394089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1233714" y="1349659"/>
            <a:ext cx="1075112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Детям предлагается </a:t>
            </a:r>
            <a:r>
              <a:rPr lang="ru-RU" sz="2800" i="1" dirty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готовый или составляется вместе с детьми небольшой рассказ по картине. Рассказ произносится четко, с интонационным выделением каждого предложения: </a:t>
            </a:r>
            <a:endParaRPr lang="ru-RU" sz="2800" i="1" dirty="0">
              <a:solidFill>
                <a:srgbClr val="1F3214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33714" y="3106057"/>
            <a:ext cx="51037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* * *</a:t>
            </a:r>
          </a:p>
          <a:p>
            <a:pPr algn="just"/>
            <a:r>
              <a:rPr lang="ru-RU" sz="2800" i="1" dirty="0" smtClean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«</a:t>
            </a:r>
            <a:r>
              <a:rPr lang="ru-RU" sz="2800" i="1" dirty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саду растут яблони. Дети собирают урожай. Яблоки лежат в корзине».</a:t>
            </a:r>
            <a:endParaRPr lang="ru-RU" sz="2800" i="1" dirty="0">
              <a:solidFill>
                <a:srgbClr val="1F321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85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916382" y="2916382"/>
            <a:ext cx="6858000" cy="102523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291771" y="333829"/>
            <a:ext cx="104067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3200" i="1" dirty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i="1" dirty="0" smtClean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оставление воспитателем вопросов </a:t>
            </a:r>
            <a:r>
              <a:rPr lang="ru-RU" sz="3200" i="1" dirty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каждому предложению </a:t>
            </a:r>
            <a:r>
              <a:rPr lang="ru-RU" sz="3200" i="1" dirty="0" smtClean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содержанию рассказа:</a:t>
            </a:r>
            <a:endParaRPr lang="ru-RU" sz="3200" i="1" dirty="0">
              <a:solidFill>
                <a:srgbClr val="1F321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1771" y="1455278"/>
            <a:ext cx="10566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i="1" dirty="0" smtClean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 </a:t>
            </a:r>
            <a:r>
              <a:rPr lang="ru-RU" sz="2800" i="1" dirty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я сказала? Что я сказала про сад? А потом что я сказала? Что я сказала про детей?» И т.д.</a:t>
            </a:r>
            <a:endParaRPr lang="ru-RU" sz="2800" i="1" dirty="0">
              <a:solidFill>
                <a:srgbClr val="1F3214"/>
              </a:solidFill>
              <a:effectLst/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678" y="2646879"/>
            <a:ext cx="5437579" cy="393994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1190172" y="2646878"/>
            <a:ext cx="50509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3200" i="1" dirty="0" smtClean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разбор </a:t>
            </a:r>
            <a:r>
              <a:rPr lang="ru-RU" sz="3200" i="1" dirty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(в каждом предложении про что-то говорится)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91772" y="4441371"/>
            <a:ext cx="49493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i="1" dirty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2800" i="1" dirty="0" smtClean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ример</a:t>
            </a:r>
            <a:r>
              <a:rPr lang="ru-RU" sz="2800" i="1" dirty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«Яблоки лежат в корзине. Это предложение, в нем говорится о яблоках, о том, что они лежат в корзине».</a:t>
            </a:r>
            <a:endParaRPr lang="ru-RU" sz="2800" i="1" dirty="0">
              <a:solidFill>
                <a:srgbClr val="1F3214"/>
              </a:solidFill>
              <a:effectLst/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95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916382" y="2916382"/>
            <a:ext cx="6858000" cy="102523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175657" y="304800"/>
            <a:ext cx="107405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32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оставление детьми </a:t>
            </a:r>
            <a:r>
              <a:rPr lang="ru-RU" sz="3200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по игрушкам, </a:t>
            </a:r>
            <a: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картинкам</a:t>
            </a:r>
            <a:endParaRPr lang="ru-RU" sz="32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233" y="1382018"/>
            <a:ext cx="3887053" cy="52058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3862" y="1456394"/>
            <a:ext cx="4994689" cy="5057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93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916382" y="2916382"/>
            <a:ext cx="6858000" cy="102523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426178" y="249382"/>
            <a:ext cx="7496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ru-RU" sz="3200" i="1" dirty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i="1" dirty="0" smtClean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бозначение предложения на письме</a:t>
            </a:r>
            <a:endParaRPr lang="ru-RU" sz="3200" i="1" dirty="0">
              <a:solidFill>
                <a:srgbClr val="1F321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5" t="2312" r="2412" b="2059"/>
          <a:stretch/>
        </p:blipFill>
        <p:spPr>
          <a:xfrm>
            <a:off x="8007927" y="969818"/>
            <a:ext cx="3920837" cy="573263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6" name="Фигура, имеющая форму буквы L 5"/>
          <p:cNvSpPr/>
          <p:nvPr/>
        </p:nvSpPr>
        <p:spPr>
          <a:xfrm>
            <a:off x="1426178" y="1114849"/>
            <a:ext cx="4966854" cy="630715"/>
          </a:xfrm>
          <a:prstGeom prst="corner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6572300" y="1648581"/>
            <a:ext cx="193964" cy="193965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449" y="2788475"/>
            <a:ext cx="873677" cy="12358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31126" y="3172692"/>
            <a:ext cx="4530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  <a:endParaRPr lang="ru-RU" sz="3200" b="1" i="1" dirty="0">
              <a:solidFill>
                <a:srgbClr val="1F321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71600" y="4024306"/>
            <a:ext cx="62899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i="1" dirty="0" smtClean="0">
                <a:solidFill>
                  <a:srgbClr val="1F32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Придумайте рассказ по картине. </a:t>
            </a:r>
            <a:r>
              <a:rPr lang="ru-RU" sz="3200" dirty="0" smtClean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200" i="1" dirty="0" smtClean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Определите количество </a:t>
            </a:r>
            <a:r>
              <a:rPr lang="ru-RU" sz="3200" i="1" dirty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предложений в </a:t>
            </a:r>
            <a:r>
              <a:rPr lang="ru-RU" sz="3200" i="1" dirty="0" smtClean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составленном рассказе.</a:t>
            </a:r>
            <a:r>
              <a:rPr lang="ru-RU" sz="3200" dirty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200" i="1" dirty="0" smtClean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Графически изобразите предложения из рассказа.</a:t>
            </a:r>
            <a:endParaRPr lang="ru-RU" sz="3200" i="1" dirty="0">
              <a:solidFill>
                <a:srgbClr val="1F321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2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916382" y="2916382"/>
            <a:ext cx="6858000" cy="102523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454727" y="249382"/>
            <a:ext cx="10626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Приёмы </a:t>
            </a:r>
            <a:r>
              <a:rPr lang="ru-RU" sz="3200" b="1" i="1" dirty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</a:t>
            </a:r>
            <a:r>
              <a:rPr lang="ru-RU" sz="3200" b="1" i="1" dirty="0" smtClean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ля </a:t>
            </a:r>
            <a:r>
              <a:rPr lang="ru-RU" sz="3200" b="1" i="1" dirty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закрепления представлений о </a:t>
            </a:r>
            <a:r>
              <a:rPr lang="ru-RU" sz="3200" b="1" i="1" dirty="0" smtClean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предложении: </a:t>
            </a:r>
            <a:endParaRPr lang="ru-RU" sz="3200" b="1" i="1" dirty="0">
              <a:solidFill>
                <a:srgbClr val="1F321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65564" y="1233054"/>
            <a:ext cx="94626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200" i="1" dirty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придумывание предложений с заданным словом;</a:t>
            </a:r>
            <a:endParaRPr lang="ru-RU" sz="3200" i="1" dirty="0">
              <a:solidFill>
                <a:srgbClr val="1F3214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1949385"/>
            <a:ext cx="1507335" cy="19260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65564" y="3875424"/>
            <a:ext cx="101276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3200" i="1" dirty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придумывание предложения, которое начиналось бы с определенного </a:t>
            </a:r>
            <a:r>
              <a:rPr lang="ru-RU" sz="3200" i="1" dirty="0" smtClean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слова;</a:t>
            </a:r>
            <a:endParaRPr lang="ru-RU" sz="3200" i="1" dirty="0">
              <a:solidFill>
                <a:srgbClr val="1F3214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4806" y="4746858"/>
            <a:ext cx="2221194" cy="1686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41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916382" y="2916382"/>
            <a:ext cx="6858000" cy="102523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371600" y="263236"/>
            <a:ext cx="100999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3200" i="1" dirty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составление предложения по двум </a:t>
            </a:r>
            <a:r>
              <a:rPr lang="ru-RU" sz="3200" i="1" dirty="0" smtClean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картинкам;</a:t>
            </a:r>
            <a:endParaRPr lang="ru-RU" sz="3200" i="1" dirty="0">
              <a:solidFill>
                <a:srgbClr val="1F3214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2104" y="1255689"/>
            <a:ext cx="3567138" cy="332426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494971" y="5109029"/>
            <a:ext cx="7765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200" i="1" dirty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придумывание «веселого» </a:t>
            </a:r>
            <a:r>
              <a:rPr lang="ru-RU" sz="3200" i="1" dirty="0" smtClean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предложения;</a:t>
            </a:r>
            <a:endParaRPr lang="ru-RU" sz="3200" i="1" dirty="0">
              <a:solidFill>
                <a:srgbClr val="1F3214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7892" y="1055708"/>
            <a:ext cx="2743200" cy="352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74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916382" y="2916382"/>
            <a:ext cx="6858000" cy="102523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191491" y="471055"/>
            <a:ext cx="50153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200" i="1" dirty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придумывание названия к </a:t>
            </a:r>
            <a:r>
              <a:rPr lang="ru-RU" sz="3200" i="1" dirty="0" smtClean="0">
                <a:solidFill>
                  <a:srgbClr val="1F321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картине;</a:t>
            </a:r>
            <a:endParaRPr lang="ru-RU" sz="3200" i="1" dirty="0">
              <a:solidFill>
                <a:srgbClr val="1F3214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39553"/>
            <a:ext cx="5911604" cy="6452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30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1085</Words>
  <Application>Microsoft Office PowerPoint</Application>
  <PresentationFormat>Широкоэкранный</PresentationFormat>
  <Paragraphs>86</Paragraphs>
  <Slides>18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Consolas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АМУРСКИЙ ПЕДАГОГИЧЕСКИЙ КОЛЛЕДЖ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ознакомления детей дошкольного возраста с предложением.</dc:title>
  <dc:subject>МДК 03.02 Теория и методика развития речи у детей.</dc:subject>
  <dc:creator>преподаватель методики развития речи  Гольская Оксана Геннадьевна. </dc:creator>
  <cp:lastModifiedBy>Admin</cp:lastModifiedBy>
  <cp:revision>75</cp:revision>
  <dcterms:created xsi:type="dcterms:W3CDTF">2017-12-11T01:58:36Z</dcterms:created>
  <dcterms:modified xsi:type="dcterms:W3CDTF">2019-11-29T11:30:06Z</dcterms:modified>
</cp:coreProperties>
</file>