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69" r:id="rId2"/>
    <p:sldId id="280" r:id="rId3"/>
    <p:sldId id="282" r:id="rId4"/>
    <p:sldId id="281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4" r:id="rId23"/>
    <p:sldId id="305" r:id="rId24"/>
    <p:sldId id="309" r:id="rId25"/>
    <p:sldId id="314" r:id="rId26"/>
    <p:sldId id="315" r:id="rId27"/>
    <p:sldId id="316" r:id="rId28"/>
    <p:sldId id="317" r:id="rId29"/>
    <p:sldId id="318" r:id="rId30"/>
    <p:sldId id="319" r:id="rId31"/>
    <p:sldId id="320" r:id="rId32"/>
    <p:sldId id="321" r:id="rId33"/>
    <p:sldId id="322" r:id="rId34"/>
    <p:sldId id="323" r:id="rId35"/>
    <p:sldId id="324" r:id="rId36"/>
    <p:sldId id="325" r:id="rId37"/>
    <p:sldId id="326" r:id="rId38"/>
    <p:sldId id="327" r:id="rId39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FF"/>
    <a:srgbClr val="9F9FFF"/>
    <a:srgbClr val="CBD9EB"/>
    <a:srgbClr val="99CCFF"/>
    <a:srgbClr val="CCECFF"/>
    <a:srgbClr val="0072B8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8727" autoAdjust="0"/>
  </p:normalViewPr>
  <p:slideViewPr>
    <p:cSldViewPr>
      <p:cViewPr varScale="1">
        <p:scale>
          <a:sx n="114" d="100"/>
          <a:sy n="114" d="100"/>
        </p:scale>
        <p:origin x="150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97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pPr>
              <a:defRPr/>
            </a:pPr>
            <a:fld id="{7A803822-5F6E-491D-827D-3F3F4FF1FCA3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696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97" y="951696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pPr>
              <a:defRPr/>
            </a:pPr>
            <a:fld id="{0632F350-930B-4948-9D4E-0A3B4BF1AD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910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97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423F0893-EAD0-4D26-A3FE-F604E1D6B446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696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97" y="951696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B00D8978-6133-4039-A1D8-F1ED2047CE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1379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ADC9C-5BA5-404F-8CC3-56BD6C3E5490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32268-BA0F-467C-AEBA-622044B805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003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FF19B-8952-44A0-BA88-0523306B4005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986F5-5A28-4B42-8ABE-25D7BD7FB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310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D3F1A-B326-4487-84F9-54E47EC28DB0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715A8-0E85-4718-8492-320F628236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209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B4EB-A03D-4D3C-B998-E48A41632C1F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2ADE7-8CEC-4793-A2E4-014724BE73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306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BBBD4-533C-4C43-A8EB-9822CFF409BD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5A628-5B69-45CC-8CEB-A1A3761A6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672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2E078-E953-44FD-84E7-C78F9DAD9454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86036-E341-4BD8-8180-1A02BE71EE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841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9E2D5-4965-4FA4-BE73-A44B401CA381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75092-DC77-40D2-8FCC-67F78BC84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103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4593A-8DC1-487A-966C-A424EDB81DA1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98C77-25BF-4EAA-B530-8FFD9CC154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04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8158F-6F82-43D1-9100-DD80212D0C55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F99E2-027F-497A-ACC9-E7C4D28BB7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288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4ECD1-339D-4B62-9DDD-C26B754D29F2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4C6D3-07D8-4F0E-A539-8951699B96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884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E0D71-5DEF-4B64-BB28-242EDF22E501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23FC8-C15F-442E-A96E-D2EBABE4C1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346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1E8F5"/>
            </a:gs>
            <a:gs pos="67000">
              <a:srgbClr val="E1E8F5"/>
            </a:gs>
            <a:gs pos="86000">
              <a:srgbClr val="C2D1ED"/>
            </a:gs>
            <a:gs pos="100000">
              <a:srgbClr val="9AB5E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571FF0-25AC-4630-B69D-7EE2ACB5EBAB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C1A65B-79E2-4027-BB0E-A9C9ADC13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-5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0_6bbf5_b5b7c4e5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21044" y="5445224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Группа 6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2055" name="Рисунок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Picture 2" descr="C:\Users\1\Desktop\label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179388" y="1268760"/>
            <a:ext cx="8785100" cy="3745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1"/>
                    </a:gs>
                    <a:gs pos="50000">
                      <a:schemeClr val="hlink"/>
                    </a:gs>
                    <a:gs pos="100000">
                      <a:schemeClr val="tx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Обновление содержания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002060"/>
                </a:solidFill>
                <a:cs typeface="Times New Roman" panose="02020603050405020304" pitchFamily="18" charset="0"/>
              </a:rPr>
              <a:t>дошкольного образования</a:t>
            </a:r>
            <a:r>
              <a:rPr lang="ru-RU" sz="3600" b="1" dirty="0">
                <a:solidFill>
                  <a:srgbClr val="002060"/>
                </a:solidFill>
                <a:cs typeface="Courier New" pitchFamily="49" charset="0"/>
              </a:rPr>
              <a:t>: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002060"/>
                </a:solidFill>
                <a:cs typeface="Courier New" pitchFamily="49" charset="0"/>
              </a:rPr>
              <a:t>реализация новых образовательных проектов и эффективных образовательных технологий</a:t>
            </a:r>
            <a:endParaRPr lang="ru-RU" sz="36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sp>
        <p:nvSpPr>
          <p:cNvPr id="2053" name="Rectangle 7"/>
          <p:cNvSpPr>
            <a:spLocks noChangeArrowheads="1"/>
          </p:cNvSpPr>
          <p:nvPr/>
        </p:nvSpPr>
        <p:spPr bwMode="auto">
          <a:xfrm>
            <a:off x="179388" y="5771334"/>
            <a:ext cx="280764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ru-RU" altLang="ru-RU" sz="2000" b="1" i="1" dirty="0">
                <a:solidFill>
                  <a:srgbClr val="003399"/>
                </a:solidFill>
              </a:rPr>
              <a:t>21.09.2018г.</a:t>
            </a:r>
            <a:endParaRPr lang="ru-RU" altLang="ru-RU" sz="2000" i="1" dirty="0">
              <a:solidFill>
                <a:srgbClr val="003399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660568" y="5013771"/>
            <a:ext cx="503989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ru-RU" altLang="ru-RU" sz="2000" b="1" i="1" dirty="0" err="1">
                <a:solidFill>
                  <a:srgbClr val="003399"/>
                </a:solidFill>
              </a:rPr>
              <a:t>Падерина</a:t>
            </a:r>
            <a:r>
              <a:rPr lang="ru-RU" altLang="ru-RU" sz="2000" b="1" i="1" dirty="0">
                <a:solidFill>
                  <a:srgbClr val="003399"/>
                </a:solidFill>
              </a:rPr>
              <a:t> Елена Анатольевна,</a:t>
            </a:r>
          </a:p>
          <a:p>
            <a:pPr algn="r" eaLnBrk="1" hangingPunct="1"/>
            <a:r>
              <a:rPr lang="ru-RU" altLang="ru-RU" sz="2000" b="1" i="1" dirty="0">
                <a:solidFill>
                  <a:srgbClr val="003399"/>
                </a:solidFill>
              </a:rPr>
              <a:t>инструктор по физической культуре</a:t>
            </a:r>
            <a:endParaRPr lang="ru-RU" altLang="ru-RU" sz="2000" i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1444" y="6238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Указ президента РФ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«О национальных целях и стратегических задач развития РФ </a:t>
            </a:r>
          </a:p>
          <a:p>
            <a:pPr algn="ctr"/>
            <a:r>
              <a:rPr lang="ru-RU" b="1" dirty="0"/>
              <a:t>на период до 2024 г. »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обеспечение ускоренного внедрения цифровых технологий в экономике                 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и социальной сфере;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з) вхождение РФ в число пяти крупнейших экономик мира, обеспечение темпов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экономического роста;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и) создание в базовых отраслях экономики, прежде всего в обрабатывающей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промышленности и агропромышленном комплексе, высокопроизводительного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экспортно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ориентированного сектора, развивающегося на основе современных     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технологий и обеспеченного высококвалифицированными кадрами. 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354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1444" y="6238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Указ президента РФ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cs typeface="Times New Roman" panose="02020603050405020304" pitchFamily="18" charset="0"/>
              </a:rPr>
              <a:t>Обеспечение достижения национальных</a:t>
            </a:r>
            <a:br>
              <a:rPr lang="ru-RU" b="1" dirty="0">
                <a:cs typeface="Times New Roman" panose="02020603050405020304" pitchFamily="18" charset="0"/>
              </a:rPr>
            </a:br>
            <a:r>
              <a:rPr lang="ru-RU" b="1" dirty="0">
                <a:cs typeface="Times New Roman" panose="02020603050405020304" pitchFamily="18" charset="0"/>
              </a:rPr>
              <a:t>целей по следующим направлениям: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демография;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обеспечение достижения национальных целей здравоохранение;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образование;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жильё и городская среда;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экология;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безопасные и качественные автомобильные дороги;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производительность труда и поддержка занятости;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наука;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цифровая экономика;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культура;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малое и среднее предпринимательство и поддержка индивидуальной 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предпринимательской инициативы;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международная кооперация и экспорт.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354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1444" y="6238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Указ президента РФ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cs typeface="Times New Roman" panose="02020603050405020304" pitchFamily="18" charset="0"/>
              </a:rPr>
              <a:t>Правительству Российской Федерации при разработке национальной программы        в сфере демографического развития исходить из того, </a:t>
            </a:r>
            <a:br>
              <a:rPr lang="ru-RU" dirty="0">
                <a:solidFill>
                  <a:schemeClr val="bg1"/>
                </a:solidFill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cs typeface="Times New Roman" panose="02020603050405020304" pitchFamily="18" charset="0"/>
              </a:rPr>
              <a:t>что в 2024 году необходимо обеспечить: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достижение следующих целей и целевых показателей: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увеличение ожидаемой продолжительности здоровой жизни до 67 лет;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увеличение суммарного коэффициента рождаемости до 1,7;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увеличение доли граждан, ведущих здоровый образ жизни, а также увеличение       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до 55 процентов доли граждан, систематически занимающихся физической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культурой и спортом 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3541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1444" y="6238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Указ президента РФ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cs typeface="Times New Roman" panose="02020603050405020304" pitchFamily="18" charset="0"/>
              </a:rPr>
              <a:t>Правительству Российской Федерации при разработке национальной программы        в сфере демографического развития исходить из того, </a:t>
            </a:r>
            <a:br>
              <a:rPr lang="ru-RU" dirty="0">
                <a:solidFill>
                  <a:schemeClr val="bg1"/>
                </a:solidFill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cs typeface="Times New Roman" panose="02020603050405020304" pitchFamily="18" charset="0"/>
              </a:rPr>
              <a:t>что в 2024 году необходимо обеспечить: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решение следующих задач: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внедрение механизма финансовой поддержки семей при рождении детей;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создание условий для осуществления трудовой деятельности женщин, имеющих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детей, включая достижение 100-процентной доступности (к 2021 году)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дошкольного образования для детей в возрасте до трёх лет;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разработка и реализация программы системной поддержки и повышения качества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жизни граждан старшего поколения;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формирование системы мотивации граждан к здоровому образу жизни, включая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здоровое питание и отказ от вредных привычек;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создание для всех категорий и групп населения условий для занятий физической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культурой и спортом, массовым спортом, в том числе повышение уровня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обеспеченности населения объектами спорта, а также подготовка спортивного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резерва.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3541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1444" y="6238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Указ президента РФ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cs typeface="Times New Roman" panose="02020603050405020304" pitchFamily="18" charset="0"/>
              </a:rPr>
              <a:t>Правительству Российской Федерации </a:t>
            </a:r>
            <a:br>
              <a:rPr lang="ru-RU" b="1" dirty="0">
                <a:solidFill>
                  <a:schemeClr val="bg1"/>
                </a:solidFill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cs typeface="Times New Roman" panose="02020603050405020304" pitchFamily="18" charset="0"/>
              </a:rPr>
              <a:t>при разработке национального проекта в сфере образования </a:t>
            </a:r>
            <a:br>
              <a:rPr lang="ru-RU" b="1" dirty="0">
                <a:solidFill>
                  <a:schemeClr val="bg1"/>
                </a:solidFill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cs typeface="Times New Roman" panose="02020603050405020304" pitchFamily="18" charset="0"/>
              </a:rPr>
              <a:t>исходить из того, что в 2024 году необходимо обеспечить: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достижение следующих целей и целевых показателей: 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обеспечение глобальной конкурентоспособности российского образования,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вхождение Российской Федерации в число 10 ведущих стран мира по качеству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общего образования;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воспитание гармонично развитой и социально ответственной личности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духовно-нравственных ценностей народов Российской Федерации,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исторических и национально-культурных традиций.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3541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1444" y="6238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Указ президента РФ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cs typeface="Times New Roman" panose="02020603050405020304" pitchFamily="18" charset="0"/>
              </a:rPr>
              <a:t>Правительству Российской Федерации </a:t>
            </a:r>
            <a:br>
              <a:rPr lang="ru-RU" b="1" dirty="0">
                <a:solidFill>
                  <a:schemeClr val="bg1"/>
                </a:solidFill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cs typeface="Times New Roman" panose="02020603050405020304" pitchFamily="18" charset="0"/>
              </a:rPr>
              <a:t>при разработке национального проекта в сфере образования </a:t>
            </a:r>
            <a:br>
              <a:rPr lang="ru-RU" b="1" dirty="0">
                <a:solidFill>
                  <a:schemeClr val="bg1"/>
                </a:solidFill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cs typeface="Times New Roman" panose="02020603050405020304" pitchFamily="18" charset="0"/>
              </a:rPr>
              <a:t>исходить из того, что в 2024 году необходимо обеспечить: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решение следующих задач:</a:t>
            </a: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внедрение на уровнях основного общего и среднего общего образования новых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методов обучения и воспитания, образовательных технологий;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поддержки и развития способностей и талантов у детей и молодёжи;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создание условий для раннего развития детей в возрасте до трёх лет;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создание современной и безопасной цифровой образовательной среды;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модернизация профессионального образования;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создание условий для развития наставничества, поддержки общественных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инициатив и проектов, в том числе в сфере добровольчества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волонтёрства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3541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95513" y="62382"/>
            <a:ext cx="69389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+mn-lt"/>
                <a:cs typeface="Times New Roman" panose="02020603050405020304" pitchFamily="18" charset="0"/>
              </a:rPr>
              <a:t>Концепция экологического образования и просвещения населения РК до 2025 г.</a:t>
            </a:r>
            <a:endParaRPr lang="ru-RU" sz="2800" b="1" dirty="0">
              <a:latin typeface="+mn-lt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Текст - </a:t>
            </a:r>
            <a:r>
              <a:rPr lang="ru-RU" dirty="0"/>
              <a:t>текст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10" name="Объект 6"/>
          <p:cNvPicPr>
            <a:picLocks/>
          </p:cNvPicPr>
          <p:nvPr/>
        </p:nvPicPr>
        <p:blipFill rotWithShape="1">
          <a:blip r:embed="rId5"/>
          <a:srcRect l="24849" t="11423" r="26895" b="9819"/>
          <a:stretch/>
        </p:blipFill>
        <p:spPr bwMode="auto">
          <a:xfrm>
            <a:off x="2473647" y="1171203"/>
            <a:ext cx="4058927" cy="56231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163541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95513" y="62382"/>
            <a:ext cx="69389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</a:t>
            </a:r>
            <a:r>
              <a:rPr lang="ru-RU" sz="2800" b="1" dirty="0">
                <a:latin typeface="+mn-lt"/>
                <a:cs typeface="Times New Roman" panose="02020603050405020304" pitchFamily="18" charset="0"/>
              </a:rPr>
              <a:t>Концепция экологического образования и просвещения населения РК до 2025 г.</a:t>
            </a:r>
            <a:endParaRPr lang="ru-RU" sz="2800" b="1" dirty="0">
              <a:latin typeface="+mn-lt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cs typeface="Times New Roman" panose="02020603050405020304" pitchFamily="18" charset="0"/>
              </a:rPr>
              <a:t>Экологическое образование </a:t>
            </a:r>
            <a:br>
              <a:rPr lang="ru-RU" b="1" dirty="0">
                <a:solidFill>
                  <a:schemeClr val="bg1"/>
                </a:solidFill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cs typeface="Times New Roman" panose="02020603050405020304" pitchFamily="18" charset="0"/>
              </a:rPr>
              <a:t>в дошкольных образовательных организациях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с первых лет жизни гуманной,  </a:t>
            </a:r>
          </a:p>
          <a:p>
            <a:pPr marL="0" indent="0" algn="ctr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социально активной личности, способной  </a:t>
            </a:r>
          </a:p>
          <a:p>
            <a:pPr marL="0" indent="0" algn="ctr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понимать и любить природу, окружающий        </a:t>
            </a:r>
          </a:p>
          <a:p>
            <a:pPr marL="0" indent="0" algn="ctr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мир и бережно относиться к ним.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3541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95513" y="62382"/>
            <a:ext cx="69389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</a:t>
            </a:r>
            <a:r>
              <a:rPr lang="ru-RU" sz="2800" b="1" dirty="0">
                <a:latin typeface="+mn-lt"/>
                <a:cs typeface="Times New Roman" panose="02020603050405020304" pitchFamily="18" charset="0"/>
              </a:rPr>
              <a:t>Концепция экологического образования и просвещения населения РК до 2025 г.</a:t>
            </a:r>
            <a:endParaRPr lang="ru-RU" sz="2800" b="1" dirty="0">
              <a:latin typeface="+mn-lt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cs typeface="Times New Roman" panose="02020603050405020304" pitchFamily="18" charset="0"/>
              </a:rPr>
              <a:t>Экологическое образование </a:t>
            </a:r>
            <a:br>
              <a:rPr lang="ru-RU" b="1" dirty="0">
                <a:solidFill>
                  <a:schemeClr val="bg1"/>
                </a:solidFill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cs typeface="Times New Roman" panose="02020603050405020304" pitchFamily="18" charset="0"/>
              </a:rPr>
              <a:t>в дошкольных образовательных организациях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усвоение в семье позитивных образцов взаимодействия с природой (при поддержке родителей (законных представителей), расширение опыта общения                с природой, заботы о животных и растениях, участие вместе с родителями (законными представителями) в экологической деятельности по месту жительства;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интеграция содержания экологического образования в содержание деятельности педагогов по различным направлениям развития детей: 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социальнокоммуникативному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     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познавательному,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речевому,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художественно-эстетическому, 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физическому.</a:t>
            </a:r>
          </a:p>
        </p:txBody>
      </p:sp>
    </p:spTree>
    <p:extLst>
      <p:ext uri="{BB962C8B-B14F-4D97-AF65-F5344CB8AC3E}">
        <p14:creationId xmlns:p14="http://schemas.microsoft.com/office/powerpoint/2010/main" val="14163541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95513" y="62382"/>
            <a:ext cx="69389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</a:t>
            </a:r>
            <a:r>
              <a:rPr lang="ru-RU" sz="2800" b="1" dirty="0">
                <a:latin typeface="+mn-lt"/>
                <a:cs typeface="Times New Roman" panose="02020603050405020304" pitchFamily="18" charset="0"/>
              </a:rPr>
              <a:t>Концепция экологического образования и просвещения населения РК до 2025 г.</a:t>
            </a:r>
            <a:endParaRPr lang="ru-RU" sz="2800" b="1" dirty="0">
              <a:latin typeface="+mn-lt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cs typeface="Times New Roman" panose="02020603050405020304" pitchFamily="18" charset="0"/>
              </a:rPr>
              <a:t>Экологическое образование </a:t>
            </a:r>
            <a:br>
              <a:rPr lang="ru-RU" b="1" dirty="0">
                <a:solidFill>
                  <a:schemeClr val="bg1"/>
                </a:solidFill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cs typeface="Times New Roman" panose="02020603050405020304" pitchFamily="18" charset="0"/>
              </a:rPr>
              <a:t>в дошкольных образовательных организациях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организация экологически направленной деятельности детей дошкольного  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возраста  в условиях дошкольной образовательной организации;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накопление детьми дошкольного возраста первоначального опыта эмоционально-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чувственного непосредственного взаимодействия с природой, экологически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грамотного поведения в природе (в ходе прогулок, экскурсий, туристических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походов и др.);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освоение детьми дошкольного возраста первоначального опыта участия                       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в природоохранной деятельности в детском саду и на его участке (экологические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акции, десанты, высадка растений, создание цветочных клумб, подкормка птиц          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и т.д.), в создании и реализации коллективных природоохранных проектов;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организация развивающей предметно-пространственной среды дошкольной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образовательной организации, способствующей в том числе формированию начал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экологической культуры у детей. 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354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67744" y="0"/>
            <a:ext cx="65887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ru-RU" sz="2800" b="1" dirty="0"/>
              <a:t> </a:t>
            </a:r>
            <a:r>
              <a:rPr lang="ru-RU" sz="2800" b="1" dirty="0">
                <a:cs typeface="Times New Roman" panose="02020603050405020304" pitchFamily="18" charset="0"/>
              </a:rPr>
              <a:t>ФГОС   ДО</a:t>
            </a:r>
          </a:p>
          <a:p>
            <a:pPr algn="ctr"/>
            <a:endParaRPr lang="ru-RU" sz="2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cs typeface="Times New Roman" panose="02020603050405020304" pitchFamily="18" charset="0"/>
              </a:rPr>
              <a:t>Общие положения</a:t>
            </a:r>
            <a:br>
              <a:rPr lang="en-US" sz="1600" dirty="0">
                <a:solidFill>
                  <a:schemeClr val="bg1"/>
                </a:solidFill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1"/>
                </a:solidFill>
                <a:cs typeface="Times New Roman" panose="02020603050405020304" pitchFamily="18" charset="0"/>
              </a:rPr>
              <a:t>Предметом </a:t>
            </a:r>
            <a:r>
              <a:rPr lang="ru-RU" dirty="0">
                <a:solidFill>
                  <a:schemeClr val="bg1"/>
                </a:solidFill>
                <a:cs typeface="Times New Roman" panose="02020603050405020304" pitchFamily="18" charset="0"/>
              </a:rPr>
              <a:t>регулирования</a:t>
            </a:r>
            <a:r>
              <a:rPr lang="ru-RU" sz="2000" dirty="0">
                <a:solidFill>
                  <a:schemeClr val="bg1"/>
                </a:solidFill>
                <a:cs typeface="Times New Roman" panose="02020603050405020304" pitchFamily="18" charset="0"/>
              </a:rPr>
              <a:t> настоящего ФГОС дошкольного образования  являются  отношения в сфере образования между их участниками, возникающими при реализации основной образовательной программы 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разработан на основе :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Конвенции ООН о правах ребёнка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Конституции РФ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Законодательства РФ</a:t>
            </a:r>
          </a:p>
          <a:p>
            <a:pPr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 отражает следующие ожидания:</a:t>
            </a:r>
          </a:p>
          <a:p>
            <a:pPr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общественно-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c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оциально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ctr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государственные                      культурные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3375551" y="4235253"/>
            <a:ext cx="64807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364088" y="4235253"/>
            <a:ext cx="50405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95513" y="62382"/>
            <a:ext cx="69389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</a:t>
            </a:r>
            <a:r>
              <a:rPr lang="ru-RU" sz="2800" b="1" dirty="0">
                <a:latin typeface="+mn-lt"/>
                <a:cs typeface="Times New Roman" panose="02020603050405020304" pitchFamily="18" charset="0"/>
              </a:rPr>
              <a:t>Концепция экологического образования и просвещения населения РК до 2025 г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cs typeface="Times New Roman" panose="02020603050405020304" pitchFamily="18" charset="0"/>
              </a:rPr>
              <a:t>Средства: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моделей, основанных на принципах интеграции,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экологизации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всего образовательного процесса детского сада с учетом регионального компонента (формирование экологического мировоззрения через все виды деятельности ребенка);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экологизация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развивающей предметной среды, создание условий для каждодневного общения ребенка с природой как внутри дошкольных образовательных организаций, так и за их пределами;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организация экологического просвещения родителей;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создание условий для координации работы дошкольного учреждения в области экологического образования с органами образования, природоохранными службами, заповедниками, природными парками, медицинскими учреждениями         и общественными организациями;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3541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95513" y="62382"/>
            <a:ext cx="69484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</a:t>
            </a:r>
            <a:r>
              <a:rPr lang="ru-RU" sz="2800" b="1" dirty="0">
                <a:latin typeface="+mn-lt"/>
                <a:cs typeface="Times New Roman" panose="02020603050405020304" pitchFamily="18" charset="0"/>
              </a:rPr>
              <a:t>Концепция экологического образования и просвещения населения РК до 2025 г.</a:t>
            </a:r>
            <a:endParaRPr lang="ru-RU" sz="2800" b="1" dirty="0">
              <a:latin typeface="+mn-lt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cs typeface="Times New Roman" panose="02020603050405020304" pitchFamily="18" charset="0"/>
              </a:rPr>
              <a:t>Средства: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обеспечение научно-методической поддержки дошкольных образовательных организаций для реализации инновационных подходов к организации  экологического образования в соответствии с природными и климатическими  особенностями Республики Коми и в соответствии с требованиями Федерального государственного образовательного стандарта дошкольного образования;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обеспечение усвоения элементарных представлений об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экокультурных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ценностях, традициях этического отношения к природе населения России и Республики Коми, нормах экологической этики, об экологически грамотном взаимодействии человека с природой;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разработка современных обучающих материалов по экологическому образованию детей дошкольного возраста, отражающих специфику климатических условий и природы Республики Коми. 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3541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95513" y="62382"/>
            <a:ext cx="62825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Концепция развития математического образования в РФ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Противоречия 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математического образования дошкольников:</a:t>
            </a:r>
            <a:br>
              <a:rPr lang="ru-RU" b="1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Между необходимостью организации математического образования дошкольников на основе использования развивающих технологий и существующей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знаниевой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ориентацией в обучении математике педагогов - воспитателей.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Между осознаваемой в теории дошкольного воспитания необходимостью организации дошкольной математической подготовки систематического характера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неразработанностью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теоретических концептуальных положений процесса математического развития ребенка.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3541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67744" y="62382"/>
            <a:ext cx="62103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Концепция развития математического образования в РФ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Противоречия 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математического образования дошкольников:</a:t>
            </a:r>
            <a:br>
              <a:rPr lang="ru-RU" b="1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dirty="0"/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Между признаваемой в практике дошкольного воспитания  необходимостью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организации систематической математической подготовки, направленной на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развитие математических способностей ребенка, и не разработанностью 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методики  математического развития ребенка.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Между необходимостью осуществления педагогом непрерывного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математического развития ребенка дошкольного и несогласованностью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содержания и методов обучения математике ребенка в существующих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дошкольных программах.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3541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67744" y="62382"/>
            <a:ext cx="67687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</a:t>
            </a:r>
            <a:r>
              <a:rPr lang="ru-RU" sz="2800" b="1" dirty="0">
                <a:latin typeface="+mj-lt"/>
                <a:cs typeface="Times New Roman" panose="02020603050405020304" pitchFamily="18" charset="0"/>
              </a:rPr>
              <a:t>Концепция государственной семейной политики РФ на период до 2025 г.</a:t>
            </a:r>
            <a:endParaRPr lang="ru-RU" sz="2800" b="1" dirty="0">
              <a:latin typeface="+mj-lt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ru-RU" b="1" i="1" dirty="0">
                <a:cs typeface="Times New Roman" panose="02020603050405020304" pitchFamily="18" charset="0"/>
              </a:rPr>
              <a:t>В основу государственной семейной политики Российской Федерации </a:t>
            </a:r>
            <a:r>
              <a:rPr lang="ru-RU" u="sng" dirty="0"/>
              <a:t>положены следующие принципы</a:t>
            </a:r>
            <a:r>
              <a:rPr lang="ru-RU" dirty="0"/>
              <a:t>: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dirty="0"/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единства и непротиворечивости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семейной политики, включая федеральный, региональный уровни и уровень местного самоуправления,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учета  российских семейных традиций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том числе, традиции многодетной и многопоколенной семьи, авторитета родительской власти, устойчивости брака,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приоритета прав, обязанностей и ответственности родителей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воспитание и развитие детей, выбор методов воспитания, согласующихся с уровнем развития ребенка,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партнерства государства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общества и семьи   в воспитании детей,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государства и церкви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принятии решений в сфере семейных отношений, 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7712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95513" y="62382"/>
            <a:ext cx="69389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</a:t>
            </a:r>
            <a:r>
              <a:rPr lang="ru-RU" sz="2800" b="1" dirty="0">
                <a:latin typeface="+mj-lt"/>
                <a:cs typeface="Times New Roman" panose="02020603050405020304" pitchFamily="18" charset="0"/>
              </a:rPr>
              <a:t>Концепция государственной семейной политики РФ на период до 2025 г.</a:t>
            </a:r>
            <a:endParaRPr lang="ru-RU" sz="2800" b="1" dirty="0">
              <a:latin typeface="+mj-lt"/>
            </a:endParaRPr>
          </a:p>
          <a:p>
            <a:pPr algn="ctr"/>
            <a:endParaRPr lang="ru-RU" sz="2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cs typeface="Times New Roman" panose="02020603050405020304" pitchFamily="18" charset="0"/>
              </a:rPr>
              <a:t>В результате реализации мероприятий первого этапа предполагается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3481" y="2636912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снизить темпы сокращения числа семей с несовершеннолетними детьми,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стабилизировать численность семей с двумя несовершеннолетними детьми, численность многодетных семей и создать условия для увеличения их численности,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стабилизировать численность семей с несовершеннолетними детьми, основанных на незарегистрированных браках, и создать условия для их сокращения,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сократить число рождений детей вне брака,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сократить число абортов за счет отказа беременных женщин от их проведения,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стабилизированность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численность малоимущих семей с несовершеннолетними детьми и создать условия для сокращения их числа,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сократить численность детей - социальных сирот,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сократить число отобраний детей у родителей,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9) стабилизировать численность детей, оставшихся без попечения родителей, усыновляемых российскими гражданами детей и создать условия для  увеличения их числа,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10) создать условия для модернизации детских домов. 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7712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95513" y="62382"/>
            <a:ext cx="69389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</a:t>
            </a:r>
            <a:r>
              <a:rPr lang="ru-RU" sz="2800" b="1" dirty="0">
                <a:latin typeface="+mj-lt"/>
                <a:cs typeface="Times New Roman" panose="02020603050405020304" pitchFamily="18" charset="0"/>
              </a:rPr>
              <a:t>Концепция государственной семейной политики РФ на период до 2025 г.</a:t>
            </a:r>
            <a:endParaRPr lang="ru-RU" sz="2800" b="1" dirty="0">
              <a:latin typeface="+mj-lt"/>
            </a:endParaRPr>
          </a:p>
          <a:p>
            <a:pPr algn="ctr"/>
            <a:endParaRPr lang="ru-RU" sz="2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cs typeface="Times New Roman" panose="02020603050405020304" pitchFamily="18" charset="0"/>
              </a:rPr>
              <a:t>В результате реализации мероприятий второго этапа предполагается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втором этапе (2018 - 2025 годы)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продолжено осуществление мероприятий по стабилизации ситуации семейного благополучия. Основной акцент будет сделан на улучшение положения всех типов семей, развитие инфраструктуры оказания услуг семьям, организации семейного отдыха, оздоровления и досуга. 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7712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67743" y="62382"/>
            <a:ext cx="68667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</a:t>
            </a:r>
            <a:r>
              <a:rPr lang="ru-RU" sz="2800" b="1" dirty="0">
                <a:latin typeface="+mj-lt"/>
                <a:cs typeface="Times New Roman" panose="02020603050405020304" pitchFamily="18" charset="0"/>
              </a:rPr>
              <a:t>Концепция государственной семейной политики РФ на период до 2025 г.</a:t>
            </a:r>
            <a:endParaRPr lang="ru-RU" sz="2800" b="1" dirty="0">
              <a:latin typeface="+mj-lt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b="1" dirty="0">
                <a:cs typeface="Times New Roman" panose="02020603050405020304" pitchFamily="18" charset="0"/>
              </a:rPr>
              <a:t>По итогам реализации второго этапа </a:t>
            </a:r>
          </a:p>
          <a:p>
            <a:pPr marL="0" indent="0" algn="ctr">
              <a:buNone/>
            </a:pPr>
            <a:r>
              <a:rPr lang="ru-RU" b="1" dirty="0">
                <a:cs typeface="Times New Roman" panose="02020603050405020304" pitchFamily="18" charset="0"/>
              </a:rPr>
              <a:t>предполагается к 2025 году: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увеличить число многодетных семей;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сократить число неполных семей,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сократить показатель разводов,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сократить число абортов в 2 раза,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сократить число малоимущих семей с детьми,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сократить долю детей социальных сирот до  1/3 от общего числа детей сирот и детей, оставшихся без попечения родителей,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увеличить рождаемость,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сократить число "брошенных" престарелых родителей. 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2902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1444" y="6238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Проект «Шахматы в школах»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Российской Федерации «Об образовании»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от 29 декабря 2012 г. N 273-ФЗ 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. N 661 от 5 августа 2013  «О введении федеральных государственных образовательных стандартов и внесения в них изменений, утвержденных постановлением Правительства Российской Федерации»;</a:t>
            </a:r>
          </a:p>
          <a:p>
            <a:pPr marL="285750" indent="-285750" algn="ctr">
              <a:buFontTx/>
              <a:buChar char="-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-Санитарно-эпидемиологические требования к устройству, содержанию и организации режима работы в дошкольных организациях СанПиН 2.4.1.3049-13;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Приказ МО РФ №2211 от 18.05.2004 «О развитии шахматного образования в системе образования РФ».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2902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1444" y="6238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Проект «Шахматы в школах»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Цель: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 для развития шахматного образования                               детей дошкольного  возраста и популяризация шахмат среди дошкольников                    и их родителей.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290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1444" y="6238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ru-RU" sz="2800" b="1" dirty="0">
                <a:cs typeface="Times New Roman" panose="02020603050405020304" pitchFamily="18" charset="0"/>
              </a:rPr>
              <a:t>ФГОС   ДО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dirty="0">
                <a:cs typeface="Times New Roman" panose="02020603050405020304" pitchFamily="18" charset="0"/>
              </a:rPr>
              <a:t>Федеральный государственный стандарт дошкольного образования</a:t>
            </a:r>
          </a:p>
          <a:p>
            <a:pPr algn="ctr">
              <a:buNone/>
            </a:pPr>
            <a:r>
              <a:rPr lang="ru-RU" dirty="0">
                <a:cs typeface="Times New Roman" panose="02020603050405020304" pitchFamily="18" charset="0"/>
              </a:rPr>
              <a:t>представляет собой совокупность государственных гарантий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ru-RU" dirty="0">
                <a:cs typeface="Times New Roman" panose="02020603050405020304" pitchFamily="18" charset="0"/>
              </a:rPr>
              <a:t>получения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ru-RU" dirty="0">
                <a:cs typeface="Times New Roman" panose="02020603050405020304" pitchFamily="18" charset="0"/>
              </a:rPr>
              <a:t>бесплатного доступного качественного образования посредством: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расширения возможностей развития личностного потенциала и способностей 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каждого ребенка дошкольного возраста;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обеспечения условий здорового образа жизни и безопасности ребенка;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приобщения детей через соответствующие их индивидуально-возрастным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особенностям виды деятельности к социокультурным нормам, традициям семьи, 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общества и государства;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развития интереса и мотивации детей к познанию мира и творчеству;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реализации вариативных образовательных программ;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соблюдения прав ребенка, родителей и других участников образовательного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процесса.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3541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1444" y="6238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Проект «Шахматы в школах»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Задачи: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595861"/>
            <a:ext cx="85689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расширять кругозор;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пополнять знания;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активизировать мыслительную деятельность воспитанников;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учить ориентироваться  на плоскости;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тренировать логическую память и мышление;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наблюдательность и  внимание.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вырабатывать у воспитанников: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-настойчивость;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-выдержку;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-волю;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-спокойствие;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-уверенность в своих силах;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-стойкий характер;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коммуникативные качества.</a:t>
            </a:r>
          </a:p>
          <a:p>
            <a:pPr marL="285750" lvl="0" indent="-285750">
              <a:buFontTx/>
              <a:buChar char="-"/>
            </a:pPr>
            <a:endParaRPr lang="ru-RU" dirty="0"/>
          </a:p>
          <a:p>
            <a:pPr algn="just"/>
            <a:endParaRPr lang="ru-RU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2902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1444" y="6238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Проект «Шахматы в школах»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Задачи: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Эстетические: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играя, ребенок живет в мире сказок и превращений обыкновенной  доски и фигур в волшебные. Изящество и красота отдельных ходов, шахматных комбинаций доставляют ему истинное  удовольствие, а умение находить в обыкновенном необыкновенное обогащает детскую фантазию, приносит эстетическое наслаждение, заставляет восхищаться удивительной игрой.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побуждать уделять время физкультуре, чтобы хватало сил и выносливости сидеть за шахматной доской.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Коррекционные: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помочь гиперактивному малышу стать спокойнее, уравновешеннее, учить непоседу длительно сосредотачиваться на одном виде деятельности.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2902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1444" y="6238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Проект «Шахматы в школах»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Ожидаемый результат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endParaRPr lang="ru-RU" dirty="0"/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ребенком всего комплекса интегративных качеств;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вовлечение детско-взрослого сообщества в социум;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 овладение ребенком элементарными навыками шахматной игры. 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2902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1444" y="62382"/>
            <a:ext cx="5616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Патриотическое воспитание граждан РФ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77999" y="1052736"/>
            <a:ext cx="856895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РФ от 30 декабря 2015 г. N 1493 "О государственной программе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Патриотическое воспитание граждан Российской Федерации на 2016-2020 годы"            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(с изменениями и дополнениями)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Постановление Правительства РФ от 30 декабря 2015 г. N 1493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"О государственной программе "Патриотическое воспитание граждан Российской          Федерации на 2016-2020 годы" 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изменениями и дополнениями от: 13 октября 2017 г.   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Правительство Российской Федерации постановляет: 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Утвердить прилагаемую государственную программу "Патриотическое воспитание граждан Российской Федерации на 2016-2020 годы" (далее - Программа). 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Функции координатора по реализации Программы возложить на Федеральное агентство по делам молодежи. 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Рекомендовать органам исполнительной власти субъектов Российской Федерации при принятии региональных программ патриотического воспитания граждан учитывать положения Программы.  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Председатель                      Правительства Российской Федерации       Д. Медведев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2902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1444" y="62382"/>
            <a:ext cx="5616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Патриотическое воспитание граждан РФ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0459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Цель: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Целью государственной политики в сфере патриотического воспитания является создание условий для повышения гражданской ответственности за судьбу страны, повышения уровня консолидации общества для решения задач обеспечения национальной безопасности и устойчивого развития Российской Федерации, укрепления чувства сопричастности граждан к великой истории и культуре России, обеспечения преемственности поколений россиян, воспитания гражданина, любящего свою Родину и семью, имеющего активную жизненную позицию.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2902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1444" y="62382"/>
            <a:ext cx="56166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Патриотическое воспитание граждан РФ</a:t>
            </a:r>
          </a:p>
          <a:p>
            <a:pPr algn="ctr"/>
            <a:endParaRPr lang="ru-RU" sz="2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Задачами являются: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9924" y="3013643"/>
            <a:ext cx="85689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научного и методического сопровождения системы патриотического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воспитания граждан;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совершенствование и развитие успешно зарекомендовавших себя форм и методов  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работы по патриотическому воспитанию с учетом динамично меняющейся 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ситуации, возрастных особенностей граждан;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развитие военно-патриотического воспитания граждан;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создание условий для развития волонтерского движения, являющегося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эффективным инструментом гражданско-патриотического воспитания;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информационное обеспечение патриотического воспитания на федеральном,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региональном и муниципальном уровнях, создание условий для освещения 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событий и явлений патриотической направленности для средств массовой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информации.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2902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1444" y="62382"/>
            <a:ext cx="56166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Патриотическое воспитание граждан РФ</a:t>
            </a:r>
          </a:p>
          <a:p>
            <a:pPr algn="ctr"/>
            <a:endParaRPr lang="ru-RU" sz="2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Цель патриотического воспитания: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патриотического воспитания детей дошкольного возраста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привить любовь к Отечеству, гордость за его культуру.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8494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1444" y="62382"/>
            <a:ext cx="56166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Патриотическое воспитание граждан РФ</a:t>
            </a:r>
          </a:p>
          <a:p>
            <a:pPr algn="ctr"/>
            <a:endParaRPr lang="ru-RU" sz="2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Задачи: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гражданственно-патриотического отношения и чувства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сопричастности: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 к семье, городу, стране;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 к природе родного края;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культурному наследию своего народа.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чувства собственного достоинства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 ребенка как представителя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своего народа;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толерантного отношения к представителям других национальностей;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патриотизма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чувства гордости за свою страну, края.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8494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1444" y="6238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«Информатизация образования»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81" b="13704"/>
          <a:stretch/>
        </p:blipFill>
        <p:spPr>
          <a:xfrm>
            <a:off x="1043608" y="1015509"/>
            <a:ext cx="7201785" cy="583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849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95513" y="0"/>
            <a:ext cx="693896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cs typeface="Times New Roman" panose="02020603050405020304" pitchFamily="18" charset="0"/>
              </a:rPr>
              <a:t>ФГОС   ДО</a:t>
            </a:r>
          </a:p>
          <a:p>
            <a:pPr algn="ctr"/>
            <a:endParaRPr lang="ru-RU" sz="24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7958" y="1171202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cs typeface="Times New Roman" panose="02020603050405020304" pitchFamily="18" charset="0"/>
              </a:rPr>
              <a:t>Стандарт утверждает основные </a:t>
            </a:r>
            <a:r>
              <a:rPr lang="ru-RU" b="1" dirty="0">
                <a:solidFill>
                  <a:schemeClr val="bg1"/>
                </a:solidFill>
                <a:cs typeface="Times New Roman" panose="02020603050405020304" pitchFamily="18" charset="0"/>
              </a:rPr>
              <a:t>принципы</a:t>
            </a:r>
            <a:r>
              <a:rPr lang="ru-RU" dirty="0">
                <a:solidFill>
                  <a:schemeClr val="bg1"/>
                </a:solidFill>
                <a:cs typeface="Times New Roman" panose="02020603050405020304" pitchFamily="18" charset="0"/>
              </a:rPr>
              <a:t>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сохранения уникальности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самоценности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дошкольного детства; </a:t>
            </a:r>
          </a:p>
          <a:p>
            <a:pPr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полноценного проживания ребёнком всех этапов дошкольного детства, амплификации (обогащения) детского развития; </a:t>
            </a:r>
          </a:p>
          <a:p>
            <a:pPr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создания благоприятной социальной ситуации развития каждого ребёнка                     в соответствии с его возрастными и индивидуальными особенностями                              и склонностями; </a:t>
            </a:r>
          </a:p>
          <a:p>
            <a:pPr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содействия и сотрудничества детей и взрослых в процессе развития детей                    и их взаимодействия с людьми, культурой и окружающим миром; </a:t>
            </a:r>
          </a:p>
          <a:p>
            <a:pPr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приобщения детей к социокультурным нормам, традициям семьи,               общества и государства; </a:t>
            </a:r>
          </a:p>
          <a:p>
            <a:pPr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формирования познавательных интересов и познавательных действий           ребёнка через его включение в различные виды деятельности; </a:t>
            </a:r>
          </a:p>
          <a:p>
            <a:pPr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учёта этнокультурной и социальной ситуации развития детей. 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354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1444" y="6238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ФГОС   ДО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cs typeface="Times New Roman" panose="02020603050405020304" pitchFamily="18" charset="0"/>
              </a:rPr>
              <a:t>Стандарт преследует следующие </a:t>
            </a:r>
            <a:r>
              <a:rPr lang="ru-RU" b="1" dirty="0">
                <a:solidFill>
                  <a:schemeClr val="bg1"/>
                </a:solidFill>
                <a:cs typeface="Times New Roman" panose="02020603050405020304" pitchFamily="18" charset="0"/>
              </a:rPr>
              <a:t>цели: </a:t>
            </a:r>
            <a:endParaRPr lang="ru-RU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chemeClr val="tx2"/>
                </a:solidFill>
              </a:rPr>
              <a:t>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государством равенства возможностей для каждого ребёнка                      в получении качественного дошкольного образования;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обеспечение государственных гарантий уровня и качества образования на основе единства обязательных требований к условиям реализации основных образовательных программ, их структуре и результатам их освоения;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сохранение единства образовательного пространства Российской Федерации относительно уровня дошкольного образования. 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354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1444" y="6238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ФГОС   ДО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cs typeface="Times New Roman" pitchFamily="18" charset="0"/>
              </a:rPr>
              <a:t>Задачи стандарта: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охраны и укрепления физического и психического здоровья детей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том числе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их эмоционального благополучия);  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сохранения и поддержки индивидуальности ребёнка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развития индивидуальных  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способностей и творческого потенциала каждого ребёнка как субъекта отношений      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с людьми, миром и самим собой; 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общей культуры воспитанников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развития их нравственных,  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интеллектуальных, физических, эстетических качеств, инициативности,  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самостоятельности и ответственности, формирования предпосылок учебной 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деятельности; 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вариативности и разнообразия содержания образовательных </a:t>
            </a:r>
          </a:p>
          <a:p>
            <a:pPr>
              <a:spcBef>
                <a:spcPts val="0"/>
              </a:spcBef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программ и организационных форм уровня дошкольного образования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возможности формирования образовательных программ различных уровней 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сложности и направленности с учётом образовательных потребностей                              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и способностей воспитанников;</a:t>
            </a:r>
            <a:r>
              <a:rPr lang="ru-RU" dirty="0"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354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1444" y="6238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ФГОС   ДО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формирования социокультурной среды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соответствующей возрастным                               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и индивидуальным особенностям детей;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обеспечения равных возможностей полноценного развития каждого ребёнка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в период дошкольного детства независимо от места проживания, пола, нации,  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языка, социального статуса, психофизиологических особенностей (в том числе 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ограниченных возможностей здоровья); 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обеспечения преемственности основных образовательных программ  </a:t>
            </a:r>
          </a:p>
          <a:p>
            <a:pPr>
              <a:spcBef>
                <a:spcPts val="0"/>
              </a:spcBef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дошкольного и начального общего образования; 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определения направлений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систематического межведомственного  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взаимодействия, а также взаимодействия педагогических и общественных 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объединений (в том числе сетевого).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354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1444" y="6238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ФГОС   ДО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u="sng" dirty="0">
              <a:solidFill>
                <a:schemeClr val="bg1"/>
              </a:solidFill>
            </a:endParaRPr>
          </a:p>
          <a:p>
            <a:pPr algn="ctr"/>
            <a:r>
              <a:rPr lang="ru-RU" u="sng" dirty="0">
                <a:solidFill>
                  <a:schemeClr val="bg1"/>
                </a:solidFill>
              </a:rPr>
              <a:t>Стандарт включает в себя требования к: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-структуре Программы и ее объему;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-условиям реализации Программы;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-результатам освоения Программы.</a:t>
            </a:r>
            <a:br>
              <a:rPr lang="ru-RU" sz="2000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СТРУКТУРЕ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ПРОГРАММЫ ДОШКОЛЬНОГО ОБРАЗОВАНИЯ И ЕЕ ОБЪЕМУ</a:t>
            </a:r>
          </a:p>
          <a:p>
            <a:pPr algn="ctr"/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Программы должно обеспечивать развитие личности,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мотивации и способностей детей в различных видах деятельности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развитие;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развитие;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развитие;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развитие;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354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1"/>
          <p:cNvGrpSpPr>
            <a:grpSpLocks/>
          </p:cNvGrpSpPr>
          <p:nvPr/>
        </p:nvGrpSpPr>
        <p:grpSpPr bwMode="auto">
          <a:xfrm>
            <a:off x="0" y="0"/>
            <a:ext cx="9144000" cy="1500188"/>
            <a:chOff x="0" y="0"/>
            <a:chExt cx="9144000" cy="1500188"/>
          </a:xfrm>
        </p:grpSpPr>
        <p:pic>
          <p:nvPicPr>
            <p:cNvPr id="13318" name="Рисунок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99"/>
            <a:stretch>
              <a:fillRect/>
            </a:stretch>
          </p:blipFill>
          <p:spPr bwMode="auto">
            <a:xfrm>
              <a:off x="0" y="0"/>
              <a:ext cx="9144000" cy="150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1\Desktop\label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9388" y="115888"/>
              <a:ext cx="2016125" cy="819150"/>
            </a:xfrm>
            <a:prstGeom prst="rect">
              <a:avLst/>
            </a:prstGeom>
            <a:noFill/>
            <a:ln>
              <a:noFill/>
            </a:ln>
            <a:effectLst>
              <a:outerShdw blurRad="88900" dist="63500" dir="3600000" sx="103000" sy="103000" algn="tl" rotWithShape="0">
                <a:schemeClr val="bg1">
                  <a:alpha val="9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7" name="Picture 13" descr="0_6bbf5_b5b7c4e5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01"/>
          <a:stretch>
            <a:fillRect/>
          </a:stretch>
        </p:blipFill>
        <p:spPr bwMode="auto">
          <a:xfrm>
            <a:off x="-9525" y="5453063"/>
            <a:ext cx="9144000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95512" y="62382"/>
            <a:ext cx="6840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 Указ президента РФ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8635" y="1171203"/>
            <a:ext cx="8568952" cy="1393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«О национальных целях и стратегических задач развития РФ </a:t>
            </a:r>
          </a:p>
          <a:p>
            <a:pPr algn="ctr"/>
            <a:r>
              <a:rPr lang="ru-RU" b="1" dirty="0"/>
              <a:t>на период до 2024 г. »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7524" y="2861243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Правительству Российской Федерации обеспечить достижение следующих национальных целей развития РФ на период до 2024 года: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обеспечение устойчивого естественного роста численности населения РФ;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повышение ожидаемой продолжительности жизни до 78 лет;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обеспечение устойчивого роста реальных доходов граждан, а также роста уровня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пенсионного обеспечения выше уровня инфляции;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снижение в два раза уровня бедности в Российской Федерации;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улучшение жилищных условий не менее 5 млн. семей ежегодно;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ускорение технологического развития РФ, увеличение количества организаций,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осуществляющих технологические инновации, до 50 процентов от их общего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числа; 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b="0" i="0" u="none" strike="noStrike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3541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3513</TotalTime>
  <Words>3240</Words>
  <Application>Microsoft Office PowerPoint</Application>
  <PresentationFormat>Экран (4:3)</PresentationFormat>
  <Paragraphs>381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4" baseType="lpstr">
      <vt:lpstr>Arial</vt:lpstr>
      <vt:lpstr>Calibri</vt:lpstr>
      <vt:lpstr>Times New Roman</vt:lpstr>
      <vt:lpstr>verdana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Макарова Елена Николаевна</dc:creator>
  <cp:lastModifiedBy>Елена</cp:lastModifiedBy>
  <cp:revision>407</cp:revision>
  <cp:lastPrinted>2014-08-26T13:03:41Z</cp:lastPrinted>
  <dcterms:created xsi:type="dcterms:W3CDTF">2013-03-22T06:21:59Z</dcterms:created>
  <dcterms:modified xsi:type="dcterms:W3CDTF">2019-11-29T16:56:12Z</dcterms:modified>
</cp:coreProperties>
</file>