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58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686993-3880-40CA-B10C-09BD86200270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367045-F3FF-479C-AFC6-C8ADE924B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оугольный треугольник 10"/>
          <p:cNvSpPr/>
          <p:nvPr userDrawn="1"/>
        </p:nvSpPr>
        <p:spPr>
          <a:xfrm flipV="1">
            <a:off x="0" y="0"/>
            <a:ext cx="9144000" cy="1071546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 userDrawn="1"/>
        </p:nvSpPr>
        <p:spPr>
          <a:xfrm flipV="1">
            <a:off x="0" y="0"/>
            <a:ext cx="1214414" cy="6858000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 userDrawn="1"/>
        </p:nvSpPr>
        <p:spPr>
          <a:xfrm>
            <a:off x="0" y="0"/>
            <a:ext cx="1214414" cy="1071546"/>
          </a:xfrm>
          <a:custGeom>
            <a:avLst/>
            <a:gdLst>
              <a:gd name="connsiteX0" fmla="*/ 0 w 1071538"/>
              <a:gd name="connsiteY0" fmla="*/ 0 h 928670"/>
              <a:gd name="connsiteX1" fmla="*/ 1071538 w 1071538"/>
              <a:gd name="connsiteY1" fmla="*/ 0 h 928670"/>
              <a:gd name="connsiteX2" fmla="*/ 1071538 w 1071538"/>
              <a:gd name="connsiteY2" fmla="*/ 928670 h 928670"/>
              <a:gd name="connsiteX3" fmla="*/ 0 w 1071538"/>
              <a:gd name="connsiteY3" fmla="*/ 928670 h 928670"/>
              <a:gd name="connsiteX4" fmla="*/ 0 w 1071538"/>
              <a:gd name="connsiteY4" fmla="*/ 0 h 928670"/>
              <a:gd name="connsiteX0" fmla="*/ 0 w 1214414"/>
              <a:gd name="connsiteY0" fmla="*/ 0 h 928670"/>
              <a:gd name="connsiteX1" fmla="*/ 1214414 w 1214414"/>
              <a:gd name="connsiteY1" fmla="*/ 0 h 928670"/>
              <a:gd name="connsiteX2" fmla="*/ 1071538 w 1214414"/>
              <a:gd name="connsiteY2" fmla="*/ 928670 h 928670"/>
              <a:gd name="connsiteX3" fmla="*/ 0 w 1214414"/>
              <a:gd name="connsiteY3" fmla="*/ 928670 h 928670"/>
              <a:gd name="connsiteX4" fmla="*/ 0 w 1214414"/>
              <a:gd name="connsiteY4" fmla="*/ 0 h 928670"/>
              <a:gd name="connsiteX0" fmla="*/ 0 w 1214414"/>
              <a:gd name="connsiteY0" fmla="*/ 0 h 1071546"/>
              <a:gd name="connsiteX1" fmla="*/ 1214414 w 1214414"/>
              <a:gd name="connsiteY1" fmla="*/ 0 h 1071546"/>
              <a:gd name="connsiteX2" fmla="*/ 1071538 w 1214414"/>
              <a:gd name="connsiteY2" fmla="*/ 928670 h 1071546"/>
              <a:gd name="connsiteX3" fmla="*/ 0 w 1214414"/>
              <a:gd name="connsiteY3" fmla="*/ 1071546 h 1071546"/>
              <a:gd name="connsiteX4" fmla="*/ 0 w 1214414"/>
              <a:gd name="connsiteY4" fmla="*/ 0 h 1071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4414" h="1071546">
                <a:moveTo>
                  <a:pt x="0" y="0"/>
                </a:moveTo>
                <a:lnTo>
                  <a:pt x="1214414" y="0"/>
                </a:lnTo>
                <a:lnTo>
                  <a:pt x="1071538" y="928670"/>
                </a:lnTo>
                <a:lnTo>
                  <a:pt x="0" y="10715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Rectangle 1"/>
          <p:cNvSpPr>
            <a:spLocks noChangeArrowheads="1"/>
          </p:cNvSpPr>
          <p:nvPr userDrawn="1"/>
        </p:nvSpPr>
        <p:spPr bwMode="auto">
          <a:xfrm>
            <a:off x="0" y="6673334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Группа 13"/>
          <p:cNvGrpSpPr/>
          <p:nvPr userDrawn="1"/>
        </p:nvGrpSpPr>
        <p:grpSpPr>
          <a:xfrm>
            <a:off x="214282" y="214290"/>
            <a:ext cx="571504" cy="571504"/>
            <a:chOff x="571472" y="3929066"/>
            <a:chExt cx="785818" cy="785818"/>
          </a:xfrm>
        </p:grpSpPr>
        <p:sp>
          <p:nvSpPr>
            <p:cNvPr id="17" name="Овал 16"/>
            <p:cNvSpPr/>
            <p:nvPr/>
          </p:nvSpPr>
          <p:spPr>
            <a:xfrm>
              <a:off x="571472" y="3929066"/>
              <a:ext cx="785818" cy="78581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C0000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714348" y="4071942"/>
              <a:ext cx="500066" cy="50006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412776"/>
            <a:ext cx="857256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Однозначные</a:t>
            </a:r>
          </a:p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и многозначные слова.</a:t>
            </a:r>
          </a:p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Прямое и переносное значение слова.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0124" y="2204864"/>
            <a:ext cx="8229600" cy="406104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1.  В тетради я бываю </a:t>
            </a:r>
          </a:p>
          <a:p>
            <a:pPr marL="0" indent="0" algn="ctr">
              <a:buNone/>
            </a:pPr>
            <a:r>
              <a:rPr lang="ru-RU" dirty="0" smtClean="0"/>
              <a:t>Косая и прямая;</a:t>
            </a:r>
          </a:p>
          <a:p>
            <a:pPr marL="0" indent="0" algn="ctr">
              <a:buNone/>
            </a:pPr>
            <a:r>
              <a:rPr lang="ru-RU" dirty="0" smtClean="0"/>
              <a:t>В другом своём значении</a:t>
            </a:r>
          </a:p>
          <a:p>
            <a:pPr marL="0" indent="0" algn="ctr">
              <a:buNone/>
            </a:pPr>
            <a:r>
              <a:rPr lang="ru-RU" dirty="0" smtClean="0"/>
              <a:t>Я планка для черчения.</a:t>
            </a:r>
          </a:p>
          <a:p>
            <a:pPr marL="0" indent="0" algn="ctr">
              <a:buNone/>
            </a:pPr>
            <a:r>
              <a:rPr lang="ru-RU" dirty="0" smtClean="0"/>
              <a:t>И наконец, порою</a:t>
            </a:r>
          </a:p>
          <a:p>
            <a:pPr marL="0" indent="0" algn="ctr">
              <a:buNone/>
            </a:pPr>
            <a:r>
              <a:rPr lang="ru-RU" dirty="0" smtClean="0"/>
              <a:t>В шеренгу вас построю.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0124" y="908720"/>
            <a:ext cx="85725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Отгадайте загадку</a:t>
            </a:r>
          </a:p>
        </p:txBody>
      </p:sp>
    </p:spTree>
    <p:extLst>
      <p:ext uri="{BB962C8B-B14F-4D97-AF65-F5344CB8AC3E}">
        <p14:creationId xmlns:p14="http://schemas.microsoft.com/office/powerpoint/2010/main" val="3405833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564904"/>
            <a:ext cx="857256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Линейка</a:t>
            </a:r>
          </a:p>
        </p:txBody>
      </p:sp>
    </p:spTree>
    <p:extLst>
      <p:ext uri="{BB962C8B-B14F-4D97-AF65-F5344CB8AC3E}">
        <p14:creationId xmlns:p14="http://schemas.microsoft.com/office/powerpoint/2010/main" val="796854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604" y="2636912"/>
            <a:ext cx="8229600" cy="305293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2. Они обычно для шитья;</a:t>
            </a:r>
          </a:p>
          <a:p>
            <a:pPr marL="0" indent="0" algn="ctr">
              <a:buNone/>
            </a:pPr>
            <a:r>
              <a:rPr lang="ru-RU" dirty="0" smtClean="0"/>
              <a:t>И у ежа их видел я;</a:t>
            </a:r>
          </a:p>
          <a:p>
            <a:pPr marL="0" indent="0" algn="ctr">
              <a:buNone/>
            </a:pPr>
            <a:r>
              <a:rPr lang="ru-RU" dirty="0" smtClean="0"/>
              <a:t>Бывают на сосне, на ёлке,</a:t>
            </a:r>
          </a:p>
          <a:p>
            <a:pPr marL="0" indent="0" algn="ctr">
              <a:buNone/>
            </a:pPr>
            <a:r>
              <a:rPr lang="ru-RU" dirty="0" smtClean="0"/>
              <a:t>А называются - …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0124" y="1196752"/>
            <a:ext cx="85725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Отгадайте загадку</a:t>
            </a:r>
          </a:p>
        </p:txBody>
      </p:sp>
    </p:spTree>
    <p:extLst>
      <p:ext uri="{BB962C8B-B14F-4D97-AF65-F5344CB8AC3E}">
        <p14:creationId xmlns:p14="http://schemas.microsoft.com/office/powerpoint/2010/main" val="2912042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564904"/>
            <a:ext cx="857256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Иголки</a:t>
            </a:r>
          </a:p>
        </p:txBody>
      </p:sp>
    </p:spTree>
    <p:extLst>
      <p:ext uri="{BB962C8B-B14F-4D97-AF65-F5344CB8AC3E}">
        <p14:creationId xmlns:p14="http://schemas.microsoft.com/office/powerpoint/2010/main" val="1857607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2996952"/>
            <a:ext cx="6768752" cy="2232248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/>
              <a:t>3.  На каких полях не пашут</a:t>
            </a:r>
          </a:p>
          <a:p>
            <a:pPr marL="0" indent="0">
              <a:buNone/>
            </a:pPr>
            <a:r>
              <a:rPr lang="ru-RU" sz="4400" dirty="0"/>
              <a:t> </a:t>
            </a:r>
            <a:r>
              <a:rPr lang="ru-RU" sz="4400" dirty="0" smtClean="0"/>
              <a:t>             и не сеют?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429206"/>
            <a:ext cx="85725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Отгадайте загадку</a:t>
            </a:r>
          </a:p>
        </p:txBody>
      </p:sp>
    </p:spTree>
    <p:extLst>
      <p:ext uri="{BB962C8B-B14F-4D97-AF65-F5344CB8AC3E}">
        <p14:creationId xmlns:p14="http://schemas.microsoft.com/office/powerpoint/2010/main" val="1516670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591324"/>
            <a:ext cx="857256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На полях тетради</a:t>
            </a:r>
          </a:p>
        </p:txBody>
      </p:sp>
    </p:spTree>
    <p:extLst>
      <p:ext uri="{BB962C8B-B14F-4D97-AF65-F5344CB8AC3E}">
        <p14:creationId xmlns:p14="http://schemas.microsoft.com/office/powerpoint/2010/main" val="1968187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472798" y="2823074"/>
            <a:ext cx="6591677" cy="4209941"/>
            <a:chOff x="1668052" y="1515744"/>
            <a:chExt cx="6250257" cy="5017752"/>
          </a:xfrm>
        </p:grpSpPr>
        <p:sp>
          <p:nvSpPr>
            <p:cNvPr id="5" name="Прямоугольник 4"/>
            <p:cNvSpPr/>
            <p:nvPr/>
          </p:nvSpPr>
          <p:spPr bwMode="auto">
            <a:xfrm>
              <a:off x="1668052" y="1515744"/>
              <a:ext cx="6250257" cy="17608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 smtClean="0">
                  <a:solidFill>
                    <a:srgbClr val="C00000"/>
                  </a:solidFill>
                  <a:latin typeface="Monotype Corsiva" pitchFamily="66" charset="0"/>
                </a:rPr>
                <a:t>Автор презентации: Ротькина Мария Олеговна, учитель русского языка и литературы МБОУ «Дубровская ООШ» Зырянского района Томской области.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srgbClr val="C00000"/>
                  </a:solidFill>
                  <a:latin typeface="Monotype Corsiva" pitchFamily="66" charset="0"/>
                </a:rPr>
                <a:t>Автор</a:t>
              </a:r>
              <a:r>
                <a:rPr lang="ru-RU" dirty="0" smtClean="0">
                  <a:solidFill>
                    <a:srgbClr val="C00000"/>
                  </a:solidFill>
                  <a:latin typeface="Monotype Corsiva" pitchFamily="66" charset="0"/>
                </a:rPr>
                <a:t> </a:t>
              </a:r>
              <a:r>
                <a:rPr lang="ru-RU" dirty="0">
                  <a:solidFill>
                    <a:srgbClr val="C00000"/>
                  </a:solidFill>
                  <a:latin typeface="Monotype Corsiva" pitchFamily="66" charset="0"/>
                </a:rPr>
                <a:t>шаблона: </a:t>
              </a:r>
              <a:r>
                <a:rPr lang="ru-RU" dirty="0" smtClean="0">
                  <a:solidFill>
                    <a:srgbClr val="C00000"/>
                  </a:solidFill>
                  <a:latin typeface="Monotype Corsiva" pitchFamily="66" charset="0"/>
                </a:rPr>
                <a:t>Фокина </a:t>
              </a:r>
              <a:r>
                <a:rPr lang="ru-RU" dirty="0">
                  <a:solidFill>
                    <a:srgbClr val="C00000"/>
                  </a:solidFill>
                  <a:latin typeface="Monotype Corsiva" pitchFamily="66" charset="0"/>
                </a:rPr>
                <a:t>Лидия </a:t>
              </a:r>
              <a:r>
                <a:rPr lang="ru-RU" dirty="0" smtClean="0">
                  <a:solidFill>
                    <a:srgbClr val="C00000"/>
                  </a:solidFill>
                  <a:latin typeface="Monotype Corsiva" pitchFamily="66" charset="0"/>
                </a:rPr>
                <a:t>Петровна, учитель </a:t>
              </a:r>
              <a:r>
                <a:rPr lang="ru-RU" dirty="0">
                  <a:solidFill>
                    <a:srgbClr val="C00000"/>
                  </a:solidFill>
                  <a:latin typeface="Monotype Corsiva" pitchFamily="66" charset="0"/>
                </a:rPr>
                <a:t>начальных </a:t>
              </a:r>
              <a:r>
                <a:rPr lang="ru-RU" dirty="0" smtClean="0">
                  <a:solidFill>
                    <a:srgbClr val="C00000"/>
                  </a:solidFill>
                  <a:latin typeface="Monotype Corsiva" pitchFamily="66" charset="0"/>
                </a:rPr>
                <a:t>классов МКОУ </a:t>
              </a:r>
              <a:r>
                <a:rPr lang="ru-RU" dirty="0">
                  <a:solidFill>
                    <a:srgbClr val="C00000"/>
                  </a:solidFill>
                  <a:latin typeface="Monotype Corsiva" pitchFamily="66" charset="0"/>
                </a:rPr>
                <a:t>«СОШ ст. </a:t>
              </a:r>
              <a:r>
                <a:rPr lang="ru-RU" dirty="0" smtClean="0">
                  <a:solidFill>
                    <a:srgbClr val="C00000"/>
                  </a:solidFill>
                  <a:latin typeface="Monotype Corsiva" pitchFamily="66" charset="0"/>
                </a:rPr>
                <a:t>Евсино» </a:t>
              </a:r>
              <a:r>
                <a:rPr lang="ru-RU" dirty="0" err="1" smtClean="0">
                  <a:solidFill>
                    <a:srgbClr val="C00000"/>
                  </a:solidFill>
                  <a:latin typeface="Monotype Corsiva" pitchFamily="66" charset="0"/>
                </a:rPr>
                <a:t>Искитимского</a:t>
              </a:r>
              <a:r>
                <a:rPr lang="ru-RU" dirty="0" smtClean="0">
                  <a:solidFill>
                    <a:srgbClr val="C00000"/>
                  </a:solidFill>
                  <a:latin typeface="Monotype Corsiva" pitchFamily="66" charset="0"/>
                </a:rPr>
                <a:t> района Новосибирской </a:t>
              </a:r>
              <a:r>
                <a:rPr lang="ru-RU" dirty="0">
                  <a:solidFill>
                    <a:srgbClr val="C00000"/>
                  </a:solidFill>
                  <a:latin typeface="Monotype Corsiva" pitchFamily="66" charset="0"/>
                </a:rPr>
                <a:t>области</a:t>
              </a:r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35716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1228</TotalTime>
  <Words>130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BK-3008</cp:lastModifiedBy>
  <cp:revision>17</cp:revision>
  <dcterms:created xsi:type="dcterms:W3CDTF">2014-06-24T15:51:35Z</dcterms:created>
  <dcterms:modified xsi:type="dcterms:W3CDTF">2019-11-29T05:35:57Z</dcterms:modified>
</cp:coreProperties>
</file>