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73" r:id="rId9"/>
    <p:sldId id="268" r:id="rId10"/>
    <p:sldId id="270" r:id="rId11"/>
    <p:sldId id="276" r:id="rId12"/>
    <p:sldId id="282" r:id="rId13"/>
    <p:sldId id="278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420" autoAdjust="0"/>
  </p:normalViewPr>
  <p:slideViewPr>
    <p:cSldViewPr>
      <p:cViewPr varScale="1">
        <p:scale>
          <a:sx n="68" d="100"/>
          <a:sy n="68" d="100"/>
        </p:scale>
        <p:origin x="-167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0" y="953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015FB-8629-43E2-8A14-91BA5BC0413A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2E349-4B7B-4ED0-A507-C1FAD1363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://player.myshared.ru/921488/data/images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3" y="1412776"/>
            <a:ext cx="6912768" cy="46782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/>
              <a:t>Организация развивающей </a:t>
            </a:r>
            <a:endParaRPr lang="ru-RU" sz="2400" dirty="0" smtClean="0"/>
          </a:p>
          <a:p>
            <a:pPr algn="ctr"/>
            <a:r>
              <a:rPr lang="ru-RU" sz="2400" b="1" dirty="0" smtClean="0"/>
              <a:t>предметно - пространственной </a:t>
            </a:r>
          </a:p>
          <a:p>
            <a:pPr algn="ctr"/>
            <a:r>
              <a:rPr lang="ru-RU" sz="2400" b="1" dirty="0" smtClean="0"/>
              <a:t>среды в ДОО</a:t>
            </a:r>
            <a:endParaRPr lang="ru-RU" sz="2400" dirty="0" smtClean="0"/>
          </a:p>
          <a:p>
            <a:pPr algn="ctr"/>
            <a:r>
              <a:rPr lang="ru-RU" sz="2400" b="1" dirty="0" smtClean="0"/>
              <a:t> согласно ФГОС дошкольного образования</a:t>
            </a:r>
          </a:p>
          <a:p>
            <a:pPr algn="ctr"/>
            <a:r>
              <a:rPr lang="ru-RU" i="1" dirty="0" smtClean="0"/>
              <a:t>(Из опыта работы МКДОУ № 452, город Новосибирск)</a:t>
            </a:r>
          </a:p>
          <a:p>
            <a:pPr algn="ctr"/>
            <a:endParaRPr lang="ru-RU" i="1" dirty="0" smtClean="0"/>
          </a:p>
          <a:p>
            <a:pPr algn="ctr"/>
            <a:r>
              <a:rPr lang="ru-RU" sz="2400" i="1" dirty="0" smtClean="0"/>
              <a:t>Подготовила: Кузнецова  Н.П. ,</a:t>
            </a:r>
          </a:p>
          <a:p>
            <a:pPr algn="ctr"/>
            <a:r>
              <a:rPr lang="ru-RU" sz="2400" i="1" dirty="0" smtClean="0"/>
              <a:t>заведующий.</a:t>
            </a:r>
            <a:endParaRPr lang="ru-RU" sz="2400" dirty="0" smtClean="0"/>
          </a:p>
          <a:p>
            <a:pPr algn="ctr"/>
            <a:r>
              <a:rPr lang="ru-RU" sz="3200" dirty="0">
                <a:solidFill>
                  <a:srgbClr val="0070C0"/>
                </a:solidFill>
              </a:rPr>
              <a:t/>
            </a:r>
            <a:br>
              <a:rPr lang="ru-RU" sz="3200" dirty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5949280"/>
            <a:ext cx="5328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97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4653136"/>
            <a:ext cx="1368152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836712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124745"/>
            <a:ext cx="457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Зона «домашние животные»</a:t>
            </a:r>
            <a:endParaRPr lang="ru-RU" sz="2000" b="1" dirty="0"/>
          </a:p>
        </p:txBody>
      </p:sp>
      <p:pic>
        <p:nvPicPr>
          <p:cNvPr id="9" name="Рисунок 8" descr="IMG_01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615874"/>
            <a:ext cx="5544616" cy="4549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836712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124745"/>
            <a:ext cx="457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Зона «животные леса»</a:t>
            </a:r>
            <a:endParaRPr lang="ru-RU" sz="2000" b="1" dirty="0"/>
          </a:p>
        </p:txBody>
      </p:sp>
      <p:pic>
        <p:nvPicPr>
          <p:cNvPr id="6" name="Рисунок 5" descr="IMG_0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7" y="2132856"/>
            <a:ext cx="5544615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836712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0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556792"/>
            <a:ext cx="5544616" cy="4338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836712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124745"/>
            <a:ext cx="457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Хоровод Снеговиков</a:t>
            </a:r>
            <a:endParaRPr lang="ru-RU" sz="2000" b="1" dirty="0"/>
          </a:p>
        </p:txBody>
      </p:sp>
      <p:pic>
        <p:nvPicPr>
          <p:cNvPr id="6" name="Рисунок 5" descr="IMG_0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772816"/>
            <a:ext cx="5400600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WordArt 1"/>
          <p:cNvSpPr>
            <a:spLocks noChangeArrowheads="1" noChangeShapeType="1" noTextEdit="1"/>
          </p:cNvSpPr>
          <p:nvPr/>
        </p:nvSpPr>
        <p:spPr bwMode="auto">
          <a:xfrm>
            <a:off x="1259632" y="2420888"/>
            <a:ext cx="6192688" cy="113689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Спасибо за внимание!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827584" y="1683296"/>
            <a:ext cx="698477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 smtClean="0"/>
              <a:t> «В пустых стенах ребёнок не заговорит»….</a:t>
            </a:r>
            <a:endParaRPr lang="ru-RU" sz="2000" dirty="0" smtClean="0"/>
          </a:p>
          <a:p>
            <a:pPr algn="ctr"/>
            <a:r>
              <a:rPr lang="ru-RU" sz="2000" b="1" dirty="0" smtClean="0"/>
              <a:t>Е.И. Тихеева.</a:t>
            </a:r>
          </a:p>
          <a:p>
            <a:pPr algn="ctr"/>
            <a:endParaRPr lang="ru-RU" sz="2000" b="1" dirty="0" smtClean="0"/>
          </a:p>
          <a:p>
            <a:pPr algn="just"/>
            <a:r>
              <a:rPr lang="ru-RU" sz="2000" dirty="0" smtClean="0"/>
              <a:t>Вопрос организации развивающей предметно-пространственной среды в ДОО на сегодняшний день стоит особо актуально. Это связано с введением Федерального государственного образовательного стандарта дошкольного образования. ФГОС дошкольного образования представляет собой совокупность обязательных требований, в том числе к развивающей предметно-пространственной среде. Следовательно, появились новые  приоритеты в дошкольном образовании и новые ориентиры в создании предметной среды. </a:t>
            </a:r>
          </a:p>
          <a:p>
            <a:pPr algn="just"/>
            <a:endParaRPr lang="ru-RU" sz="20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99592" y="1824645"/>
            <a:ext cx="676875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dirty="0" smtClean="0"/>
              <a:t>Понятие «предметно-развивающая среда» определяется как «система материальных объектов деятельности ребенка, функционально моделирующая содержание его духовного и физического развития»</a:t>
            </a:r>
          </a:p>
          <a:p>
            <a:r>
              <a:rPr lang="ru-RU" sz="2000" dirty="0" smtClean="0"/>
              <a:t> (С. Л. Новоселова).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b="1" dirty="0" smtClean="0"/>
              <a:t>Среда развития ребёнка в детском саду – </a:t>
            </a:r>
            <a:r>
              <a:rPr lang="ru-RU" sz="2000" dirty="0" smtClean="0"/>
              <a:t>это не только набор изолированных тематических уголков и зон, где происходит процесс подготовки детей к обучению в школе, но самое главное – </a:t>
            </a:r>
            <a:r>
              <a:rPr lang="ru-RU" sz="2000" b="1" i="1" dirty="0" smtClean="0"/>
              <a:t>«среда обитания»</a:t>
            </a:r>
            <a:r>
              <a:rPr lang="ru-RU" sz="2000" dirty="0" smtClean="0"/>
              <a:t> ребенка дошкольника, в которой он находится большую часть времени. 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71600" y="1628800"/>
            <a:ext cx="6120680" cy="36004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Эти требования  стандарта дошкольного образования предполагают создание принципиально новой  микро- и макро - среды, с учетом времени пребывания детей в ДОО и  соответствия пространства группового помещения соотношению 50-20-30%.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55576" y="2355850"/>
            <a:ext cx="7416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47664" y="1196753"/>
            <a:ext cx="5616624" cy="1296143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Требования ФГОС </a:t>
            </a:r>
            <a:br>
              <a:rPr lang="ru-RU" sz="3100" b="1" dirty="0" smtClean="0"/>
            </a:br>
            <a:r>
              <a:rPr lang="ru-RU" sz="3100" b="1" dirty="0" smtClean="0"/>
              <a:t>к развивающей предметно-пространственной среде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2857872"/>
          </a:xfrm>
        </p:spPr>
        <p:txBody>
          <a:bodyPr>
            <a:normAutofit fontScale="92500" lnSpcReduction="20000"/>
          </a:bodyPr>
          <a:lstStyle/>
          <a:p>
            <a:pPr marL="514350" indent="-514350"/>
            <a:r>
              <a:rPr lang="ru-RU" dirty="0" smtClean="0">
                <a:solidFill>
                  <a:schemeClr val="tx1"/>
                </a:solidFill>
              </a:rPr>
              <a:t>Развивающая предметно-пространственная среда должна быть содержательно-насыщенной, трансформируемой, полифункциональной,</a:t>
            </a:r>
          </a:p>
          <a:p>
            <a:pPr marL="514350" indent="-514350"/>
            <a:r>
              <a:rPr lang="ru-RU" dirty="0" smtClean="0">
                <a:solidFill>
                  <a:schemeClr val="tx1"/>
                </a:solidFill>
              </a:rPr>
              <a:t> вариативной, </a:t>
            </a:r>
          </a:p>
          <a:p>
            <a:pPr marL="514350" indent="-514350"/>
            <a:r>
              <a:rPr lang="ru-RU" dirty="0" smtClean="0">
                <a:solidFill>
                  <a:schemeClr val="tx1"/>
                </a:solidFill>
              </a:rPr>
              <a:t>доступной и безопасной.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43608" y="2437730"/>
            <a:ext cx="64452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2276872"/>
            <a:ext cx="6768752" cy="3312368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При организации  пространства группового помещения педагоги нашего ДОУ придерживают следующего соотношения секторов:</a:t>
            </a:r>
            <a:br>
              <a:rPr lang="ru-RU" sz="2000" dirty="0" smtClean="0"/>
            </a:br>
            <a:r>
              <a:rPr lang="ru-RU" sz="2000" b="1" dirty="0" smtClean="0"/>
              <a:t>- сектор активной деятельности (50%), </a:t>
            </a:r>
            <a:r>
              <a:rPr lang="ru-RU" sz="2000" dirty="0" smtClean="0"/>
              <a:t>куда входят центры двигательной активности и музыкально-театрализованной деятельности, игровые уголки;</a:t>
            </a:r>
            <a:br>
              <a:rPr lang="ru-RU" sz="2000" dirty="0" smtClean="0"/>
            </a:br>
            <a:r>
              <a:rPr lang="ru-RU" sz="2000" b="1" dirty="0" smtClean="0"/>
              <a:t>- сектор спокойной деятельности (20%), </a:t>
            </a:r>
            <a:r>
              <a:rPr lang="ru-RU" sz="2000" dirty="0" smtClean="0"/>
              <a:t>его составляющие: центр художественной литературы, природная зона и уголок отдыха;</a:t>
            </a:r>
            <a:br>
              <a:rPr lang="ru-RU" sz="2000" dirty="0" smtClean="0"/>
            </a:br>
            <a:r>
              <a:rPr lang="ru-RU" sz="2000" b="1" dirty="0" smtClean="0"/>
              <a:t>- рабочий сектор (30%) – </a:t>
            </a:r>
            <a:r>
              <a:rPr lang="ru-RU" sz="2000" dirty="0" smtClean="0"/>
              <a:t>это центры познавательно-исследовательской и продуктивной деятельности.    В рабочем секторе также предполагается размещение оборудования для организации совместной и регламентированной деятельности.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7624" y="1700808"/>
            <a:ext cx="2952328" cy="29523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2" descr="C:\Users\мега\Desktop\DSCN14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052736"/>
            <a:ext cx="4968552" cy="4941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971600" y="1052737"/>
            <a:ext cx="5688632" cy="864095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Игровой материал группируется определённым образом, например:</a:t>
            </a:r>
            <a:endParaRPr lang="ru-RU" sz="18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4176464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i="1" dirty="0" smtClean="0">
                <a:solidFill>
                  <a:schemeClr val="tx1"/>
                </a:solidFill>
              </a:rPr>
              <a:t>- «игровая в саквояже»</a:t>
            </a:r>
            <a:r>
              <a:rPr lang="ru-RU" sz="1800" dirty="0" smtClean="0">
                <a:solidFill>
                  <a:schemeClr val="tx1"/>
                </a:solidFill>
              </a:rPr>
              <a:t> - это обычная коробка (чемодан), где хранятся небольшого размера куклы, изображающих семью, милиционера, врача, животных; игрушечная мебель, посуда, аксессуары; небольшой домик, разнообразный подсобный материал ; лоскутки, небольшие кубики, шарики, брусочки и т.д.;</a:t>
            </a:r>
          </a:p>
          <a:p>
            <a:r>
              <a:rPr lang="ru-RU" sz="1800" b="1" i="1" dirty="0" smtClean="0">
                <a:solidFill>
                  <a:schemeClr val="tx1"/>
                </a:solidFill>
              </a:rPr>
              <a:t>- «наряды» - </a:t>
            </a:r>
            <a:r>
              <a:rPr lang="ru-RU" sz="1800" dirty="0" smtClean="0">
                <a:solidFill>
                  <a:schemeClr val="tx1"/>
                </a:solidFill>
              </a:rPr>
              <a:t>фуражка милиционера, фата невесты, сундук с нарядами для переодеваний, платки разного размера, платья, юбки, кусочки меха, ткани, шляпы, накидки и т.д.;</a:t>
            </a:r>
          </a:p>
          <a:p>
            <a:r>
              <a:rPr lang="ru-RU" sz="1800" b="1" i="1" dirty="0" smtClean="0">
                <a:solidFill>
                  <a:schemeClr val="tx1"/>
                </a:solidFill>
              </a:rPr>
              <a:t>- «коллекция сокровищ» - </a:t>
            </a:r>
            <a:r>
              <a:rPr lang="ru-RU" sz="1800" dirty="0" smtClean="0">
                <a:solidFill>
                  <a:schemeClr val="tx1"/>
                </a:solidFill>
              </a:rPr>
              <a:t>специальный сундучок, в котором накапливаются сокровища. Дети собирают ценные с их точки зрения вещи; бусы, ободки на голову, красивые перья, веера и т.д.;</a:t>
            </a:r>
          </a:p>
          <a:p>
            <a:r>
              <a:rPr lang="ru-RU" sz="1800" b="1" i="1" dirty="0" smtClean="0">
                <a:solidFill>
                  <a:schemeClr val="tx1"/>
                </a:solidFill>
              </a:rPr>
              <a:t>- «бросовый материал»</a:t>
            </a:r>
            <a:r>
              <a:rPr lang="ru-RU" sz="1800" dirty="0" smtClean="0">
                <a:solidFill>
                  <a:schemeClr val="tx1"/>
                </a:solidFill>
              </a:rPr>
              <a:t> - это ненужные вещи  (колеса разной величины, разные пласт. и метал. шары, крупные детали приборов и магнитные бруски,  упаковочный материал, баночки и другие). Из этого материала создают свои миры или отдельные  предметы, игрушки</a:t>
            </a:r>
            <a:r>
              <a:rPr lang="ru-RU" sz="1800" dirty="0" smtClean="0"/>
              <a:t>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Оля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980728"/>
            <a:ext cx="5544616" cy="79208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Зона «Севера»</a:t>
            </a:r>
            <a:endParaRPr lang="ru-RU" sz="2000" b="1" dirty="0"/>
          </a:p>
        </p:txBody>
      </p:sp>
      <p:pic>
        <p:nvPicPr>
          <p:cNvPr id="1026" name="Picture 2" descr="C:\Users\мега\Desktop\фото ППРС Снеговики\IMG_01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6128" y="1772817"/>
            <a:ext cx="5692136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422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</vt:lpstr>
      <vt:lpstr>Слайд 2</vt:lpstr>
      <vt:lpstr>Слайд 3</vt:lpstr>
      <vt:lpstr> Эти требования  стандарта дошкольного образования предполагают создание принципиально новой  микро- и макро - среды, с учетом времени пребывания детей в ДОО и  соответствия пространства группового помещения соотношению 50-20-30%. </vt:lpstr>
      <vt:lpstr>Требования ФГОС  к развивающей предметно-пространственной среде </vt:lpstr>
      <vt:lpstr>При организации  пространства группового помещения педагоги нашего ДОУ придерживают следующего соотношения секторов: - сектор активной деятельности (50%), куда входят центры двигательной активности и музыкально-театрализованной деятельности, игровые уголки; - сектор спокойной деятельности (20%), его составляющие: центр художественной литературы, природная зона и уголок отдыха; - рабочий сектор (30%) – это центры познавательно-исследовательской и продуктивной деятельности.    В рабочем секторе также предполагается размещение оборудования для организации совместной и регламентированной деятельности. </vt:lpstr>
      <vt:lpstr>Слайд 7</vt:lpstr>
      <vt:lpstr>Игровой материал группируется определённым образом, например:</vt:lpstr>
      <vt:lpstr>Зона «Севера»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тс</cp:lastModifiedBy>
  <cp:revision>41</cp:revision>
  <dcterms:created xsi:type="dcterms:W3CDTF">2015-09-30T11:45:29Z</dcterms:created>
  <dcterms:modified xsi:type="dcterms:W3CDTF">2019-11-29T07:50:23Z</dcterms:modified>
</cp:coreProperties>
</file>