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6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Monotype Corsiva" pitchFamily="66" charset="0"/>
              </a:rPr>
              <a:t>Муниципальное дошкольное образовательное учреждение детский сад №8 «Березка» компенсирующего вида </a:t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 smtClean="0">
                <a:latin typeface="Monotype Corsiva" pitchFamily="66" charset="0"/>
              </a:rPr>
              <a:t>г. Фурманов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b="1" dirty="0" smtClean="0">
                <a:latin typeface="Monotype Corsiva" pitchFamily="66" charset="0"/>
              </a:rPr>
              <a:t>«Взаимодействие сада и семьи в соответствии с </a:t>
            </a:r>
            <a:r>
              <a:rPr lang="ru-RU" b="1" smtClean="0">
                <a:latin typeface="Monotype Corsiva" pitchFamily="66" charset="0"/>
              </a:rPr>
              <a:t>ФГОС   ДО</a:t>
            </a:r>
            <a:r>
              <a:rPr lang="ru-RU" b="1" dirty="0" smtClean="0">
                <a:latin typeface="Monotype Corsiva" pitchFamily="66" charset="0"/>
              </a:rPr>
              <a:t>»</a:t>
            </a:r>
          </a:p>
          <a:p>
            <a:pPr marL="0" indent="0" algn="ctr">
              <a:buNone/>
            </a:pP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852936"/>
            <a:ext cx="3951423" cy="35661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6491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9548" y="136282"/>
            <a:ext cx="83529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федеральном государственном стандарте дошкольного образования от «17» октября 2013г №1155, вступившем в действие с 1 января 2014 года , где прописаны требования по взаимодействию ДОУ с родителями.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Ст. 44 ФЗ, «родители имеют преимущественное право на обучение и воспитание детей перед всеми другими лицами. Они обязаны заложить основы физического, нравственного и интеллектуального развития личности ребенка».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6066" y="3789040"/>
            <a:ext cx="73448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ВЫХОД ОДИН:</a:t>
            </a:r>
          </a:p>
          <a:p>
            <a:r>
              <a:rPr lang="ru-RU" b="1" dirty="0" smtClean="0"/>
              <a:t>1. Включение родителей в целенаправленное образование своих детей наравне с детским садом</a:t>
            </a:r>
          </a:p>
          <a:p>
            <a:pPr marL="342900" indent="-342900">
              <a:buAutoNum type="arabicPeriod" startAt="2"/>
            </a:pPr>
            <a:r>
              <a:rPr lang="ru-RU" b="1" dirty="0" smtClean="0"/>
              <a:t>Изменение ценностного отношения сотрудников детского сада к семье.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102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598596"/>
            <a:ext cx="7200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Одна из главных задач Федерального государственного образцового стандарта дошкольного образования является обеспечение психолого – педагогической поддержки семьи и повышение компетентности родителей в вопросах развития и образования детей.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491" y="2341628"/>
            <a:ext cx="6013470" cy="375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94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3171" y="404664"/>
            <a:ext cx="69304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Задача детского сада</a:t>
            </a:r>
            <a:endParaRPr lang="ru-RU" sz="54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348800"/>
            <a:ext cx="72008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200" b="1" u="sng" dirty="0" smtClean="0"/>
          </a:p>
          <a:p>
            <a:pPr lvl="0" algn="just"/>
            <a:r>
              <a:rPr lang="ru-RU" sz="2000" b="1" u="sng" dirty="0" smtClean="0"/>
              <a:t>* «</a:t>
            </a:r>
            <a:r>
              <a:rPr lang="ru-RU" sz="2000" b="1" u="sng" dirty="0"/>
              <a:t>повернуться» лицом к семье</a:t>
            </a:r>
            <a:r>
              <a:rPr lang="ru-RU" sz="2000" b="1" dirty="0"/>
              <a:t>, оказать ей педагогическую помощь, привлечь семью на свою сторону в плане единых подходов в воспитании ребёнка</a:t>
            </a:r>
            <a:r>
              <a:rPr lang="ru-RU" sz="2000" b="1" dirty="0" smtClean="0"/>
              <a:t>.</a:t>
            </a:r>
          </a:p>
          <a:p>
            <a:pPr lvl="0" algn="just"/>
            <a:endParaRPr lang="ru-RU" sz="2000" b="1" dirty="0"/>
          </a:p>
          <a:p>
            <a:pPr lvl="0" algn="just"/>
            <a:r>
              <a:rPr lang="ru-RU" sz="2000" b="1" dirty="0" smtClean="0"/>
              <a:t>* при </a:t>
            </a:r>
            <a:r>
              <a:rPr lang="ru-RU" sz="2000" b="1" dirty="0"/>
              <a:t>взаимодействии работы </a:t>
            </a:r>
            <a:r>
              <a:rPr lang="ru-RU" sz="2000" b="1" dirty="0" smtClean="0"/>
              <a:t>необходимо </a:t>
            </a:r>
            <a:r>
              <a:rPr lang="ru-RU" sz="2000" b="1" dirty="0"/>
              <a:t>учитывать дифференцированный подход к каждой семье, учитывать социальный статус и микроклимат семьи, а также родительские запросы и степень заинтересованности родителей в воспитании своих детей</a:t>
            </a:r>
            <a:r>
              <a:rPr lang="ru-RU" sz="2000" b="1" dirty="0" smtClean="0"/>
              <a:t>.</a:t>
            </a:r>
          </a:p>
          <a:p>
            <a:pPr lvl="0" algn="just"/>
            <a:endParaRPr lang="ru-RU" sz="2000" b="1" dirty="0"/>
          </a:p>
          <a:p>
            <a:pPr lvl="0" algn="just"/>
            <a:r>
              <a:rPr lang="ru-RU" sz="2000" b="1" dirty="0" smtClean="0"/>
              <a:t>* создать </a:t>
            </a:r>
            <a:r>
              <a:rPr lang="ru-RU" sz="2000" b="1" dirty="0"/>
              <a:t>единое пространство</a:t>
            </a:r>
          </a:p>
          <a:p>
            <a:pPr lvl="0" algn="just"/>
            <a:r>
              <a:rPr lang="ru-RU" sz="2000" b="1" dirty="0"/>
              <a:t>развития ребенка в семье и ДОУ, сделать родителей участниками полноценного воспитательного 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422178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6627" y="404664"/>
            <a:ext cx="55835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Задачи педагогов</a:t>
            </a:r>
            <a:endParaRPr lang="ru-RU" sz="54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720840"/>
            <a:ext cx="66967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/>
              <a:t>Задачи</a:t>
            </a:r>
            <a:r>
              <a:rPr lang="ru-RU" sz="2000" b="1" dirty="0" smtClean="0"/>
              <a:t>:</a:t>
            </a:r>
          </a:p>
          <a:p>
            <a:pPr lvl="0" algn="just"/>
            <a:r>
              <a:rPr lang="ru-RU" sz="2000" b="1" dirty="0" smtClean="0"/>
              <a:t>*  </a:t>
            </a:r>
            <a:r>
              <a:rPr lang="ru-RU" sz="2000" b="1" dirty="0"/>
              <a:t>Обеспечить психолого-педагогическую поддержку семьи и повысить компетентность родителей (ФГОС)</a:t>
            </a:r>
          </a:p>
          <a:p>
            <a:pPr lvl="0" algn="just"/>
            <a:r>
              <a:rPr lang="ru-RU" sz="2000" b="1" dirty="0" smtClean="0"/>
              <a:t>* </a:t>
            </a:r>
            <a:r>
              <a:rPr lang="ru-RU" sz="2000" b="1" dirty="0"/>
              <a:t> Установить партнерские отношения с семьей каждого воспитанника.</a:t>
            </a:r>
          </a:p>
          <a:p>
            <a:pPr lvl="0" algn="just"/>
            <a:r>
              <a:rPr lang="ru-RU" sz="2000" b="1" dirty="0" smtClean="0"/>
              <a:t>* Создать </a:t>
            </a:r>
            <a:r>
              <a:rPr lang="ru-RU" sz="2000" b="1" dirty="0"/>
              <a:t>атмосферу взаимопонимания, общности интересов, эмоциональной </a:t>
            </a:r>
            <a:r>
              <a:rPr lang="ru-RU" sz="2000" b="1" dirty="0" err="1"/>
              <a:t>взаимоподдержки</a:t>
            </a:r>
            <a:r>
              <a:rPr lang="ru-RU" sz="2000" b="1" dirty="0"/>
              <a:t> между ДОУ и семьей.</a:t>
            </a:r>
          </a:p>
          <a:p>
            <a:pPr lvl="0" algn="just"/>
            <a:r>
              <a:rPr lang="ru-RU" sz="2000" b="1" dirty="0"/>
              <a:t> </a:t>
            </a:r>
            <a:r>
              <a:rPr lang="ru-RU" sz="2000" b="1" dirty="0" smtClean="0"/>
              <a:t>* Оказать </a:t>
            </a:r>
            <a:r>
              <a:rPr lang="ru-RU" sz="2000" b="1" dirty="0"/>
              <a:t>помощь родителям в воспитании детей и активизировать их воспитательные умения, поддерживать их уверенность в собственных педагогических возможностях.</a:t>
            </a:r>
          </a:p>
        </p:txBody>
      </p:sp>
    </p:spTree>
    <p:extLst>
      <p:ext uri="{BB962C8B-B14F-4D97-AF65-F5344CB8AC3E}">
        <p14:creationId xmlns:p14="http://schemas.microsoft.com/office/powerpoint/2010/main" val="12926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701" y="404664"/>
            <a:ext cx="892744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Основные принципы партнёрства</a:t>
            </a:r>
            <a:endParaRPr lang="ru-RU" sz="44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3484" y="1700808"/>
            <a:ext cx="56166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Доброжелательный стиль</a:t>
            </a:r>
          </a:p>
          <a:p>
            <a:endParaRPr lang="ru-RU" sz="2800" b="1" dirty="0"/>
          </a:p>
          <a:p>
            <a:r>
              <a:rPr lang="ru-RU" sz="2800" b="1" dirty="0" smtClean="0"/>
              <a:t>Индивидуальный подход</a:t>
            </a:r>
          </a:p>
          <a:p>
            <a:endParaRPr lang="ru-RU" sz="2800" b="1" dirty="0"/>
          </a:p>
          <a:p>
            <a:r>
              <a:rPr lang="ru-RU" sz="2800" b="1" dirty="0" smtClean="0"/>
              <a:t>Динамичность</a:t>
            </a:r>
          </a:p>
          <a:p>
            <a:endParaRPr lang="ru-RU" sz="2800" b="1" dirty="0"/>
          </a:p>
          <a:p>
            <a:r>
              <a:rPr lang="ru-RU" sz="2800" b="1" dirty="0" smtClean="0"/>
              <a:t>Открытость </a:t>
            </a:r>
          </a:p>
          <a:p>
            <a:endParaRPr lang="ru-RU" sz="2800" b="1" dirty="0"/>
          </a:p>
          <a:p>
            <a:r>
              <a:rPr lang="ru-RU" sz="2800" b="1" dirty="0" smtClean="0"/>
              <a:t>Сотрудничество</a:t>
            </a:r>
          </a:p>
        </p:txBody>
      </p:sp>
    </p:spTree>
    <p:extLst>
      <p:ext uri="{BB962C8B-B14F-4D97-AF65-F5344CB8AC3E}">
        <p14:creationId xmlns:p14="http://schemas.microsoft.com/office/powerpoint/2010/main" val="394443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80648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 основных направления </a:t>
            </a:r>
          </a:p>
          <a:p>
            <a:pPr algn="ctr"/>
            <a:r>
              <a:rPr lang="ru-RU" sz="36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работы с родителями</a:t>
            </a:r>
          </a:p>
          <a:p>
            <a:pPr algn="ctr"/>
            <a:r>
              <a:rPr lang="ru-RU" sz="36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в условиях ФГОС</a:t>
            </a:r>
            <a:endParaRPr lang="ru-RU" sz="36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420888"/>
            <a:ext cx="80648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400" b="1" i="1" dirty="0" smtClean="0"/>
              <a:t>Познавательное направление</a:t>
            </a:r>
          </a:p>
          <a:p>
            <a:pPr marL="514350" indent="-514350">
              <a:buAutoNum type="arabicPeriod"/>
            </a:pPr>
            <a:endParaRPr lang="ru-RU" sz="2400" b="1" i="1" dirty="0" smtClean="0"/>
          </a:p>
          <a:p>
            <a:pPr marL="514350" indent="-514350">
              <a:buAutoNum type="arabicPeriod"/>
            </a:pPr>
            <a:r>
              <a:rPr lang="ru-RU" sz="2400" b="1" i="1" dirty="0" smtClean="0"/>
              <a:t>Информационно- аналитическое направление </a:t>
            </a:r>
          </a:p>
          <a:p>
            <a:pPr marL="514350" indent="-514350">
              <a:buAutoNum type="arabicPeriod"/>
            </a:pPr>
            <a:endParaRPr lang="ru-RU" sz="2400" b="1" i="1" dirty="0" smtClean="0"/>
          </a:p>
          <a:p>
            <a:pPr marL="514350" indent="-514350">
              <a:buAutoNum type="arabicPeriod"/>
            </a:pPr>
            <a:r>
              <a:rPr lang="ru-RU" sz="2400" b="1" i="1" dirty="0" smtClean="0"/>
              <a:t>Наглядно – информационное направление</a:t>
            </a:r>
          </a:p>
          <a:p>
            <a:pPr marL="514350" indent="-514350">
              <a:buAutoNum type="arabicPeriod"/>
            </a:pPr>
            <a:endParaRPr lang="ru-RU" sz="2400" b="1" i="1" dirty="0" smtClean="0"/>
          </a:p>
          <a:p>
            <a:pPr marL="514350" indent="-514350">
              <a:buAutoNum type="arabicPeriod"/>
            </a:pPr>
            <a:r>
              <a:rPr lang="ru-RU" sz="2400" b="1" i="1" dirty="0" smtClean="0"/>
              <a:t>Досуговое направление</a:t>
            </a:r>
          </a:p>
        </p:txBody>
      </p:sp>
    </p:spTree>
    <p:extLst>
      <p:ext uri="{BB962C8B-B14F-4D97-AF65-F5344CB8AC3E}">
        <p14:creationId xmlns:p14="http://schemas.microsoft.com/office/powerpoint/2010/main" val="353987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806489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Современная семья, -какая она?</a:t>
            </a:r>
            <a:endParaRPr lang="ru-RU" sz="40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68" y="1652317"/>
            <a:ext cx="7549479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1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277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Муниципальное дошкольное образовательное учреждение детский сад №8 «Березка» компенсирующего вида  г. Фурманов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№8 «Березка» компенсирующего вида  г. Фурманов</dc:title>
  <dc:creator>User</dc:creator>
  <cp:lastModifiedBy>User</cp:lastModifiedBy>
  <cp:revision>7</cp:revision>
  <dcterms:created xsi:type="dcterms:W3CDTF">2019-11-15T12:10:02Z</dcterms:created>
  <dcterms:modified xsi:type="dcterms:W3CDTF">2005-12-31T22:28:01Z</dcterms:modified>
</cp:coreProperties>
</file>