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56" r:id="rId3"/>
    <p:sldId id="258" r:id="rId4"/>
    <p:sldId id="259" r:id="rId5"/>
    <p:sldId id="268" r:id="rId6"/>
    <p:sldId id="260" r:id="rId7"/>
    <p:sldId id="261" r:id="rId8"/>
    <p:sldId id="266" r:id="rId9"/>
    <p:sldId id="267" r:id="rId10"/>
    <p:sldId id="263" r:id="rId11"/>
    <p:sldId id="269" r:id="rId12"/>
    <p:sldId id="264" r:id="rId13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330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6/7/2019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6/7/2019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6/7/2019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тс\Desktop\iNVJH5NC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914401" y="914400"/>
            <a:ext cx="70866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Профессиональный рост педагогов МКДОУ </a:t>
            </a:r>
            <a:r>
              <a:rPr lang="ru-RU" sz="3200" b="1" dirty="0" err="1" smtClean="0">
                <a:solidFill>
                  <a:srgbClr val="002060"/>
                </a:solidFill>
              </a:rPr>
              <a:t>д</a:t>
            </a:r>
            <a:r>
              <a:rPr lang="ru-RU" sz="3200" b="1" dirty="0" smtClean="0">
                <a:solidFill>
                  <a:srgbClr val="002060"/>
                </a:solidFill>
              </a:rPr>
              <a:t>/с </a:t>
            </a:r>
            <a:r>
              <a:rPr lang="ru-RU" sz="3200" b="1" dirty="0" smtClean="0">
                <a:solidFill>
                  <a:srgbClr val="002060"/>
                </a:solidFill>
              </a:rPr>
              <a:t>№452 «Теремок»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95400" y="2209800"/>
            <a:ext cx="73914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ru-RU" b="1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«Профессиональный рост педагога – это цель и процесс приобретения педагогом знаний, умений, способов деятельности, позволяющих ему не любым, а именно оптимальным образом реализовать свое предназначение, решить стоящие перед ним задачи по обучению, воспитанию, развитию, социализации и сохранению здоровья воспитанников.» (М.М.Поташник)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тс\Desktop\iNVJH5NC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914400" y="762000"/>
            <a:ext cx="7696200" cy="54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Публикации  руководителя и педагогов в изданиях федерального и регионального уровня</a:t>
            </a:r>
            <a:r>
              <a:rPr lang="ru-RU" dirty="0" smtClean="0"/>
              <a:t>:</a:t>
            </a:r>
          </a:p>
          <a:p>
            <a:endParaRPr lang="ru-RU" dirty="0" smtClean="0"/>
          </a:p>
          <a:p>
            <a:pPr>
              <a:buFont typeface="Wingdings" pitchFamily="2" charset="2"/>
              <a:buChar char="Ø"/>
            </a:pPr>
            <a:r>
              <a:rPr lang="ru-RU" sz="2400" b="1" dirty="0" smtClean="0">
                <a:solidFill>
                  <a:srgbClr val="002060"/>
                </a:solidFill>
              </a:rPr>
              <a:t>Журнал «Справочник Старшего воспитателя дошкольного учреждения» </a:t>
            </a:r>
            <a:r>
              <a:rPr lang="ru-RU" sz="2400" dirty="0" smtClean="0">
                <a:solidFill>
                  <a:srgbClr val="002060"/>
                </a:solidFill>
              </a:rPr>
              <a:t>( статья Кузнецовой Н.П., заведующая МКДОУ </a:t>
            </a:r>
            <a:r>
              <a:rPr lang="ru-RU" sz="2400" dirty="0" err="1" smtClean="0">
                <a:solidFill>
                  <a:srgbClr val="002060"/>
                </a:solidFill>
              </a:rPr>
              <a:t>д</a:t>
            </a:r>
            <a:r>
              <a:rPr lang="ru-RU" sz="2400" dirty="0" smtClean="0">
                <a:solidFill>
                  <a:srgbClr val="002060"/>
                </a:solidFill>
              </a:rPr>
              <a:t>/с №452 «Теремок», </a:t>
            </a:r>
            <a:r>
              <a:rPr lang="ru-RU" sz="2400" dirty="0" err="1" smtClean="0">
                <a:solidFill>
                  <a:srgbClr val="002060"/>
                </a:solidFill>
              </a:rPr>
              <a:t>Лавреха</a:t>
            </a:r>
            <a:r>
              <a:rPr lang="ru-RU" sz="2400" dirty="0" smtClean="0">
                <a:solidFill>
                  <a:srgbClr val="002060"/>
                </a:solidFill>
              </a:rPr>
              <a:t> Н.А.,</a:t>
            </a:r>
          </a:p>
          <a:p>
            <a:r>
              <a:rPr lang="ru-RU" sz="2400" dirty="0" smtClean="0">
                <a:solidFill>
                  <a:srgbClr val="002060"/>
                </a:solidFill>
              </a:rPr>
              <a:t>ст. воспитатель «Создаем развивающую среду шаг за шагом»)</a:t>
            </a:r>
          </a:p>
          <a:p>
            <a:pPr>
              <a:buFont typeface="Wingdings" pitchFamily="2" charset="2"/>
              <a:buChar char="Ø"/>
            </a:pPr>
            <a:r>
              <a:rPr lang="ru-RU" sz="2400" b="1" dirty="0" smtClean="0">
                <a:solidFill>
                  <a:srgbClr val="002060"/>
                </a:solidFill>
              </a:rPr>
              <a:t>Журнал  «Дошкольная педагогика» </a:t>
            </a:r>
            <a:r>
              <a:rPr lang="ru-RU" sz="2400" dirty="0" smtClean="0">
                <a:solidFill>
                  <a:srgbClr val="002060"/>
                </a:solidFill>
              </a:rPr>
              <a:t>(статья учителя- логопеда Евстигнеевой Е.В.  «Использование дидактических сказок в коррекции  общего недоразвития речи у детей старшего дошкольного возраста»)</a:t>
            </a:r>
          </a:p>
          <a:p>
            <a:pPr>
              <a:buFont typeface="Wingdings" pitchFamily="2" charset="2"/>
              <a:buChar char="Ø"/>
            </a:pPr>
            <a:endParaRPr lang="ru-RU" sz="2400" dirty="0" smtClean="0">
              <a:solidFill>
                <a:srgbClr val="002060"/>
              </a:solidFill>
            </a:endParaRPr>
          </a:p>
          <a:p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тс\Desktop\iNVJH5NC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371600" y="762000"/>
            <a:ext cx="7010400" cy="54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Публикации  руководителя и педагогов в изданиях федерального и регионального уровня</a:t>
            </a:r>
            <a:r>
              <a:rPr lang="ru-RU" sz="2400" dirty="0" smtClean="0"/>
              <a:t>:</a:t>
            </a:r>
            <a:endParaRPr lang="ru-RU" dirty="0" smtClean="0"/>
          </a:p>
          <a:p>
            <a:pPr>
              <a:buFont typeface="Wingdings" pitchFamily="2" charset="2"/>
              <a:buChar char="Ø"/>
            </a:pPr>
            <a:r>
              <a:rPr lang="ru-RU" sz="2000" b="1" dirty="0" smtClean="0">
                <a:solidFill>
                  <a:srgbClr val="002060"/>
                </a:solidFill>
              </a:rPr>
              <a:t>Всероссийский сетевой педагогический журнал  «Современный урок»  </a:t>
            </a:r>
            <a:r>
              <a:rPr lang="ru-RU" sz="2000" dirty="0" smtClean="0">
                <a:solidFill>
                  <a:srgbClr val="002060"/>
                </a:solidFill>
              </a:rPr>
              <a:t>( статьи ст. воспитателей: </a:t>
            </a:r>
          </a:p>
          <a:p>
            <a:r>
              <a:rPr lang="ru-RU" sz="2000" dirty="0" smtClean="0">
                <a:solidFill>
                  <a:srgbClr val="002060"/>
                </a:solidFill>
              </a:rPr>
              <a:t>Юдиной Н.В. «Становление базиса личностной культуры на основе художественной литературы», </a:t>
            </a:r>
          </a:p>
          <a:p>
            <a:r>
              <a:rPr lang="ru-RU" sz="2000" dirty="0" err="1" smtClean="0">
                <a:solidFill>
                  <a:srgbClr val="002060"/>
                </a:solidFill>
              </a:rPr>
              <a:t>Лавреха</a:t>
            </a:r>
            <a:r>
              <a:rPr lang="ru-RU" sz="2000" dirty="0" smtClean="0">
                <a:solidFill>
                  <a:srgbClr val="002060"/>
                </a:solidFill>
              </a:rPr>
              <a:t> Н.А. «Опыт работы по речевому развитию дошкольников в условиях ФГОС ДО») </a:t>
            </a:r>
          </a:p>
          <a:p>
            <a:pPr>
              <a:buFont typeface="Wingdings" pitchFamily="2" charset="2"/>
              <a:buChar char="Ø"/>
            </a:pPr>
            <a:r>
              <a:rPr lang="ru-RU" sz="2000" b="1" dirty="0" smtClean="0">
                <a:solidFill>
                  <a:srgbClr val="002060"/>
                </a:solidFill>
              </a:rPr>
              <a:t>Газета «Дошкольный вестник»</a:t>
            </a:r>
          </a:p>
          <a:p>
            <a:r>
              <a:rPr lang="ru-RU" sz="2000" dirty="0" smtClean="0">
                <a:solidFill>
                  <a:srgbClr val="002060"/>
                </a:solidFill>
              </a:rPr>
              <a:t>Статья учителя- логопеда Евстигнеевой Е.В. «Логопедические сказки»</a:t>
            </a:r>
          </a:p>
          <a:p>
            <a:r>
              <a:rPr lang="ru-RU" sz="2000" dirty="0" smtClean="0">
                <a:solidFill>
                  <a:srgbClr val="002060"/>
                </a:solidFill>
              </a:rPr>
              <a:t>Статьи ст. воспитателей: Юдиной Н.В. «Художественная литература как средство воспитания этически ценных образцов поведения детей дошкольного возраста»;</a:t>
            </a:r>
          </a:p>
          <a:p>
            <a:r>
              <a:rPr lang="ru-RU" sz="2000" dirty="0" err="1" smtClean="0">
                <a:solidFill>
                  <a:srgbClr val="002060"/>
                </a:solidFill>
              </a:rPr>
              <a:t>Лавреха</a:t>
            </a:r>
            <a:r>
              <a:rPr lang="ru-RU" sz="2000" dirty="0" smtClean="0">
                <a:solidFill>
                  <a:srgbClr val="002060"/>
                </a:solidFill>
              </a:rPr>
              <a:t> Н.А. «Система работы детского сада по реализации образовательной области «Речевое развитие» </a:t>
            </a:r>
          </a:p>
          <a:p>
            <a:endParaRPr lang="ru-RU" sz="20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тс\Desktop\iNVJH5NC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219200" y="381000"/>
            <a:ext cx="7239000" cy="66479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Участие педагогов в конкурсах </a:t>
            </a:r>
          </a:p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различного уровня:</a:t>
            </a:r>
            <a:endParaRPr lang="ru-RU" sz="2400" dirty="0" smtClean="0">
              <a:solidFill>
                <a:srgbClr val="002060"/>
              </a:solidFill>
            </a:endParaRPr>
          </a:p>
          <a:p>
            <a:pPr marL="342900" indent="-342900">
              <a:buAutoNum type="arabicPeriod"/>
            </a:pPr>
            <a:r>
              <a:rPr lang="ru-RU" sz="2400" dirty="0" smtClean="0">
                <a:solidFill>
                  <a:srgbClr val="002060"/>
                </a:solidFill>
              </a:rPr>
              <a:t>Всероссийский конкурс «Территория ФГОС» за долгосрочный проект «Будь здоров, малыш!»  (золотая медаль)</a:t>
            </a:r>
          </a:p>
          <a:p>
            <a:pPr marL="342900" indent="-342900">
              <a:buFontTx/>
              <a:buAutoNum type="arabicPeriod"/>
            </a:pPr>
            <a:r>
              <a:rPr lang="ru-RU" sz="2400" dirty="0" smtClean="0">
                <a:solidFill>
                  <a:srgbClr val="002060"/>
                </a:solidFill>
              </a:rPr>
              <a:t>Всероссийский конкурс детского прикладного  творчества (Дипломы 1,2 и 3 степени)</a:t>
            </a:r>
          </a:p>
          <a:p>
            <a:pPr marL="342900" indent="-342900">
              <a:buFontTx/>
              <a:buAutoNum type="arabicPeriod"/>
            </a:pPr>
            <a:r>
              <a:rPr lang="ru-RU" sz="2400" dirty="0" smtClean="0">
                <a:solidFill>
                  <a:srgbClr val="002060"/>
                </a:solidFill>
              </a:rPr>
              <a:t>Конкурс Всероссийского общества охраны природы «За раздельный сбор отходов» (грамоты и благодарственные письма педагогам и родителям воспитанников)</a:t>
            </a:r>
          </a:p>
          <a:p>
            <a:pPr marL="342900" indent="-342900">
              <a:buFontTx/>
              <a:buAutoNum type="arabicPeriod"/>
            </a:pPr>
            <a:r>
              <a:rPr lang="ru-RU" sz="2400" dirty="0" smtClean="0">
                <a:solidFill>
                  <a:srgbClr val="002060"/>
                </a:solidFill>
              </a:rPr>
              <a:t>Всероссийский Педагогический конкурс «Мастер своего дела» (Дипломы 1,  2 и 3 степени)</a:t>
            </a:r>
          </a:p>
          <a:p>
            <a:pPr marL="342900" indent="-342900">
              <a:buAutoNum type="arabicPeriod"/>
            </a:pPr>
            <a:r>
              <a:rPr lang="ru-RU" sz="2400" dirty="0" smtClean="0">
                <a:solidFill>
                  <a:srgbClr val="002060"/>
                </a:solidFill>
              </a:rPr>
              <a:t> Районный фестиваль «Юные дарования», грамота за участие.</a:t>
            </a:r>
          </a:p>
          <a:p>
            <a:pPr marL="342900" indent="-342900">
              <a:buAutoNum type="arabicPeriod"/>
            </a:pPr>
            <a:r>
              <a:rPr lang="ru-RU" sz="2400" dirty="0" smtClean="0">
                <a:solidFill>
                  <a:srgbClr val="002060"/>
                </a:solidFill>
              </a:rPr>
              <a:t>Районный этап конкурса «Воспитатель года- 2019г»</a:t>
            </a:r>
          </a:p>
          <a:p>
            <a:pPr marL="342900" indent="-342900"/>
            <a:endParaRPr lang="ru-RU" sz="2400" dirty="0" smtClean="0">
              <a:solidFill>
                <a:srgbClr val="002060"/>
              </a:solidFill>
            </a:endParaRPr>
          </a:p>
          <a:p>
            <a:pPr marL="342900" indent="-342900">
              <a:buAutoNum type="arabicPeriod"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тс\Desktop\iNVJH5NC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219200" y="304800"/>
            <a:ext cx="67056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</a:rPr>
              <a:t>Основная функция современного детского сада:</a:t>
            </a:r>
          </a:p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838200" y="1600200"/>
            <a:ext cx="76200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400" b="1" dirty="0" smtClean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Целенаправленная социализация личности ребенка, то есть введение его в мир природных и человеческих связей и отношений, передача ему лучших образцов, способов и норм поведения во всех сферах жизнедеятельности.</a:t>
            </a:r>
          </a:p>
          <a:p>
            <a:pPr algn="ctr"/>
            <a:endParaRPr lang="ru-RU" sz="24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тс\Desktop\iNVJH5NC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524000" y="533400"/>
            <a:ext cx="61722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Пути профессионально-личностного роста педагога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66800" y="1524000"/>
            <a:ext cx="7162800" cy="4431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4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Посредством самообразования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За счет осознанного, обязательно ДОБРОВОЛЬНОГО участия педагога в организованных дошкольным учреждением или отделом образования мероприятий, которые объединяются обобщающим названием «</a:t>
            </a:r>
            <a:r>
              <a:rPr lang="ru-RU" sz="2400" i="1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методическая работа</a:t>
            </a:r>
            <a:r>
              <a:rPr lang="ru-RU" sz="24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»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Повышение уровня образования (студенты НПК №1 им. Макаренко , НГПУ, НИПК и ПРО)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тс\Desktop\iNVJH5NC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752600" y="685800"/>
            <a:ext cx="6400800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На базе МКДОУ </a:t>
            </a:r>
            <a:r>
              <a:rPr lang="ru-RU" sz="3200" b="1" dirty="0" err="1" smtClean="0">
                <a:solidFill>
                  <a:srgbClr val="002060"/>
                </a:solidFill>
              </a:rPr>
              <a:t>д</a:t>
            </a:r>
            <a:r>
              <a:rPr lang="ru-RU" sz="3200" b="1" dirty="0" smtClean="0">
                <a:solidFill>
                  <a:srgbClr val="002060"/>
                </a:solidFill>
              </a:rPr>
              <a:t>/с №452 «Теремок» действует:</a:t>
            </a:r>
          </a:p>
          <a:p>
            <a:endParaRPr lang="ru-RU" sz="2000" dirty="0" smtClean="0">
              <a:solidFill>
                <a:srgbClr val="002060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ru-RU" sz="2000" b="1" dirty="0" smtClean="0">
                <a:solidFill>
                  <a:srgbClr val="002060"/>
                </a:solidFill>
              </a:rPr>
              <a:t> «Федеральная экспериментальная базовая площадка по внедрению пропедевтического курса риторики и речевого развития в образовательном процессе ДОУ»</a:t>
            </a:r>
          </a:p>
          <a:p>
            <a:pPr>
              <a:buFont typeface="Wingdings" pitchFamily="2" charset="2"/>
              <a:buChar char="Ø"/>
            </a:pPr>
            <a:r>
              <a:rPr lang="ru-RU" sz="2000" b="1" dirty="0" smtClean="0">
                <a:solidFill>
                  <a:srgbClr val="002060"/>
                </a:solidFill>
              </a:rPr>
              <a:t>Постоянно действующая творческая мастерская для слушателей НИПК и ПРО</a:t>
            </a:r>
          </a:p>
          <a:p>
            <a:pPr>
              <a:buFont typeface="Wingdings" pitchFamily="2" charset="2"/>
              <a:buChar char="Ø"/>
            </a:pPr>
            <a:r>
              <a:rPr lang="ru-RU" sz="2000" b="1" dirty="0" smtClean="0">
                <a:solidFill>
                  <a:srgbClr val="002060"/>
                </a:solidFill>
              </a:rPr>
              <a:t>Тесное сотрудничество с кафедрой </a:t>
            </a:r>
            <a:r>
              <a:rPr lang="ru-RU" sz="2000" b="1" dirty="0" err="1" smtClean="0">
                <a:solidFill>
                  <a:srgbClr val="002060"/>
                </a:solidFill>
              </a:rPr>
              <a:t>ТиМ</a:t>
            </a:r>
            <a:r>
              <a:rPr lang="ru-RU" sz="2000" b="1" dirty="0" smtClean="0">
                <a:solidFill>
                  <a:srgbClr val="002060"/>
                </a:solidFill>
              </a:rPr>
              <a:t> ДО НИПК и ПРО</a:t>
            </a:r>
          </a:p>
          <a:p>
            <a:pPr>
              <a:buFont typeface="Wingdings" pitchFamily="2" charset="2"/>
              <a:buChar char="Ø"/>
            </a:pPr>
            <a:r>
              <a:rPr lang="ru-RU" sz="2000" b="1" dirty="0" smtClean="0">
                <a:solidFill>
                  <a:srgbClr val="002060"/>
                </a:solidFill>
              </a:rPr>
              <a:t>Ведется глубокая эффективная работа по повышению профессионального мастерства и творчества педагогов через непрерывное образование и саморазвитие каждого ( постоянно  действующий семинар по </a:t>
            </a:r>
            <a:r>
              <a:rPr lang="ru-RU" sz="2000" b="1" dirty="0" err="1" smtClean="0">
                <a:solidFill>
                  <a:srgbClr val="002060"/>
                </a:solidFill>
              </a:rPr>
              <a:t>речетворчеству</a:t>
            </a:r>
            <a:r>
              <a:rPr lang="ru-RU" sz="2000" b="1" dirty="0" smtClean="0">
                <a:solidFill>
                  <a:srgbClr val="002060"/>
                </a:solidFill>
              </a:rPr>
              <a:t> с участием  ст. преподавателя кафедры </a:t>
            </a:r>
            <a:r>
              <a:rPr lang="ru-RU" sz="2000" b="1" dirty="0" err="1" smtClean="0">
                <a:solidFill>
                  <a:srgbClr val="002060"/>
                </a:solidFill>
              </a:rPr>
              <a:t>ТиМ</a:t>
            </a:r>
            <a:r>
              <a:rPr lang="ru-RU" sz="2000" b="1" dirty="0" smtClean="0">
                <a:solidFill>
                  <a:srgbClr val="002060"/>
                </a:solidFill>
              </a:rPr>
              <a:t> ДО НИПК и ПРО)</a:t>
            </a:r>
            <a:endParaRPr lang="ru-RU" sz="20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тс\Desktop\iNVJH5NC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219200" y="685800"/>
            <a:ext cx="69342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rgbClr val="002060"/>
                </a:solidFill>
              </a:rPr>
              <a:t> </a:t>
            </a:r>
            <a:r>
              <a:rPr lang="ru-RU" sz="2000" b="1" dirty="0" smtClean="0">
                <a:solidFill>
                  <a:srgbClr val="002060"/>
                </a:solidFill>
              </a:rPr>
              <a:t>«Федеральная экспериментальная базовая площадка по внедрению пропедевтического курса риторики и речевого развития в образовательном процессе ДОУ»</a:t>
            </a:r>
          </a:p>
          <a:p>
            <a:pPr algn="ctr"/>
            <a:r>
              <a:rPr lang="ru-RU" sz="2000" b="1" dirty="0" smtClean="0">
                <a:solidFill>
                  <a:srgbClr val="002060"/>
                </a:solidFill>
              </a:rPr>
              <a:t>  (апробация программы и технологии в течении семи лет</a:t>
            </a:r>
            <a:r>
              <a:rPr lang="ru-RU" sz="2000" dirty="0" smtClean="0">
                <a:solidFill>
                  <a:srgbClr val="002060"/>
                </a:solidFill>
              </a:rPr>
              <a:t>) </a:t>
            </a:r>
          </a:p>
        </p:txBody>
      </p:sp>
      <p:pic>
        <p:nvPicPr>
          <p:cNvPr id="6" name="Рисунок 5" descr="риторика (pdf.io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19200" y="2133600"/>
            <a:ext cx="2966392" cy="42672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7" name="Рисунок 6" descr="Риторика для дошкольников (pdf.io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876800" y="2133600"/>
            <a:ext cx="3135064" cy="430082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тс\Desktop\iNVJH5NC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762000" y="228600"/>
            <a:ext cx="7848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Городской семинар «Организация работы</a:t>
            </a:r>
          </a:p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 по речевому развитию дошкольников </a:t>
            </a:r>
          </a:p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в условиях ФГОС ДО» </a:t>
            </a:r>
            <a:endParaRPr lang="ru-RU" sz="2400" b="1" dirty="0">
              <a:solidFill>
                <a:srgbClr val="002060"/>
              </a:solidFill>
            </a:endParaRPr>
          </a:p>
        </p:txBody>
      </p:sp>
      <p:pic>
        <p:nvPicPr>
          <p:cNvPr id="6" name="Рисунок 5" descr="DSCN128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38200" y="1524000"/>
            <a:ext cx="3149600" cy="2362200"/>
          </a:xfrm>
          <a:prstGeom prst="rect">
            <a:avLst/>
          </a:prstGeom>
        </p:spPr>
      </p:pic>
      <p:pic>
        <p:nvPicPr>
          <p:cNvPr id="2050" name="Picture 2" descr="F:\DCIM\100NIKON\DSCN128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24400" y="1524000"/>
            <a:ext cx="3657600" cy="2282602"/>
          </a:xfrm>
          <a:prstGeom prst="rect">
            <a:avLst/>
          </a:prstGeom>
          <a:noFill/>
        </p:spPr>
      </p:pic>
      <p:pic>
        <p:nvPicPr>
          <p:cNvPr id="2051" name="Picture 3" descr="F:\DCIM\100NIKON\DSCN128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38200" y="4191000"/>
            <a:ext cx="3558835" cy="2114550"/>
          </a:xfrm>
          <a:prstGeom prst="rect">
            <a:avLst/>
          </a:prstGeom>
          <a:noFill/>
        </p:spPr>
      </p:pic>
      <p:pic>
        <p:nvPicPr>
          <p:cNvPr id="2052" name="Picture 4" descr="F:\DCIM\100NIKON\DSCN1289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876800" y="4156918"/>
            <a:ext cx="3913160" cy="21629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тс\Desktop\iNVJH5NC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219200" y="152400"/>
            <a:ext cx="766461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</a:rPr>
              <a:t>Постоянно действующая творческая мастерская для слушателей НИПК и ПРО по НСО «Реализация содержания образовательной области «Речевое развитие»</a:t>
            </a:r>
            <a:endParaRPr lang="ru-RU" sz="2000" b="1" dirty="0">
              <a:solidFill>
                <a:srgbClr val="002060"/>
              </a:solidFill>
            </a:endParaRPr>
          </a:p>
        </p:txBody>
      </p:sp>
      <p:pic>
        <p:nvPicPr>
          <p:cNvPr id="3074" name="Picture 2" descr="F:\DCIM\100NIKON\DSCN137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1143000"/>
            <a:ext cx="3587373" cy="1989138"/>
          </a:xfrm>
          <a:prstGeom prst="rect">
            <a:avLst/>
          </a:prstGeom>
          <a:noFill/>
        </p:spPr>
      </p:pic>
      <p:pic>
        <p:nvPicPr>
          <p:cNvPr id="3075" name="Picture 3" descr="F:\DCIM\100NIKON\DSCN138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19600" y="1143000"/>
            <a:ext cx="4421095" cy="1905000"/>
          </a:xfrm>
          <a:prstGeom prst="rect">
            <a:avLst/>
          </a:prstGeom>
          <a:noFill/>
        </p:spPr>
      </p:pic>
      <p:pic>
        <p:nvPicPr>
          <p:cNvPr id="10" name="Рисунок 9" descr="DSC01638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838200" y="4038600"/>
            <a:ext cx="3606800" cy="2705100"/>
          </a:xfrm>
          <a:prstGeom prst="rect">
            <a:avLst/>
          </a:prstGeom>
        </p:spPr>
      </p:pic>
      <p:pic>
        <p:nvPicPr>
          <p:cNvPr id="11" name="Рисунок 10" descr="IMG-20181030-WA0004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105400" y="3962400"/>
            <a:ext cx="3627120" cy="2720340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1295400" y="2967335"/>
            <a:ext cx="66294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b="1" dirty="0" smtClean="0">
              <a:solidFill>
                <a:srgbClr val="002060"/>
              </a:solidFill>
            </a:endParaRPr>
          </a:p>
          <a:p>
            <a:pPr algn="ctr"/>
            <a:r>
              <a:rPr lang="ru-RU" b="1" dirty="0" smtClean="0">
                <a:solidFill>
                  <a:srgbClr val="002060"/>
                </a:solidFill>
              </a:rPr>
              <a:t>Творческая мастерская по речевому творчеству 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на основе сказочного сюжета</a:t>
            </a:r>
            <a:endParaRPr lang="ru-RU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тс\Desktop\iNVJH5NC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762000" y="228600"/>
            <a:ext cx="78486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Долгосрочный проект «Будь здоров, малыш!»</a:t>
            </a:r>
          </a:p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удостоенный золотой медали всероссийского конкурса «Территория ФГОС»</a:t>
            </a:r>
            <a:endParaRPr lang="ru-RU" sz="2800" b="1" dirty="0">
              <a:solidFill>
                <a:srgbClr val="002060"/>
              </a:solidFill>
            </a:endParaRPr>
          </a:p>
        </p:txBody>
      </p:sp>
      <p:pic>
        <p:nvPicPr>
          <p:cNvPr id="12" name="Рисунок 11" descr="DSCN131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0" y="1524000"/>
            <a:ext cx="4267200" cy="3200400"/>
          </a:xfrm>
          <a:prstGeom prst="rect">
            <a:avLst/>
          </a:prstGeom>
        </p:spPr>
      </p:pic>
      <p:pic>
        <p:nvPicPr>
          <p:cNvPr id="13" name="Рисунок 12" descr="DSCN1315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876800" y="3733800"/>
            <a:ext cx="3886200" cy="29146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тс\Desktop\iNVJH5NC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762000" y="228600"/>
            <a:ext cx="7848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Партнерские отношения с НВВКУ</a:t>
            </a:r>
            <a:endParaRPr lang="ru-RU" sz="2400" b="1" dirty="0">
              <a:solidFill>
                <a:srgbClr val="002060"/>
              </a:solidFill>
            </a:endParaRPr>
          </a:p>
        </p:txBody>
      </p:sp>
      <p:pic>
        <p:nvPicPr>
          <p:cNvPr id="11" name="Рисунок 10" descr="DSCN092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0" y="762001"/>
            <a:ext cx="4134627" cy="2285999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5105400" y="1143000"/>
            <a:ext cx="37337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Показательные выступления на День Победы.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13" name="Рисунок 12" descr="DSCN086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191000" y="3429000"/>
            <a:ext cx="4114800" cy="2654042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609600" y="3733800"/>
            <a:ext cx="3048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</a:rPr>
              <a:t>Посещение воспитанниками Мемориала и музея Боевой Славы </a:t>
            </a:r>
            <a:endParaRPr lang="ru-RU" sz="20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639</TotalTime>
  <Words>617</Words>
  <Application>Microsoft Office PowerPoint</Application>
  <PresentationFormat>Экран (4:3)</PresentationFormat>
  <Paragraphs>50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Office Theme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Наталья</dc:creator>
  <cp:lastModifiedBy>тс</cp:lastModifiedBy>
  <cp:revision>64</cp:revision>
  <dcterms:created xsi:type="dcterms:W3CDTF">2019-05-31T06:41:45Z</dcterms:created>
  <dcterms:modified xsi:type="dcterms:W3CDTF">2019-06-07T05:19:31Z</dcterms:modified>
</cp:coreProperties>
</file>