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1" r:id="rId17"/>
    <p:sldId id="270" r:id="rId18"/>
    <p:sldId id="271" r:id="rId19"/>
    <p:sldId id="272" r:id="rId20"/>
    <p:sldId id="278" r:id="rId21"/>
    <p:sldId id="275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5948FB-4985-4ABC-BBEA-FD3B5823949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3E5E4B-470E-4C57-B77A-8A4ED6153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56;&#1040;&#1041;&#1054;&#1058;&#1040;\&#1091;&#1088;&#1086;&#1082;&#1080;%20&#1087;&#1086;%20&#1083;&#1080;&#1090;&#1077;&#1088;\&#1087;&#1086;&#1101;&#1079;&#1080;&#1103;%20&#1074;&#1090;.%20&#1087;&#1086;&#1083;.19\videoplayback1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56;&#1040;&#1041;&#1054;&#1058;&#1040;\&#1091;&#1088;&#1086;&#1082;&#1080;%20&#1087;&#1086;%20&#1083;&#1080;&#1090;&#1077;&#1088;\&#1087;&#1086;&#1101;&#1079;&#1080;&#1103;%20&#1074;&#1090;.%20&#1087;&#1086;&#1083;.19\videoplayback.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56;&#1040;&#1041;&#1054;&#1058;&#1040;\&#1091;&#1088;&#1086;&#1082;&#1080;%20&#1087;&#1086;%20&#1083;&#1080;&#1090;&#1077;&#1088;\&#1087;&#1086;&#1101;&#1079;&#1080;&#1103;%20&#1074;&#1090;.%20&#1087;&#1086;&#1083;.19\videoplayback%20(3)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56;&#1040;&#1041;&#1054;&#1058;&#1040;\&#1091;&#1088;&#1086;&#1082;&#1080;%20&#1087;&#1086;%20&#1083;&#1080;&#1090;&#1077;&#1088;\&#1087;&#1086;&#1101;&#1079;&#1080;&#1103;%20&#1074;&#1090;.%20&#1087;&#1086;&#1083;.19\videoplayback%20(4)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2;&#1089;&#1077;&#1081;\Desktop\&#1087;&#1086;&#1101;&#1079;&#1080;&#1103;%20&#1074;&#1090;.%20&#1087;&#1086;&#1083;.19\&#1090;&#1088;&#1086;&#1081;&#1082;&#1072;.mp4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2;&#1089;&#1077;&#1081;\Desktop\&#1087;&#1086;&#1101;&#1079;&#1080;&#1103;%20&#1074;&#1090;.%20&#1087;&#1086;&#1083;.19\&#1082;&#1086;&#1083;&#1099;&#1073;&#1077;&#1083;&#1100;&#1085;&#1072;&#1103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56;&#1040;&#1041;&#1054;&#1058;&#1040;\&#1091;&#1088;&#1086;&#1082;&#1080;%20&#1087;&#1086;%20&#1083;&#1080;&#1090;&#1077;&#1088;\&#1087;&#1086;&#1101;&#1079;&#1080;&#1103;%20&#1074;&#1090;.%20&#1087;&#1086;&#1083;.19\&#1071;.&#1055;.%20&#1055;&#1086;&#1083;&#1086;&#1085;&#1089;&#1082;&#1080;&#1081;%20-%20&#1055;&#1077;&#1089;&#1085;&#1103;%20&#1094;&#1099;&#1075;&#1072;&#1085;&#1082;&#1080;%20--%20&#1057;&#1090;&#1088;&#1072;&#1085;&#1080;&#1094;&#1099;%20&#1088;&#1091;&#1089;&#1089;&#1082;&#1086;&#1081;%20&#1087;&#1086;&#1101;&#1079;&#1080;&#1080;%20XVIII-XX%20&#1074;&#1077;&#1082;&#1086;&#1074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785926"/>
            <a:ext cx="7772400" cy="1828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0" dirty="0" smtClean="0"/>
              <a:t>РУССКАЯ ПОЭЗИЯ 2-ОЙ ПОЛОВИНЫ ХIХ ВЕКА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Аполлон Александрович Григорьев (1822-1864)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71612"/>
            <a:ext cx="6786578" cy="40784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Аполлон Григорьев – поэт, ведущий критик журналов «</a:t>
            </a:r>
            <a:r>
              <a:rPr lang="ru-RU" sz="2000" dirty="0" err="1" smtClean="0"/>
              <a:t>Московитянин</a:t>
            </a:r>
            <a:r>
              <a:rPr lang="ru-RU" sz="2000" dirty="0" smtClean="0"/>
              <a:t>», «Время», «Эпоха», много уже писал оригинальных стихов, но много переводил: из Шекспира («Сон в летнюю ночь», «Венецианского купца», «Ромео и Джульетту») из Байрона («</a:t>
            </a:r>
            <a:r>
              <a:rPr lang="ru-RU" sz="2000" dirty="0" err="1" smtClean="0"/>
              <a:t>Паризину</a:t>
            </a:r>
            <a:r>
              <a:rPr lang="ru-RU" sz="2000" dirty="0" smtClean="0"/>
              <a:t>», отрывки из «</a:t>
            </a:r>
            <a:r>
              <a:rPr lang="ru-RU" sz="2000" dirty="0" err="1" smtClean="0"/>
              <a:t>Чайльд</a:t>
            </a:r>
            <a:r>
              <a:rPr lang="ru-RU" sz="2000" dirty="0" smtClean="0"/>
              <a:t> Гарольда» и др.), Мольера.  Лирика Григорьева развивает традиции «страстного» романтического стиля; диапазон пере­живаний простирается в ней от отчаяния до религиозной экзальтации: циклы «Дневник любви и молитвы» (конец 1840-х - начало 1850-х годов), «Борьба» ( «О, </a:t>
            </a:r>
            <a:r>
              <a:rPr lang="ru-RU" sz="2000" dirty="0" err="1" smtClean="0"/>
              <a:t>говорихоть</a:t>
            </a:r>
            <a:r>
              <a:rPr lang="ru-RU" sz="2000" dirty="0" smtClean="0"/>
              <a:t> ты со мной…» и «Цыганская венгерка» («Две гитары, зазвенев…») были положены на музыку, вероятно, при участии самого Григорьева, и стали по­пулярными романсами)</a:t>
            </a:r>
          </a:p>
        </p:txBody>
      </p:sp>
      <p:pic>
        <p:nvPicPr>
          <p:cNvPr id="6147" name="Picture 3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000240"/>
            <a:ext cx="1857375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>
                <a:latin typeface="+mn-lt"/>
              </a:rPr>
              <a:t>И</a:t>
            </a:r>
            <a:r>
              <a:rPr lang="ru-RU" sz="3600" b="0" dirty="0" smtClean="0">
                <a:solidFill>
                  <a:schemeClr val="tx1"/>
                </a:solidFill>
                <a:latin typeface="+mn-lt"/>
              </a:rPr>
              <a:t>сполняют: А. Покровский (пение, гитара), Н. Осипов (гитара). Музыка народная</a:t>
            </a:r>
            <a:r>
              <a:rPr lang="ru-RU" sz="3600" b="0" dirty="0" smtClean="0">
                <a:latin typeface="+mn-lt"/>
              </a:rPr>
              <a:t>.</a:t>
            </a:r>
            <a:endParaRPr lang="ru-RU" sz="3600" dirty="0">
              <a:latin typeface="+mn-lt"/>
            </a:endParaRPr>
          </a:p>
        </p:txBody>
      </p:sp>
      <p:pic>
        <p:nvPicPr>
          <p:cNvPr id="4" name="videoplayback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14546" y="1857364"/>
            <a:ext cx="514353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Алексей Константинович Толстой (1817-1875)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357554" y="1643050"/>
            <a:ext cx="5329246" cy="4364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Поэт, автор исторического романа «Князь Серебряный, написал ряд баллад и лирических стихотворений. В 1854 вместе со своими двоюродными братьями Жемчужниковыми создал сатирическую литературную маску </a:t>
            </a:r>
            <a:r>
              <a:rPr lang="ru-RU" dirty="0" err="1" smtClean="0"/>
              <a:t>Козьмы</a:t>
            </a:r>
            <a:r>
              <a:rPr lang="ru-RU" dirty="0" smtClean="0"/>
              <a:t> Пруткова и сборник его сочинений.</a:t>
            </a:r>
            <a:endParaRPr lang="ru-RU" dirty="0"/>
          </a:p>
        </p:txBody>
      </p:sp>
      <p:pic>
        <p:nvPicPr>
          <p:cNvPr id="7170" name="Picture 2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1857375" cy="2466975"/>
          </a:xfrm>
          <a:prstGeom prst="rect">
            <a:avLst/>
          </a:prstGeom>
          <a:noFill/>
        </p:spPr>
      </p:pic>
      <p:pic>
        <p:nvPicPr>
          <p:cNvPr id="7171" name="Picture 3" descr="C:\Users\Алексей\Pictures\200px-Bahmeteva_Sof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857628"/>
            <a:ext cx="1785950" cy="23128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6286520"/>
            <a:ext cx="3292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Софья </a:t>
            </a:r>
            <a:r>
              <a:rPr lang="ru-RU" dirty="0" err="1"/>
              <a:t>Бахметева</a:t>
            </a:r>
            <a:r>
              <a:rPr lang="ru-RU" dirty="0"/>
              <a:t>—Миллер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«Средь шумного бала» </a:t>
            </a:r>
            <a:br>
              <a:rPr lang="ru-RU" sz="3200" dirty="0" smtClean="0"/>
            </a:br>
            <a:r>
              <a:rPr lang="ru-RU" sz="3200" dirty="0" smtClean="0"/>
              <a:t>муз. П.И.Чайковского </a:t>
            </a:r>
            <a:br>
              <a:rPr lang="ru-RU" sz="3200" dirty="0" smtClean="0"/>
            </a:br>
            <a:r>
              <a:rPr lang="ru-RU" sz="3200" dirty="0" smtClean="0"/>
              <a:t>поёт Дмитрий Хворостовский</a:t>
            </a:r>
            <a:endParaRPr lang="ru-RU" sz="3200" dirty="0"/>
          </a:p>
        </p:txBody>
      </p:sp>
      <p:pic>
        <p:nvPicPr>
          <p:cNvPr id="3" name="videoplayback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728" y="17144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Афанасий Афанасьевич Фет</a:t>
            </a:r>
            <a:br>
              <a:rPr lang="ru-RU" dirty="0" smtClean="0"/>
            </a:br>
            <a:r>
              <a:rPr lang="ru-RU" dirty="0" smtClean="0"/>
              <a:t>1820-1892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14346" y="1500174"/>
            <a:ext cx="6500858" cy="48520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Афанасий Афанасьевич Фет –</a:t>
            </a:r>
          </a:p>
          <a:p>
            <a:pPr>
              <a:buNone/>
            </a:pPr>
            <a:r>
              <a:rPr lang="ru-RU" sz="2400" dirty="0" smtClean="0"/>
              <a:t>русский поэт-лирик и переводчик, мемуарист,</a:t>
            </a:r>
          </a:p>
          <a:p>
            <a:pPr>
              <a:buNone/>
            </a:pPr>
            <a:r>
              <a:rPr lang="ru-RU" sz="2400" dirty="0" smtClean="0"/>
              <a:t> член-корреспондент Петербургской АН .</a:t>
            </a:r>
          </a:p>
          <a:p>
            <a:pPr>
              <a:buNone/>
            </a:pPr>
            <a:r>
              <a:rPr lang="ru-RU" sz="2400" dirty="0" smtClean="0"/>
              <a:t>Красота, естественность, искренность </a:t>
            </a:r>
          </a:p>
          <a:p>
            <a:pPr>
              <a:buNone/>
            </a:pPr>
            <a:r>
              <a:rPr lang="ru-RU" sz="2400" dirty="0" smtClean="0"/>
              <a:t>его поэзии доходят до полного совершен-</a:t>
            </a:r>
          </a:p>
          <a:p>
            <a:pPr>
              <a:buNone/>
            </a:pPr>
            <a:r>
              <a:rPr lang="ru-RU" sz="2400" dirty="0" err="1" smtClean="0"/>
              <a:t>ства</a:t>
            </a:r>
            <a:r>
              <a:rPr lang="ru-RU" sz="2400" dirty="0" smtClean="0"/>
              <a:t>, стих его изумительно выразителен, образен, музыкален. Недаром к его поэзии обращались и Чайковский, и Римский-Корсаков, и </a:t>
            </a:r>
            <a:r>
              <a:rPr lang="ru-RU" sz="2400" dirty="0" err="1" smtClean="0"/>
              <a:t>Балакирев</a:t>
            </a:r>
            <a:r>
              <a:rPr lang="ru-RU" sz="2400" dirty="0" smtClean="0"/>
              <a:t>, </a:t>
            </a:r>
            <a:r>
              <a:rPr lang="ru-RU" sz="2400" dirty="0" err="1" smtClean="0"/>
              <a:t>и</a:t>
            </a:r>
            <a:r>
              <a:rPr lang="ru-RU" sz="2400" dirty="0" smtClean="0"/>
              <a:t> Рахманинов, и другие композиторы.”(1886)</a:t>
            </a:r>
          </a:p>
          <a:p>
            <a:pPr>
              <a:buNone/>
            </a:pPr>
            <a:r>
              <a:rPr lang="ru-RU" sz="2400" dirty="0" smtClean="0"/>
              <a:t>В годы военной службы АФ пережил трагическую любовь, которая повлияла на все его творчество. Это была любовь к Марии </a:t>
            </a:r>
            <a:r>
              <a:rPr lang="ru-RU" sz="2400" dirty="0" err="1" smtClean="0"/>
              <a:t>Лазич</a:t>
            </a:r>
            <a:r>
              <a:rPr lang="ru-RU" sz="2400" dirty="0" smtClean="0"/>
              <a:t>, поклоннице его поэзии, внезапно погибшей в молодости. Много стихов поэт посвятил ей, в том числе романс «В молчанье ночи темной».</a:t>
            </a:r>
            <a:endParaRPr lang="ru-RU" sz="2400" dirty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9049" y="1214423"/>
            <a:ext cx="24703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16" y="4500570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Мария </a:t>
            </a:r>
            <a:r>
              <a:rPr lang="ru-RU" dirty="0" err="1" smtClean="0"/>
              <a:t>Лазич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Сергей Рахманинов </a:t>
            </a: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 В молчанье ночи тайной»</a:t>
            </a:r>
            <a:b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поёт Елена Образцова  </a:t>
            </a:r>
            <a:b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videoplayback (3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57356" y="1607324"/>
            <a:ext cx="5643602" cy="4232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Федор Иванович Тютчев</a:t>
            </a:r>
            <a:br>
              <a:rPr lang="ru-RU" dirty="0" smtClean="0"/>
            </a:br>
            <a:r>
              <a:rPr lang="ru-RU" dirty="0" smtClean="0"/>
              <a:t> 1803-1873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Федор Иванович Тютчев - русский лирик, поэт-мыслитель, дипломат, консервативный публицист, член-корреспондент Петербургской Академии Наук с 1857 года, тайный советник. Его любимыми женщинами были  Элеонора </a:t>
            </a:r>
            <a:r>
              <a:rPr lang="ru-RU" dirty="0" err="1" smtClean="0"/>
              <a:t>Петерсон</a:t>
            </a:r>
            <a:r>
              <a:rPr lang="ru-RU" dirty="0" smtClean="0"/>
              <a:t>,  </a:t>
            </a:r>
            <a:r>
              <a:rPr lang="ru-RU" dirty="0" err="1" smtClean="0"/>
              <a:t>Эрнестина</a:t>
            </a:r>
            <a:r>
              <a:rPr lang="ru-RU" dirty="0" smtClean="0"/>
              <a:t> </a:t>
            </a:r>
            <a:r>
              <a:rPr lang="ru-RU" dirty="0" err="1" smtClean="0"/>
              <a:t>Дёрнберг</a:t>
            </a:r>
            <a:r>
              <a:rPr lang="ru-RU" dirty="0" smtClean="0"/>
              <a:t>, Амалия </a:t>
            </a:r>
            <a:r>
              <a:rPr lang="ru-RU" dirty="0" err="1" smtClean="0"/>
              <a:t>Крюденер</a:t>
            </a:r>
            <a:r>
              <a:rPr lang="ru-RU" dirty="0" smtClean="0"/>
              <a:t>. Каждой из них он посвятил замечательные стихи. Многие из них стали романсами.</a:t>
            </a:r>
          </a:p>
          <a:p>
            <a:pPr>
              <a:buNone/>
            </a:pPr>
            <a:r>
              <a:rPr lang="ru-RU" dirty="0" smtClean="0"/>
              <a:t>      В любовной лирике Ф.И.Тютчев создаёт ряд стихотворений, которые принято объединять в «любовно-трагедийный» цикл, называемый «</a:t>
            </a:r>
            <a:r>
              <a:rPr lang="ru-RU" dirty="0" err="1" smtClean="0"/>
              <a:t>денисьевским</a:t>
            </a:r>
            <a:r>
              <a:rPr lang="ru-RU" dirty="0" smtClean="0"/>
              <a:t> циклом», так как большинство принадлежащих к нему стихотворений посвящено Е. А. Денисьевой.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Любимые женщины Тютчева</a:t>
            </a:r>
            <a:endParaRPr lang="ru-RU" dirty="0"/>
          </a:p>
        </p:txBody>
      </p:sp>
      <p:pic>
        <p:nvPicPr>
          <p:cNvPr id="5" name="Picture 4" descr="https://upload.wikimedia.org/wikipedia/commons/thumb/3/34/%D0%AD%D0%BB%D0%B5%D0%BE%D0%BD%D0%BE%D1%80%D0%B0.jpg/180px-%D0%AD%D0%BB%D0%B5%D0%BE%D0%BD%D0%BE%D1%80%D0%B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609672"/>
            <a:ext cx="1714512" cy="215266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Биография Федор Тютчев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2143116"/>
            <a:ext cx="2428892" cy="28575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2844" y="3786190"/>
            <a:ext cx="226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Элеонора </a:t>
            </a:r>
            <a:r>
              <a:rPr lang="ru-RU" sz="1600" b="1" dirty="0" err="1" smtClean="0"/>
              <a:t>Петерсон</a:t>
            </a:r>
            <a:r>
              <a:rPr lang="ru-RU" sz="1600" b="1" dirty="0" smtClean="0"/>
              <a:t> </a:t>
            </a:r>
            <a:endParaRPr lang="ru-RU" sz="1600" dirty="0"/>
          </a:p>
        </p:txBody>
      </p:sp>
      <p:pic>
        <p:nvPicPr>
          <p:cNvPr id="7" name="Picture 2" descr="https://upload.wikimedia.org/wikipedia/commons/6/66/Tutchev_1840_ernestina_2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1571612"/>
            <a:ext cx="1571636" cy="190270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429388" y="3643314"/>
            <a:ext cx="24593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 smtClean="0"/>
              <a:t>Эрнестиной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Дёрнберг</a:t>
            </a:r>
            <a:endParaRPr lang="ru-RU" sz="1600" dirty="0"/>
          </a:p>
        </p:txBody>
      </p:sp>
      <p:pic>
        <p:nvPicPr>
          <p:cNvPr id="9" name="Picture 2" descr="Денисьева Елена Александровна. Акварель Иванова. Петербург. 18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1714512" cy="20659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4282" y="621508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Елена Денисьева</a:t>
            </a:r>
          </a:p>
          <a:p>
            <a:endParaRPr lang="ru-RU" dirty="0"/>
          </a:p>
        </p:txBody>
      </p:sp>
      <p:pic>
        <p:nvPicPr>
          <p:cNvPr id="11" name="Picture 2" descr="Амалия (332x400, 28Kb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214818"/>
            <a:ext cx="1785949" cy="21517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429124" y="6143644"/>
            <a:ext cx="2284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Амалия </a:t>
            </a:r>
            <a:r>
              <a:rPr lang="ru-RU" b="1" dirty="0" err="1" smtClean="0"/>
              <a:t>Крюденер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«Я встретил вас - и все былое…»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421484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1823 году в Мюнхене молодой русский дипломат Фёдор Тютчев познакомился на одном из светских раутов с очаровательной Амалией </a:t>
            </a:r>
            <a:r>
              <a:rPr lang="ru-RU" sz="1600" dirty="0" err="1" smtClean="0"/>
              <a:t>Лерхенфельд</a:t>
            </a:r>
            <a:r>
              <a:rPr lang="ru-RU" sz="1600" dirty="0" smtClean="0"/>
              <a:t>. Спустя почти </a:t>
            </a:r>
          </a:p>
          <a:p>
            <a:r>
              <a:rPr lang="ru-RU" sz="1600" dirty="0" smtClean="0"/>
              <a:t>полвека, в 1870 году, поэт встречает Амалию Максимилиановну с мужем в Карлсбаде. И вот через шесть лет после этой трагической утраты жизнь поэта вновь наполняется смыслом, благодаря встрече с Амалией Максимилиановной в его душе пробуждается весна:</a:t>
            </a:r>
            <a:br>
              <a:rPr lang="ru-RU" sz="1600" dirty="0" smtClean="0"/>
            </a:br>
            <a:r>
              <a:rPr lang="ru-RU" sz="1600" dirty="0" smtClean="0"/>
              <a:t>Тут не одно воспоминанье,</a:t>
            </a:r>
            <a:br>
              <a:rPr lang="ru-RU" sz="1600" dirty="0" smtClean="0"/>
            </a:br>
            <a:r>
              <a:rPr lang="ru-RU" sz="1600" dirty="0" smtClean="0"/>
              <a:t>Тут жизнь заговорила вновь, —</a:t>
            </a:r>
            <a:br>
              <a:rPr lang="ru-RU" sz="1600" dirty="0" smtClean="0"/>
            </a:br>
            <a:r>
              <a:rPr lang="ru-RU" sz="1600" dirty="0" smtClean="0"/>
              <a:t>И то же в вас очарованье,</a:t>
            </a:r>
            <a:br>
              <a:rPr lang="ru-RU" sz="1600" dirty="0" smtClean="0"/>
            </a:br>
            <a:r>
              <a:rPr lang="ru-RU" sz="1600" dirty="0" smtClean="0"/>
              <a:t>И та ж в душе моей любовь!..»</a:t>
            </a:r>
          </a:p>
          <a:p>
            <a:r>
              <a:rPr lang="ru-RU" sz="1600" b="1" dirty="0" smtClean="0"/>
              <a:t>(«Я встретил вас - и все былое...»)</a:t>
            </a:r>
          </a:p>
          <a:p>
            <a:r>
              <a:rPr lang="ru-RU" dirty="0" smtClean="0"/>
              <a:t>Иван Семенович Козловский – </a:t>
            </a:r>
          </a:p>
          <a:p>
            <a:r>
              <a:rPr lang="ru-RU" dirty="0" smtClean="0"/>
              <a:t>он сделал аранжировку и</a:t>
            </a:r>
          </a:p>
          <a:p>
            <a:r>
              <a:rPr lang="ru-RU" dirty="0" smtClean="0"/>
              <a:t> записал этот романс.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videoplayback (4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43372" y="1714488"/>
            <a:ext cx="4786367" cy="3589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Николай Алексеевич Некрасов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(1821-1877)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5" descr="Крамской Некрас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1671907" cy="2421013"/>
          </a:xfrm>
          <a:prstGeom prst="rect">
            <a:avLst/>
          </a:prstGeom>
          <a:noFill/>
          <a:ln w="63500">
            <a:solidFill>
              <a:srgbClr val="008080"/>
            </a:solidFill>
            <a:miter lim="800000"/>
            <a:headEnd/>
            <a:tailEnd/>
          </a:ln>
        </p:spPr>
      </p:pic>
      <p:pic>
        <p:nvPicPr>
          <p:cNvPr id="4" name="Picture 7" descr="sovremenn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2143108" cy="1435882"/>
          </a:xfrm>
          <a:prstGeom prst="rect">
            <a:avLst/>
          </a:prstGeom>
          <a:noFill/>
          <a:ln w="63500">
            <a:solidFill>
              <a:srgbClr val="00808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657671"/>
            <a:ext cx="3610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i="1" dirty="0"/>
              <a:t>И.С.Тургенев, В.А. Соллогуб, </a:t>
            </a:r>
          </a:p>
          <a:p>
            <a:pPr>
              <a:defRPr/>
            </a:pPr>
            <a:r>
              <a:rPr lang="ru-RU" i="1" dirty="0"/>
              <a:t>Л.Н. Толстой, Н.А. Некрасов, </a:t>
            </a:r>
          </a:p>
          <a:p>
            <a:pPr>
              <a:defRPr/>
            </a:pPr>
            <a:r>
              <a:rPr lang="ru-RU" i="1" dirty="0"/>
              <a:t>Д. Григорович, И.И. Панаев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1643050"/>
            <a:ext cx="59293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Поэт, литературный критик,</a:t>
            </a:r>
          </a:p>
          <a:p>
            <a:r>
              <a:rPr lang="ru-RU" sz="2000" dirty="0" smtClean="0"/>
              <a:t> редактор журналов «Современник</a:t>
            </a:r>
          </a:p>
          <a:p>
            <a:r>
              <a:rPr lang="ru-RU" sz="2000" dirty="0" smtClean="0"/>
              <a:t>» и «Отечественные записки».</a:t>
            </a:r>
          </a:p>
          <a:p>
            <a:pPr fontAlgn="base"/>
            <a:r>
              <a:rPr lang="ru-RU" sz="2000" dirty="0" smtClean="0"/>
              <a:t>В период работы над «Современником» Некрасов </a:t>
            </a:r>
          </a:p>
          <a:p>
            <a:pPr fontAlgn="base"/>
            <a:r>
              <a:rPr lang="ru-RU" sz="2000" dirty="0" smtClean="0"/>
              <a:t>выпустил несколько</a:t>
            </a:r>
          </a:p>
          <a:p>
            <a:pPr fontAlgn="base"/>
            <a:r>
              <a:rPr lang="ru-RU" sz="2000" dirty="0" smtClean="0"/>
              <a:t> сборников стихов, в том числе «Коробейники» и </a:t>
            </a:r>
          </a:p>
          <a:p>
            <a:pPr fontAlgn="base"/>
            <a:r>
              <a:rPr lang="ru-RU" sz="2000" dirty="0" smtClean="0"/>
              <a:t>«Крестьянские дети», которые принесли ему известность и как поэту.</a:t>
            </a:r>
          </a:p>
          <a:p>
            <a:pPr fontAlgn="base"/>
            <a:r>
              <a:rPr lang="ru-RU" sz="2000" dirty="0" smtClean="0"/>
              <a:t>В 1869 Некрасов приобрёл право на издание журнала «Отечественные записки» и издавал его. В период работы в «Отечественных записках» создал поэмы «Кому на Руси жить хорошо», «Дедушка», «Русские женщины» </a:t>
            </a:r>
          </a:p>
          <a:p>
            <a:pPr fontAlgn="base"/>
            <a:r>
              <a:rPr lang="ru-RU" sz="2000" dirty="0" smtClean="0"/>
              <a:t>написал серию сатирических произведений, </a:t>
            </a:r>
          </a:p>
          <a:p>
            <a:pPr fontAlgn="base"/>
            <a:r>
              <a:rPr lang="ru-RU" sz="2000" dirty="0" smtClean="0"/>
              <a:t>вершиной которых стала поэма «Современники» 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142984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Во второй половине ХIХ века возникает пусть кратковременный, но необыкновенно продуктивный период повышения интереса русской публики к поэзии.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Тройка</a:t>
            </a:r>
            <a:endParaRPr lang="ru-RU" dirty="0"/>
          </a:p>
        </p:txBody>
      </p:sp>
      <p:pic>
        <p:nvPicPr>
          <p:cNvPr id="4" name="трой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43042" y="1704166"/>
            <a:ext cx="5929354" cy="4447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403350" y="214289"/>
            <a:ext cx="6954864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600" i="1" dirty="0"/>
              <a:t>Темы лирики Н.А. Некрасова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313" y="1285860"/>
            <a:ext cx="291305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Тема народа и Родины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773238"/>
            <a:ext cx="44005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«В дороге»</a:t>
            </a:r>
          </a:p>
          <a:p>
            <a:r>
              <a:rPr lang="ru-RU" dirty="0"/>
              <a:t>«Тройка»</a:t>
            </a:r>
          </a:p>
          <a:p>
            <a:r>
              <a:rPr lang="ru-RU" dirty="0"/>
              <a:t>«Несжатая полоса»</a:t>
            </a:r>
          </a:p>
          <a:p>
            <a:r>
              <a:rPr lang="ru-RU" dirty="0"/>
              <a:t>«Забытая деревня»</a:t>
            </a:r>
          </a:p>
          <a:p>
            <a:r>
              <a:rPr lang="ru-RU" dirty="0"/>
              <a:t>«Размышления у парадного подъезда»</a:t>
            </a:r>
          </a:p>
          <a:p>
            <a:r>
              <a:rPr lang="ru-RU" dirty="0"/>
              <a:t>«Железная дорога»</a:t>
            </a:r>
          </a:p>
          <a:p>
            <a:r>
              <a:rPr lang="ru-RU" dirty="0"/>
              <a:t>«Родина»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928670"/>
            <a:ext cx="269401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Тема поэта </a:t>
            </a:r>
            <a:r>
              <a:rPr lang="ru-RU" dirty="0" smtClean="0"/>
              <a:t>и поэзии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62550" y="1658938"/>
            <a:ext cx="342741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«Муза»</a:t>
            </a:r>
          </a:p>
          <a:p>
            <a:r>
              <a:rPr lang="ru-RU" dirty="0"/>
              <a:t>«Умру я скоро. Жалкое наследство…»</a:t>
            </a:r>
          </a:p>
          <a:p>
            <a:r>
              <a:rPr lang="ru-RU" dirty="0"/>
              <a:t>«Элегия» («Пускай нам говорит изменчивая мода, что тема старая…»)</a:t>
            </a:r>
          </a:p>
          <a:p>
            <a:r>
              <a:rPr lang="ru-RU" dirty="0"/>
              <a:t>«Блажен незлобивый поэт»</a:t>
            </a:r>
          </a:p>
          <a:p>
            <a:r>
              <a:rPr lang="ru-RU" dirty="0"/>
              <a:t>«Поэт и гражданин»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850" y="3786190"/>
            <a:ext cx="224788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Тема города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4581525"/>
            <a:ext cx="2022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«Перед дождём»</a:t>
            </a:r>
          </a:p>
          <a:p>
            <a:r>
              <a:rPr lang="ru-RU" dirty="0"/>
              <a:t>«На Волге»</a:t>
            </a:r>
          </a:p>
          <a:p>
            <a:r>
              <a:rPr lang="ru-RU" dirty="0"/>
              <a:t>«Рыцарь на час»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27763" y="4357694"/>
            <a:ext cx="2416203" cy="3762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Любовная лирика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03825" y="4746625"/>
            <a:ext cx="39004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«Я не люблю иронии твоей»</a:t>
            </a:r>
          </a:p>
          <a:p>
            <a:r>
              <a:rPr lang="ru-RU"/>
              <a:t>«Мы с тобой бестолковые люди»</a:t>
            </a:r>
          </a:p>
          <a:p>
            <a:r>
              <a:rPr lang="ru-RU"/>
              <a:t>«Горящие письма»</a:t>
            </a:r>
          </a:p>
          <a:p>
            <a:r>
              <a:rPr lang="ru-RU"/>
              <a:t>«О письма женщины, нам милой!»</a:t>
            </a:r>
          </a:p>
          <a:p>
            <a:r>
              <a:rPr lang="ru-RU"/>
              <a:t>«Ты всегда хороша несравненно»</a:t>
            </a:r>
          </a:p>
          <a:p>
            <a:endParaRPr lang="ru-RU"/>
          </a:p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81312" y="3786190"/>
            <a:ext cx="1905001" cy="380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Тема природы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555875" y="4443413"/>
            <a:ext cx="21256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«Перед дождём»</a:t>
            </a:r>
          </a:p>
          <a:p>
            <a:r>
              <a:rPr lang="ru-RU"/>
              <a:t>«На Волге»</a:t>
            </a:r>
          </a:p>
          <a:p>
            <a:r>
              <a:rPr lang="ru-RU"/>
              <a:t>«Рыцарь на час»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2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ей\Pictures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русской поэзии второй пол.19 века были по-настоящему крупные таланты, которые не просто резонировали с эпохой, но обгоняли её, работали на будущее.</a:t>
            </a:r>
          </a:p>
          <a:p>
            <a:r>
              <a:rPr lang="ru-RU" dirty="0" smtClean="0"/>
              <a:t>Все они, если воспользоваться некрасовским выражением, «проповедовали любовь», по-разному ее понимая, но равно видя в ней высшее назначение человека. </a:t>
            </a:r>
          </a:p>
          <a:p>
            <a:r>
              <a:rPr lang="ru-RU" dirty="0" smtClean="0"/>
              <a:t>Хотя поэты второй половины XIX века не могли преодолеть равнодушие читателей к лирике и заставить напряженно ожидать их поэтические сборники (как ждали, например, новые романы И. Тургенева, И. Гончарова, Ф. Достоевского, Л. Толстого), однако, они заставили петь свои стихотворения.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</a:rPr>
              <a:t>ДВА НАПРАВЛЕНИЯ РУССКОЙ ПОЭЗИИ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2-Й ПОЛОВИНЫ ХIХ ВЕКА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Picture 1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786058"/>
            <a:ext cx="2214578" cy="2840777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43636" y="2071678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«Чистое искусство»</a:t>
            </a:r>
            <a:endParaRPr lang="ru-RU" dirty="0"/>
          </a:p>
        </p:txBody>
      </p:sp>
      <p:pic>
        <p:nvPicPr>
          <p:cNvPr id="5" name="Picture 5" descr="Крамской Некрас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786058"/>
            <a:ext cx="1939928" cy="2809123"/>
          </a:xfrm>
          <a:prstGeom prst="rect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4414" y="2143116"/>
            <a:ext cx="279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«Гражданская лирика»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6000768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Н.А. Некрасов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16" y="607220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 А.А. Фет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ОСОБЕННОСТИ ПОЭЗИИ «ЧИСТОГО ИСКУССТВА»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Искусство не должно быть связано с жизнью. </a:t>
            </a:r>
          </a:p>
          <a:p>
            <a:r>
              <a:rPr lang="ru-RU" dirty="0" smtClean="0"/>
              <a:t>Стихи не имеют сюжета. </a:t>
            </a:r>
          </a:p>
          <a:p>
            <a:r>
              <a:rPr lang="ru-RU" dirty="0" smtClean="0"/>
              <a:t>Они передают не мысли и чувства, а «летучее» настроение поэта. </a:t>
            </a:r>
          </a:p>
          <a:p>
            <a:r>
              <a:rPr lang="ru-RU" dirty="0" smtClean="0"/>
              <a:t>Загадочность, таинственность </a:t>
            </a:r>
          </a:p>
          <a:p>
            <a:r>
              <a:rPr lang="ru-RU" dirty="0" smtClean="0"/>
              <a:t>Это поэзия для избранных.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ОСНОВНЫЕ ТЕМЫ «ЧИСТОГО ИСКУССТВА» 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Искусство - певучесть и музыкальность.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Любовь - нежность и душевная теплота, быстротечность,  неразгаданная тайна, волшебный мир.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Любимая - предмет восторга и поклонения, высокий идеал.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Природа - нахождение отзвука своим настроениям и чувствам, восторг, впечатление.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Мироздание - живое ощущение Бесконечности и Вечности, хаоса и гармонии.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57222" y="285728"/>
            <a:ext cx="97155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/>
              <a:t>Аполлон Николаевич Майков (1821 – 1897)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00174"/>
            <a:ext cx="6429388" cy="450711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Русский поэт, член-корреспондент Петербургской АН, переводчик бессмертного памятника древности "Слова о полку Игореве". </a:t>
            </a:r>
          </a:p>
          <a:p>
            <a:pPr>
              <a:buNone/>
            </a:pPr>
            <a:r>
              <a:rPr lang="ru-RU" sz="1800" dirty="0" smtClean="0"/>
              <a:t>Писал поэмы («Две судьбы», 1845; «Княжна ***»), драматические поэмы или лирические драмы («Три смерти», «Странник», Два мира) баллады («Емшан», 1875). Печатался в журналах: Отечественные записки, Библиотека для чтения. Либеральные настроения </a:t>
            </a:r>
            <a:r>
              <a:rPr lang="ru-RU" sz="1800" dirty="0" err="1" smtClean="0"/>
              <a:t>Майкова</a:t>
            </a:r>
            <a:r>
              <a:rPr lang="ru-RU" sz="1800" dirty="0" smtClean="0"/>
              <a:t> 40-х годов («Две судьбы», «Машенька») сменились консервативными взглядами (стихотворение «Коляска»), славянофильскими идеями. Претерпела изменения и эстетическая позиция </a:t>
            </a:r>
            <a:r>
              <a:rPr lang="ru-RU" sz="1800" dirty="0" err="1" smtClean="0"/>
              <a:t>Майкова</a:t>
            </a:r>
            <a:r>
              <a:rPr lang="ru-RU" sz="1800" dirty="0" smtClean="0"/>
              <a:t>: кратковременное сближение с натуральной школой уступило место активной защите «чистого искусства».</a:t>
            </a:r>
          </a:p>
          <a:p>
            <a:pPr>
              <a:buNone/>
            </a:pPr>
            <a:r>
              <a:rPr lang="ru-RU" sz="1800" dirty="0" smtClean="0"/>
              <a:t>Многие стихотворения </a:t>
            </a:r>
            <a:r>
              <a:rPr lang="ru-RU" sz="1800" dirty="0" err="1" smtClean="0"/>
              <a:t>Майкова</a:t>
            </a:r>
            <a:r>
              <a:rPr lang="ru-RU" sz="1800" dirty="0" smtClean="0"/>
              <a:t> были положены на музыку Н. А. Римским-Корсаковым, П. И. Чайковским и др.</a:t>
            </a:r>
          </a:p>
        </p:txBody>
      </p:sp>
      <p:pic>
        <p:nvPicPr>
          <p:cNvPr id="3075" name="Picture 3" descr="C:\Users\Алексей\Pictures\Apollon_May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214422"/>
            <a:ext cx="2000264" cy="26520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43636" y="4000504"/>
            <a:ext cx="2863284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1600" dirty="0" smtClean="0"/>
              <a:t>В ЧЕМ СЧАСТЬЕ?..» </a:t>
            </a:r>
          </a:p>
          <a:p>
            <a:pPr>
              <a:buNone/>
            </a:pPr>
            <a:r>
              <a:rPr lang="ru-RU" sz="1600" dirty="0" smtClean="0"/>
              <a:t>В чем счастье?.. В жизненном </a:t>
            </a:r>
          </a:p>
          <a:p>
            <a:pPr>
              <a:buNone/>
            </a:pPr>
            <a:r>
              <a:rPr lang="ru-RU" sz="1600" dirty="0" smtClean="0"/>
              <a:t>пути </a:t>
            </a:r>
          </a:p>
          <a:p>
            <a:pPr>
              <a:buNone/>
            </a:pPr>
            <a:r>
              <a:rPr lang="ru-RU" sz="1600" dirty="0" smtClean="0"/>
              <a:t>Куда твой долг велит - идти, </a:t>
            </a:r>
          </a:p>
          <a:p>
            <a:pPr>
              <a:buNone/>
            </a:pPr>
            <a:r>
              <a:rPr lang="ru-RU" sz="1600" dirty="0" smtClean="0"/>
              <a:t>Врагов не знать, преград не </a:t>
            </a:r>
          </a:p>
          <a:p>
            <a:pPr>
              <a:buNone/>
            </a:pPr>
            <a:r>
              <a:rPr lang="ru-RU" sz="1600" dirty="0" smtClean="0"/>
              <a:t>мерить, </a:t>
            </a:r>
          </a:p>
          <a:p>
            <a:pPr>
              <a:buNone/>
            </a:pPr>
            <a:r>
              <a:rPr lang="ru-RU" sz="1600" dirty="0" smtClean="0"/>
              <a:t>Любить, надеяться и - верить.</a:t>
            </a:r>
          </a:p>
          <a:p>
            <a:pPr>
              <a:buNone/>
            </a:pPr>
            <a:r>
              <a:rPr lang="ru-RU" sz="1600" dirty="0" smtClean="0"/>
              <a:t> 1889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Колыбельная песня</a:t>
            </a:r>
            <a:endParaRPr lang="ru-RU" dirty="0"/>
          </a:p>
        </p:txBody>
      </p:sp>
      <p:pic>
        <p:nvPicPr>
          <p:cNvPr id="4" name="колыбельна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08" y="1785926"/>
            <a:ext cx="5524528" cy="4143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Яков Петрович Полонский</a:t>
            </a:r>
            <a:br>
              <a:rPr lang="ru-RU" b="0" dirty="0" smtClean="0"/>
            </a:br>
            <a:r>
              <a:rPr lang="ru-RU" b="0" dirty="0" smtClean="0"/>
              <a:t> (1819-1898)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071810"/>
            <a:ext cx="4357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pic>
        <p:nvPicPr>
          <p:cNvPr id="4099" name="Picture 3" descr="C:\Users\Алексей\Pictures\Polon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429000"/>
            <a:ext cx="2342673" cy="2744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357298"/>
            <a:ext cx="63114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Я́ков</a:t>
            </a:r>
            <a:r>
              <a:rPr lang="ru-RU" b="1" dirty="0" smtClean="0"/>
              <a:t> </a:t>
            </a:r>
            <a:r>
              <a:rPr lang="ru-RU" b="1" dirty="0" err="1" smtClean="0"/>
              <a:t>Петро́вич</a:t>
            </a:r>
            <a:r>
              <a:rPr lang="ru-RU" b="1" dirty="0" smtClean="0"/>
              <a:t> </a:t>
            </a:r>
            <a:r>
              <a:rPr lang="ru-RU" b="1" dirty="0" err="1" smtClean="0"/>
              <a:t>Поло́нский</a:t>
            </a:r>
            <a:r>
              <a:rPr lang="ru-RU" dirty="0" smtClean="0"/>
              <a:t> - русский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поэт и прозаик.</a:t>
            </a:r>
          </a:p>
          <a:p>
            <a:r>
              <a:rPr lang="ru-RU" dirty="0" smtClean="0"/>
              <a:t>В журнале «</a:t>
            </a:r>
            <a:r>
              <a:rPr lang="ru-RU" u="sng" dirty="0" smtClean="0"/>
              <a:t>Отечественные записки»</a:t>
            </a:r>
            <a:r>
              <a:rPr lang="ru-RU" dirty="0" smtClean="0"/>
              <a:t> в 1840 году</a:t>
            </a:r>
          </a:p>
          <a:p>
            <a:r>
              <a:rPr lang="ru-RU" dirty="0" smtClean="0"/>
              <a:t> опубликовал первое стихотворение. Участвовал </a:t>
            </a:r>
          </a:p>
          <a:p>
            <a:r>
              <a:rPr lang="ru-RU" dirty="0" smtClean="0"/>
              <a:t>в студенческом альманахе «Подземные ключи». </a:t>
            </a:r>
          </a:p>
          <a:p>
            <a:r>
              <a:rPr lang="ru-RU" dirty="0" smtClean="0"/>
              <a:t>С 1851 года жил в Санкт-Петербурге, редактировал в 1859—1860 годах журнал «Русское слово». Литературное наследие Полонского очень велико и неравноценно, включает в себя несколько сборников стихотворений, многочисленные поэмы, романы и рассказы. </a:t>
            </a:r>
          </a:p>
          <a:p>
            <a:r>
              <a:rPr lang="ru-RU" dirty="0" smtClean="0"/>
              <a:t>Многие стихи Полонского положены на музыку А. С. Даргомыжским, П. И. Чайковским, </a:t>
            </a:r>
            <a:r>
              <a:rPr lang="ru-RU" u="sng" dirty="0" smtClean="0"/>
              <a:t>С. В. </a:t>
            </a:r>
            <a:r>
              <a:rPr lang="ru-RU" u="sng" dirty="0" err="1" smtClean="0"/>
              <a:t>Рахмаиновым</a:t>
            </a:r>
            <a:r>
              <a:rPr lang="ru-RU" dirty="0" smtClean="0"/>
              <a:t>, С. И. Танеевым, А. Г. Рубинштейном,  М. М. Ивановым и стали популярными романсами и песнями. «Песня цыганки»  («</a:t>
            </a:r>
            <a:r>
              <a:rPr lang="ru-RU" i="1" dirty="0" smtClean="0"/>
              <a:t>Мой костёр в тумане светит</a:t>
            </a:r>
            <a:r>
              <a:rPr lang="ru-RU" dirty="0" smtClean="0"/>
              <a:t>»), написанная в 1853 году, стала народной песней.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Я.П. Полонский - Песня цыганки -- Страницы русской поэзии XVIII-XX веко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43042" y="2071678"/>
            <a:ext cx="5524539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7819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«Песня цыганки», музыка П.И.Чайковского</a:t>
            </a:r>
          </a:p>
          <a:p>
            <a:pPr algn="ctr"/>
            <a:r>
              <a:rPr lang="ru-RU" sz="3200" dirty="0" smtClean="0"/>
              <a:t> поёт Надежда Обухова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266</TotalTime>
  <Words>786</Words>
  <Application>Microsoft Office PowerPoint</Application>
  <PresentationFormat>Экран (4:3)</PresentationFormat>
  <Paragraphs>123</Paragraphs>
  <Slides>23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РУССКАЯ ПОЭЗИЯ 2-ОЙ ПОЛОВИНЫ ХIХ ВЕКА</vt:lpstr>
      <vt:lpstr>Слайд 2</vt:lpstr>
      <vt:lpstr>ДВА НАПРАВЛЕНИЯ РУССКОЙ ПОЭЗИИ  2-Й ПОЛОВИНЫ ХIХ ВЕКА </vt:lpstr>
      <vt:lpstr>ОСОБЕННОСТИ ПОЭЗИИ «ЧИСТОГО ИСКУССТВА»</vt:lpstr>
      <vt:lpstr>ОСНОВНЫЕ ТЕМЫ «ЧИСТОГО ИСКУССТВА» </vt:lpstr>
      <vt:lpstr>Аполлон Николаевич Майков (1821 – 1897)</vt:lpstr>
      <vt:lpstr>Колыбельная песня</vt:lpstr>
      <vt:lpstr>Яков Петрович Полонский  (1819-1898)</vt:lpstr>
      <vt:lpstr>Слайд 9</vt:lpstr>
      <vt:lpstr>Аполлон Александрович Григорьев (1822-1864)</vt:lpstr>
      <vt:lpstr>Исполняют: А. Покровский (пение, гитара), Н. Осипов (гитара). Музыка народная.</vt:lpstr>
      <vt:lpstr>Алексей Константинович Толстой (1817-1875)</vt:lpstr>
      <vt:lpstr>«Средь шумного бала»  муз. П.И.Чайковского  поёт Дмитрий Хворостовский</vt:lpstr>
      <vt:lpstr>Афанасий Афанасьевич Фет 1820-1892</vt:lpstr>
      <vt:lpstr>Сергей Рахманинов   « В молчанье ночи тайной» поёт Елена Образцова   </vt:lpstr>
      <vt:lpstr>Федор Иванович Тютчев  1803-1873</vt:lpstr>
      <vt:lpstr>Любимые женщины Тютчева</vt:lpstr>
      <vt:lpstr>«Я встретил вас - и все былое…»</vt:lpstr>
      <vt:lpstr>Николай Алексеевич Некрасов (1821-1877)</vt:lpstr>
      <vt:lpstr>Тройка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ПОЭЗИЯ 2-ОЙ ПОЛОВИНЫ ХIХ ВЕКА</dc:title>
  <dc:creator>Наталья</dc:creator>
  <cp:lastModifiedBy>Наталья</cp:lastModifiedBy>
  <cp:revision>31</cp:revision>
  <dcterms:created xsi:type="dcterms:W3CDTF">2019-02-12T17:56:12Z</dcterms:created>
  <dcterms:modified xsi:type="dcterms:W3CDTF">2019-11-29T16:36:46Z</dcterms:modified>
</cp:coreProperties>
</file>