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152" r:id="rId1"/>
  </p:sldMasterIdLst>
  <p:notesMasterIdLst>
    <p:notesMasterId r:id="rId16"/>
  </p:notesMasterIdLst>
  <p:sldIdLst>
    <p:sldId id="256" r:id="rId2"/>
    <p:sldId id="261" r:id="rId3"/>
    <p:sldId id="262" r:id="rId4"/>
    <p:sldId id="263" r:id="rId5"/>
    <p:sldId id="268" r:id="rId6"/>
    <p:sldId id="264" r:id="rId7"/>
    <p:sldId id="265" r:id="rId8"/>
    <p:sldId id="266" r:id="rId9"/>
    <p:sldId id="267" r:id="rId10"/>
    <p:sldId id="273" r:id="rId11"/>
    <p:sldId id="269" r:id="rId12"/>
    <p:sldId id="270" r:id="rId13"/>
    <p:sldId id="271" r:id="rId14"/>
    <p:sldId id="274" r:id="rId15"/>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2264" autoAdjust="0"/>
  </p:normalViewPr>
  <p:slideViewPr>
    <p:cSldViewPr>
      <p:cViewPr>
        <p:scale>
          <a:sx n="90" d="100"/>
          <a:sy n="90" d="100"/>
        </p:scale>
        <p:origin x="-1404" y="-72"/>
      </p:cViewPr>
      <p:guideLst>
        <p:guide orient="horz" pos="2160"/>
        <p:guide pos="2880"/>
      </p:guideLst>
    </p:cSldViewPr>
  </p:slideViewPr>
  <p:notesTextViewPr>
    <p:cViewPr>
      <p:scale>
        <a:sx n="1" d="1"/>
        <a:sy n="1" d="1"/>
      </p:scale>
      <p:origin x="0" y="0"/>
    </p:cViewPr>
  </p:notesTextViewPr>
  <p:notesViewPr>
    <p:cSldViewPr>
      <p:cViewPr>
        <p:scale>
          <a:sx n="100" d="100"/>
          <a:sy n="100" d="100"/>
        </p:scale>
        <p:origin x="-2592" y="156"/>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AF40CF8-146F-4DF2-8C4F-950EBEC08398}" type="datetimeFigureOut">
              <a:rPr lang="ru-RU" smtClean="0"/>
              <a:t>27.10.2019</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ru-RU" dirty="0" smtClean="0"/>
              <a:t>Образец текста</a:t>
            </a:r>
          </a:p>
          <a:p>
            <a:pPr lvl="1"/>
            <a:r>
              <a:rPr lang="ru-RU" dirty="0" smtClean="0"/>
              <a:t>Второй уровень</a:t>
            </a:r>
          </a:p>
          <a:p>
            <a:pPr lvl="2"/>
            <a:r>
              <a:rPr lang="ru-RU" dirty="0" smtClean="0"/>
              <a:t>Третий уровень</a:t>
            </a:r>
          </a:p>
          <a:p>
            <a:pPr lvl="3"/>
            <a:r>
              <a:rPr lang="ru-RU" dirty="0" smtClean="0"/>
              <a:t>Четвертый уровень</a:t>
            </a:r>
          </a:p>
          <a:p>
            <a:pPr lvl="4"/>
            <a:r>
              <a:rPr lang="ru-RU" dirty="0" smtClean="0"/>
              <a:t>Пятый уровень</a:t>
            </a:r>
            <a:endParaRPr lang="ru-RU" dirty="0"/>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BF8DB12-39EA-416E-BE76-EA56448CEA96}" type="slidenum">
              <a:rPr lang="ru-RU" smtClean="0"/>
              <a:t>‹#›</a:t>
            </a:fld>
            <a:endParaRPr lang="ru-RU"/>
          </a:p>
        </p:txBody>
      </p:sp>
    </p:spTree>
    <p:extLst>
      <p:ext uri="{BB962C8B-B14F-4D97-AF65-F5344CB8AC3E}">
        <p14:creationId xmlns:p14="http://schemas.microsoft.com/office/powerpoint/2010/main" val="405806523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a:p>
        </p:txBody>
      </p:sp>
      <p:sp>
        <p:nvSpPr>
          <p:cNvPr id="4" name="Номер слайда 3"/>
          <p:cNvSpPr>
            <a:spLocks noGrp="1"/>
          </p:cNvSpPr>
          <p:nvPr>
            <p:ph type="sldNum" sz="quarter" idx="10"/>
          </p:nvPr>
        </p:nvSpPr>
        <p:spPr/>
        <p:txBody>
          <a:bodyPr/>
          <a:lstStyle/>
          <a:p>
            <a:fld id="{2BF8DB12-39EA-416E-BE76-EA56448CEA96}" type="slidenum">
              <a:rPr lang="ru-RU" smtClean="0"/>
              <a:t>1</a:t>
            </a:fld>
            <a:endParaRPr lang="ru-RU"/>
          </a:p>
        </p:txBody>
      </p:sp>
    </p:spTree>
    <p:extLst>
      <p:ext uri="{BB962C8B-B14F-4D97-AF65-F5344CB8AC3E}">
        <p14:creationId xmlns:p14="http://schemas.microsoft.com/office/powerpoint/2010/main" val="275660993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dirty="0" smtClean="0"/>
              <a:t>	Не все эмоции человека положительные, есть и отрицательные. В современной культуре существуют запреты на внешнее проявление отрицательных чувств. Эти запреты предполагают, что человек избегает определенных эмоциональных состояний (печаль, обида, страх), вытесняет их из своего сознания, потому что не хочет показаться слабым, неуверенным, невоспитанным, неуспешным.</a:t>
            </a:r>
          </a:p>
          <a:p>
            <a:r>
              <a:rPr lang="ru-RU" dirty="0" smtClean="0"/>
              <a:t>	Что бывает, если человек сдерживает эмоции и чувства? Возможны разные варианты вытеснения чувств: уход в болезнь, тоску, депрессию или подверженность резким агрессивным вспышкам.</a:t>
            </a:r>
          </a:p>
          <a:p>
            <a:r>
              <a:rPr lang="ru-RU" dirty="0" smtClean="0"/>
              <a:t>	Убеждаясь в том, что борьба с эмоциями приносит победителю больше вреда, чем пользы, люди пытались найти такие способы воздействия на свой эмоциональный мир, которые позволяли бы проникать в глубинные механизмы переживаний и использовать эти механизмы более разумно, чем ими распорядилась природа. Такова система регуляции эмоций, основанная на гимнастике йогов – аутогенная тренировка, медитация.</a:t>
            </a:r>
          </a:p>
          <a:p>
            <a:r>
              <a:rPr lang="ru-RU" dirty="0" smtClean="0"/>
              <a:t>	Существует много способов эмоциональной </a:t>
            </a:r>
            <a:r>
              <a:rPr lang="ru-RU" dirty="0" err="1" smtClean="0"/>
              <a:t>саморегуляции</a:t>
            </a:r>
            <a:r>
              <a:rPr lang="ru-RU" dirty="0" smtClean="0"/>
              <a:t>…</a:t>
            </a:r>
            <a:endParaRPr lang="ru-RU" dirty="0"/>
          </a:p>
        </p:txBody>
      </p:sp>
      <p:sp>
        <p:nvSpPr>
          <p:cNvPr id="4" name="Номер слайда 3"/>
          <p:cNvSpPr>
            <a:spLocks noGrp="1"/>
          </p:cNvSpPr>
          <p:nvPr>
            <p:ph type="sldNum" sz="quarter" idx="10"/>
          </p:nvPr>
        </p:nvSpPr>
        <p:spPr/>
        <p:txBody>
          <a:bodyPr/>
          <a:lstStyle/>
          <a:p>
            <a:fld id="{2BF8DB12-39EA-416E-BE76-EA56448CEA96}" type="slidenum">
              <a:rPr lang="ru-RU" smtClean="0"/>
              <a:t>10</a:t>
            </a:fld>
            <a:endParaRPr lang="ru-RU"/>
          </a:p>
        </p:txBody>
      </p:sp>
    </p:spTree>
    <p:extLst>
      <p:ext uri="{BB962C8B-B14F-4D97-AF65-F5344CB8AC3E}">
        <p14:creationId xmlns:p14="http://schemas.microsoft.com/office/powerpoint/2010/main" val="171539659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a:xfrm>
            <a:off x="116632" y="4343400"/>
            <a:ext cx="6408712" cy="4114800"/>
          </a:xfrm>
        </p:spPr>
        <p:txBody>
          <a:bodyPr/>
          <a:lstStyle/>
          <a:p>
            <a:pPr marL="457200" algn="just">
              <a:lnSpc>
                <a:spcPct val="115000"/>
              </a:lnSpc>
              <a:spcAft>
                <a:spcPts val="0"/>
              </a:spcAft>
            </a:pPr>
            <a:r>
              <a:rPr lang="ru-RU" sz="1400" dirty="0" smtClean="0">
                <a:effectLst/>
                <a:latin typeface="Times New Roman" panose="02020603050405020304" pitchFamily="18" charset="0"/>
                <a:ea typeface="Calibri"/>
                <a:cs typeface="Times New Roman" panose="02020603050405020304" pitchFamily="18" charset="0"/>
              </a:rPr>
              <a:t>	</a:t>
            </a:r>
            <a:endParaRPr lang="ru-RU" dirty="0"/>
          </a:p>
        </p:txBody>
      </p:sp>
      <p:sp>
        <p:nvSpPr>
          <p:cNvPr id="4" name="Номер слайда 3"/>
          <p:cNvSpPr>
            <a:spLocks noGrp="1"/>
          </p:cNvSpPr>
          <p:nvPr>
            <p:ph type="sldNum" sz="quarter" idx="10"/>
          </p:nvPr>
        </p:nvSpPr>
        <p:spPr/>
        <p:txBody>
          <a:bodyPr/>
          <a:lstStyle/>
          <a:p>
            <a:fld id="{2BF8DB12-39EA-416E-BE76-EA56448CEA96}" type="slidenum">
              <a:rPr lang="ru-RU" smtClean="0"/>
              <a:t>11</a:t>
            </a:fld>
            <a:endParaRPr lang="ru-RU"/>
          </a:p>
        </p:txBody>
      </p:sp>
    </p:spTree>
    <p:extLst>
      <p:ext uri="{BB962C8B-B14F-4D97-AF65-F5344CB8AC3E}">
        <p14:creationId xmlns:p14="http://schemas.microsoft.com/office/powerpoint/2010/main" val="243338400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a:p>
        </p:txBody>
      </p:sp>
      <p:sp>
        <p:nvSpPr>
          <p:cNvPr id="4" name="Номер слайда 3"/>
          <p:cNvSpPr>
            <a:spLocks noGrp="1"/>
          </p:cNvSpPr>
          <p:nvPr>
            <p:ph type="sldNum" sz="quarter" idx="10"/>
          </p:nvPr>
        </p:nvSpPr>
        <p:spPr/>
        <p:txBody>
          <a:bodyPr/>
          <a:lstStyle/>
          <a:p>
            <a:fld id="{2BF8DB12-39EA-416E-BE76-EA56448CEA96}" type="slidenum">
              <a:rPr lang="ru-RU" smtClean="0"/>
              <a:t>12</a:t>
            </a:fld>
            <a:endParaRPr lang="ru-RU"/>
          </a:p>
        </p:txBody>
      </p:sp>
    </p:spTree>
    <p:extLst>
      <p:ext uri="{BB962C8B-B14F-4D97-AF65-F5344CB8AC3E}">
        <p14:creationId xmlns:p14="http://schemas.microsoft.com/office/powerpoint/2010/main" val="112785727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marL="0" marR="0" lvl="0" indent="0" algn="l" defTabSz="914400" rtl="0" eaLnBrk="1" fontAlgn="auto" latinLnBrk="0" hangingPunct="1">
              <a:lnSpc>
                <a:spcPct val="100000"/>
              </a:lnSpc>
              <a:spcBef>
                <a:spcPct val="20000"/>
              </a:spcBef>
              <a:spcAft>
                <a:spcPts val="0"/>
              </a:spcAft>
              <a:buClrTx/>
              <a:buSzTx/>
              <a:buFont typeface="Arial" panose="020B0604020202020204" pitchFamily="34" charset="0"/>
              <a:buNone/>
              <a:tabLst/>
              <a:defRPr/>
            </a:pPr>
            <a:r>
              <a:rPr kumimoji="0" lang="ru-RU" sz="1400" b="1" u="none" strike="noStrike" kern="1200" cap="none" spc="0" normalizeH="0" baseline="0" noProof="0" dirty="0" smtClean="0">
                <a:ln>
                  <a:noFill/>
                </a:ln>
                <a:effectLst/>
                <a:uLnTx/>
                <a:uFillTx/>
                <a:latin typeface="+mn-lt"/>
              </a:rPr>
              <a:t>Обсуждение.</a:t>
            </a:r>
            <a:r>
              <a:rPr kumimoji="0" lang="ru-RU" sz="1400" b="0" u="none" strike="noStrike" kern="1200" cap="none" spc="0" normalizeH="0" baseline="0" noProof="0" dirty="0" smtClean="0">
                <a:ln>
                  <a:noFill/>
                </a:ln>
                <a:effectLst/>
                <a:uLnTx/>
                <a:uFillTx/>
                <a:latin typeface="+mn-lt"/>
              </a:rPr>
              <a:t> Изменилось ли Ваше восприятие негативной ситуации?</a:t>
            </a:r>
            <a:endParaRPr kumimoji="0" lang="ru-RU" sz="1400" b="0" u="none" strike="noStrike" kern="1200" cap="none" spc="0" normalizeH="0" baseline="0" noProof="0" dirty="0">
              <a:ln>
                <a:noFill/>
              </a:ln>
              <a:effectLst/>
              <a:uLnTx/>
              <a:uFillTx/>
              <a:latin typeface="+mn-lt"/>
            </a:endParaRPr>
          </a:p>
        </p:txBody>
      </p:sp>
      <p:sp>
        <p:nvSpPr>
          <p:cNvPr id="4" name="Номер слайда 3"/>
          <p:cNvSpPr>
            <a:spLocks noGrp="1"/>
          </p:cNvSpPr>
          <p:nvPr>
            <p:ph type="sldNum" sz="quarter" idx="10"/>
          </p:nvPr>
        </p:nvSpPr>
        <p:spPr/>
        <p:txBody>
          <a:bodyPr/>
          <a:lstStyle/>
          <a:p>
            <a:fld id="{2BF8DB12-39EA-416E-BE76-EA56448CEA96}" type="slidenum">
              <a:rPr lang="ru-RU" smtClean="0"/>
              <a:t>13</a:t>
            </a:fld>
            <a:endParaRPr lang="ru-RU"/>
          </a:p>
        </p:txBody>
      </p:sp>
    </p:spTree>
    <p:extLst>
      <p:ext uri="{BB962C8B-B14F-4D97-AF65-F5344CB8AC3E}">
        <p14:creationId xmlns:p14="http://schemas.microsoft.com/office/powerpoint/2010/main" val="87783755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a:p>
        </p:txBody>
      </p:sp>
      <p:sp>
        <p:nvSpPr>
          <p:cNvPr id="4" name="Номер слайда 3"/>
          <p:cNvSpPr>
            <a:spLocks noGrp="1"/>
          </p:cNvSpPr>
          <p:nvPr>
            <p:ph type="sldNum" sz="quarter" idx="10"/>
          </p:nvPr>
        </p:nvSpPr>
        <p:spPr/>
        <p:txBody>
          <a:bodyPr/>
          <a:lstStyle/>
          <a:p>
            <a:fld id="{2BF8DB12-39EA-416E-BE76-EA56448CEA96}" type="slidenum">
              <a:rPr lang="ru-RU" smtClean="0"/>
              <a:t>2</a:t>
            </a:fld>
            <a:endParaRPr lang="ru-RU"/>
          </a:p>
        </p:txBody>
      </p:sp>
    </p:spTree>
    <p:extLst>
      <p:ext uri="{BB962C8B-B14F-4D97-AF65-F5344CB8AC3E}">
        <p14:creationId xmlns:p14="http://schemas.microsoft.com/office/powerpoint/2010/main" val="111281780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algn="just"/>
            <a:r>
              <a:rPr lang="ru-RU" sz="1300" dirty="0" smtClean="0">
                <a:effectLst/>
                <a:ea typeface="Calibri"/>
              </a:rPr>
              <a:t>	Эмоции сопровождают каждый момент нашей жизни. Сегодня мы поговорим о наших эмоциях и чувствах, об их пользе и вреде, научимся распознавать свои эмоции и управлять своим состоянием.</a:t>
            </a:r>
          </a:p>
          <a:p>
            <a:pPr algn="just"/>
            <a:r>
              <a:rPr lang="ru-RU" sz="1300" dirty="0" smtClean="0">
                <a:effectLst/>
                <a:ea typeface="Calibri"/>
              </a:rPr>
              <a:t>Наша жизнь наполнена различными чувствами и эмоциями: мы радуемся и грустим, любим и ненавидим, обижаемся и восхищаемся. Эмоции – это наш способ общения, взаимодействия и контакта с миром и людьми вокруг нас.</a:t>
            </a:r>
          </a:p>
          <a:p>
            <a:pPr algn="just"/>
            <a:r>
              <a:rPr lang="ru-RU" sz="1300" dirty="0" smtClean="0">
                <a:effectLst/>
                <a:ea typeface="Calibri"/>
              </a:rPr>
              <a:t>	Эмоции – эволюционно более ранний механизм регуляции поведения, чем разум. Поэтому они выбирают более простые пути решения жизненных ситуаций. Тому, кто последует их «совету», эмоции добавляют энергии, поскольку они напрямую связаны с физиологическими процессами, в отличие от разума, которому подчиняются отнюдь не все системы организма. Под сильным воздействием эмоций в организме происходит такая мобилизация сил, которую разуму не вызвать ни приказами, ни просьбами, ни понуканиями.</a:t>
            </a:r>
          </a:p>
          <a:p>
            <a:pPr algn="just"/>
            <a:r>
              <a:rPr lang="ru-RU" sz="1300" dirty="0" smtClean="0">
                <a:effectLst/>
                <a:ea typeface="Calibri"/>
              </a:rPr>
              <a:t>	У </a:t>
            </a:r>
            <a:r>
              <a:rPr lang="ru-RU" sz="1300" dirty="0" smtClean="0">
                <a:effectLst/>
                <a:ea typeface="Calibri"/>
              </a:rPr>
              <a:t>человека возникает необходимость разумно управлять своими эмоциями, так как нормальной деятельности и общению в равной мере препятствуют и бурные, неуправляемые переживания, и безразличие, отсутствие эмоциональной вовлеченности. Неприятно общаться и с тем, кто страшен в гневе или неистов в радости, и с тем, чей потухший взор свидетельствует о полном безразличии к происходящему</a:t>
            </a:r>
            <a:endParaRPr lang="ru-RU" sz="1300" dirty="0"/>
          </a:p>
        </p:txBody>
      </p:sp>
      <p:sp>
        <p:nvSpPr>
          <p:cNvPr id="4" name="Номер слайда 3"/>
          <p:cNvSpPr>
            <a:spLocks noGrp="1"/>
          </p:cNvSpPr>
          <p:nvPr>
            <p:ph type="sldNum" sz="quarter" idx="10"/>
          </p:nvPr>
        </p:nvSpPr>
        <p:spPr/>
        <p:txBody>
          <a:bodyPr/>
          <a:lstStyle/>
          <a:p>
            <a:fld id="{2BF8DB12-39EA-416E-BE76-EA56448CEA96}" type="slidenum">
              <a:rPr lang="ru-RU" smtClean="0"/>
              <a:t>3</a:t>
            </a:fld>
            <a:endParaRPr lang="ru-RU"/>
          </a:p>
        </p:txBody>
      </p:sp>
    </p:spTree>
    <p:extLst>
      <p:ext uri="{BB962C8B-B14F-4D97-AF65-F5344CB8AC3E}">
        <p14:creationId xmlns:p14="http://schemas.microsoft.com/office/powerpoint/2010/main" val="179631819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algn="just"/>
            <a:r>
              <a:rPr lang="ru-RU" sz="1400" b="1" dirty="0" smtClean="0">
                <a:effectLst/>
                <a:ea typeface="Calibri"/>
              </a:rPr>
              <a:t>Вывод.</a:t>
            </a:r>
            <a:r>
              <a:rPr lang="ru-RU" sz="1400" dirty="0" smtClean="0">
                <a:effectLst/>
                <a:ea typeface="Calibri"/>
              </a:rPr>
              <a:t> Как видно из ответов анкеты, непонимание в области эмоций и чувств встречается очень часто и мешает людям в жизни. Есть чувства, которые хотят испытывать практически все, но есть чувства, которых лучше бы не было. Особым нерасположением пользуются негативные чувства: страх, обида, гнев, лень, то есть те эмоции, которые когда-нибудь мешали нам или другим людям в общении</a:t>
            </a:r>
            <a:r>
              <a:rPr lang="ru-RU" sz="1400" dirty="0" smtClean="0">
                <a:effectLst/>
                <a:ea typeface="Calibri"/>
              </a:rPr>
              <a:t>.</a:t>
            </a:r>
            <a:endParaRPr lang="ru-RU" sz="1400" dirty="0" smtClean="0">
              <a:effectLst/>
              <a:ea typeface="Calibri"/>
            </a:endParaRPr>
          </a:p>
        </p:txBody>
      </p:sp>
      <p:sp>
        <p:nvSpPr>
          <p:cNvPr id="4" name="Номер слайда 3"/>
          <p:cNvSpPr>
            <a:spLocks noGrp="1"/>
          </p:cNvSpPr>
          <p:nvPr>
            <p:ph type="sldNum" sz="quarter" idx="10"/>
          </p:nvPr>
        </p:nvSpPr>
        <p:spPr/>
        <p:txBody>
          <a:bodyPr/>
          <a:lstStyle/>
          <a:p>
            <a:fld id="{2BF8DB12-39EA-416E-BE76-EA56448CEA96}" type="slidenum">
              <a:rPr lang="ru-RU" smtClean="0"/>
              <a:t>4</a:t>
            </a:fld>
            <a:endParaRPr lang="ru-RU"/>
          </a:p>
        </p:txBody>
      </p:sp>
    </p:spTree>
    <p:extLst>
      <p:ext uri="{BB962C8B-B14F-4D97-AF65-F5344CB8AC3E}">
        <p14:creationId xmlns:p14="http://schemas.microsoft.com/office/powerpoint/2010/main" val="114860300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a:xfrm>
            <a:off x="1124744" y="4343400"/>
            <a:ext cx="4680520" cy="4114800"/>
          </a:xfrm>
        </p:spPr>
        <p:txBody>
          <a:bodyPr/>
          <a:lstStyle/>
          <a:p>
            <a:r>
              <a:rPr lang="ru-RU" dirty="0" smtClean="0"/>
              <a:t>Для того чтобы управлять и владеть своими чувствами, надо очень хорошо знать собственное эмоциональное устройство.</a:t>
            </a:r>
          </a:p>
          <a:p>
            <a:r>
              <a:rPr lang="ru-RU" dirty="0" smtClean="0"/>
              <a:t>Для начала давайте вспомним, какие бывают эмоции. Существуют 6  уникальных эмоций: грусть, злость, отвращение, страх, радость и удивление.</a:t>
            </a:r>
          </a:p>
          <a:p>
            <a:endParaRPr lang="ru-RU" dirty="0"/>
          </a:p>
        </p:txBody>
      </p:sp>
      <p:sp>
        <p:nvSpPr>
          <p:cNvPr id="4" name="Номер слайда 3"/>
          <p:cNvSpPr>
            <a:spLocks noGrp="1"/>
          </p:cNvSpPr>
          <p:nvPr>
            <p:ph type="sldNum" sz="quarter" idx="10"/>
          </p:nvPr>
        </p:nvSpPr>
        <p:spPr/>
        <p:txBody>
          <a:bodyPr/>
          <a:lstStyle/>
          <a:p>
            <a:fld id="{2BF8DB12-39EA-416E-BE76-EA56448CEA96}" type="slidenum">
              <a:rPr lang="ru-RU" smtClean="0"/>
              <a:t>5</a:t>
            </a:fld>
            <a:endParaRPr lang="ru-RU"/>
          </a:p>
        </p:txBody>
      </p:sp>
    </p:spTree>
    <p:extLst>
      <p:ext uri="{BB962C8B-B14F-4D97-AF65-F5344CB8AC3E}">
        <p14:creationId xmlns:p14="http://schemas.microsoft.com/office/powerpoint/2010/main" val="242181915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marL="457200" indent="228600" algn="just">
              <a:lnSpc>
                <a:spcPct val="115000"/>
              </a:lnSpc>
              <a:spcAft>
                <a:spcPts val="1000"/>
              </a:spcAft>
            </a:pPr>
            <a:r>
              <a:rPr lang="ru-RU" sz="1400" dirty="0" smtClean="0">
                <a:effectLst/>
                <a:ea typeface="Calibri"/>
                <a:cs typeface="Times New Roman"/>
              </a:rPr>
              <a:t>Послушайте пословицу и назовите, какое эмоциональное состояние она характеризует…</a:t>
            </a:r>
          </a:p>
          <a:p>
            <a:pPr marL="457200" indent="228600" algn="just">
              <a:lnSpc>
                <a:spcPct val="115000"/>
              </a:lnSpc>
              <a:spcAft>
                <a:spcPts val="1000"/>
              </a:spcAft>
            </a:pPr>
            <a:endParaRPr lang="ru-RU" sz="1400" dirty="0">
              <a:effectLst/>
              <a:ea typeface="Calibri"/>
              <a:cs typeface="Times New Roman"/>
            </a:endParaRPr>
          </a:p>
        </p:txBody>
      </p:sp>
      <p:sp>
        <p:nvSpPr>
          <p:cNvPr id="4" name="Номер слайда 3"/>
          <p:cNvSpPr>
            <a:spLocks noGrp="1"/>
          </p:cNvSpPr>
          <p:nvPr>
            <p:ph type="sldNum" sz="quarter" idx="10"/>
          </p:nvPr>
        </p:nvSpPr>
        <p:spPr/>
        <p:txBody>
          <a:bodyPr/>
          <a:lstStyle/>
          <a:p>
            <a:fld id="{2BF8DB12-39EA-416E-BE76-EA56448CEA96}" type="slidenum">
              <a:rPr lang="ru-RU" smtClean="0"/>
              <a:t>6</a:t>
            </a:fld>
            <a:endParaRPr lang="ru-RU"/>
          </a:p>
        </p:txBody>
      </p:sp>
    </p:spTree>
    <p:extLst>
      <p:ext uri="{BB962C8B-B14F-4D97-AF65-F5344CB8AC3E}">
        <p14:creationId xmlns:p14="http://schemas.microsoft.com/office/powerpoint/2010/main" val="333940114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sz="1400" dirty="0" smtClean="0">
                <a:cs typeface="Times New Roman" panose="02020603050405020304" pitchFamily="18" charset="0"/>
              </a:rPr>
              <a:t>Есть такое понятие – эмоциональный интеллект – это способность осознавать свои чувства и чувства других людей, и умение следовать логике этих чувств</a:t>
            </a:r>
            <a:r>
              <a:rPr lang="ru-RU" sz="1400" dirty="0" smtClean="0">
                <a:cs typeface="Times New Roman" panose="02020603050405020304" pitchFamily="18" charset="0"/>
              </a:rPr>
              <a:t>.</a:t>
            </a:r>
          </a:p>
          <a:p>
            <a:endParaRPr lang="ru-RU" sz="1400" dirty="0" smtClean="0">
              <a:cs typeface="Times New Roman" panose="02020603050405020304" pitchFamily="18" charset="0"/>
            </a:endParaRPr>
          </a:p>
          <a:p>
            <a:r>
              <a:rPr lang="ru-RU" sz="1400" dirty="0" smtClean="0">
                <a:cs typeface="Times New Roman" panose="02020603050405020304" pitchFamily="18" charset="0"/>
              </a:rPr>
              <a:t>Мы предлагаем вам выполнить тест «Ваши эмоции» (Злата Королева «Говорящий рисунок») и немного лучше узнать себя. </a:t>
            </a:r>
            <a:endParaRPr lang="ru-RU" sz="1400" dirty="0" smtClean="0">
              <a:cs typeface="Times New Roman" panose="02020603050405020304" pitchFamily="18" charset="0"/>
            </a:endParaRPr>
          </a:p>
          <a:p>
            <a:endParaRPr lang="ru-RU" sz="1400" dirty="0" smtClean="0">
              <a:cs typeface="Times New Roman" panose="02020603050405020304" pitchFamily="18" charset="0"/>
            </a:endParaRPr>
          </a:p>
          <a:p>
            <a:r>
              <a:rPr lang="ru-RU" sz="1400" dirty="0" smtClean="0">
                <a:cs typeface="Times New Roman" panose="02020603050405020304" pitchFamily="18" charset="0"/>
              </a:rPr>
              <a:t>На этом листе вы видите четыре лица, вернее, четыре лицевых овала, лишенных всех внешних черт. Вам надлежит не просто нарисовать нос, глаза и губы этим лицам, но и выполнить конкретное задание. </a:t>
            </a:r>
          </a:p>
          <a:p>
            <a:r>
              <a:rPr lang="ru-RU" sz="1400" dirty="0" smtClean="0">
                <a:cs typeface="Times New Roman" panose="02020603050405020304" pitchFamily="18" charset="0"/>
              </a:rPr>
              <a:t>Первое лицо должно быть радостным, второе — грустным, третье — злым и четвертое — обиженным. </a:t>
            </a:r>
            <a:endParaRPr lang="ru-RU" sz="1400" dirty="0" smtClean="0">
              <a:cs typeface="Times New Roman" panose="02020603050405020304" pitchFamily="18" charset="0"/>
            </a:endParaRPr>
          </a:p>
          <a:p>
            <a:endParaRPr lang="ru-RU" sz="1400" dirty="0" smtClean="0">
              <a:cs typeface="Times New Roman" panose="02020603050405020304" pitchFamily="18" charset="0"/>
            </a:endParaRPr>
          </a:p>
          <a:p>
            <a:r>
              <a:rPr lang="ru-RU" sz="1400" dirty="0" smtClean="0">
                <a:cs typeface="Times New Roman" panose="02020603050405020304" pitchFamily="18" charset="0"/>
              </a:rPr>
              <a:t>То есть задача проста: четыре лица должны выражать четыре разных человеческих эмоции.</a:t>
            </a:r>
            <a:endParaRPr lang="ru-RU" sz="1400" dirty="0">
              <a:cs typeface="Times New Roman" panose="02020603050405020304" pitchFamily="18" charset="0"/>
            </a:endParaRPr>
          </a:p>
        </p:txBody>
      </p:sp>
      <p:sp>
        <p:nvSpPr>
          <p:cNvPr id="4" name="Номер слайда 3"/>
          <p:cNvSpPr>
            <a:spLocks noGrp="1"/>
          </p:cNvSpPr>
          <p:nvPr>
            <p:ph type="sldNum" sz="quarter" idx="10"/>
          </p:nvPr>
        </p:nvSpPr>
        <p:spPr/>
        <p:txBody>
          <a:bodyPr/>
          <a:lstStyle/>
          <a:p>
            <a:fld id="{2BF8DB12-39EA-416E-BE76-EA56448CEA96}" type="slidenum">
              <a:rPr lang="ru-RU" smtClean="0"/>
              <a:t>7</a:t>
            </a:fld>
            <a:endParaRPr lang="ru-RU"/>
          </a:p>
        </p:txBody>
      </p:sp>
    </p:spTree>
    <p:extLst>
      <p:ext uri="{BB962C8B-B14F-4D97-AF65-F5344CB8AC3E}">
        <p14:creationId xmlns:p14="http://schemas.microsoft.com/office/powerpoint/2010/main" val="418451482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a:xfrm>
            <a:off x="908720" y="4343400"/>
            <a:ext cx="5256584" cy="4114800"/>
          </a:xfrm>
        </p:spPr>
        <p:txBody>
          <a:bodyPr/>
          <a:lstStyle/>
          <a:p>
            <a:r>
              <a:rPr lang="ru-RU" sz="1400" dirty="0" smtClean="0"/>
              <a:t>Эмоции бывают положительные и отрицательные. Давайте выясним, какую пользу приносят нам эмоции и какой вред они наносят. Для этого нужно разделиться на 4 группы. Каждая группа получит цветок, в середине которого нарисована какая-то эмоция. Напишите на желтых лепестках, какую пользу приносит эта эмоция, а на красных лепестках – какой вред она наносит человеку. (В середине цветков изображены эмоции радости, злости, лени, страха).</a:t>
            </a:r>
          </a:p>
          <a:p>
            <a:r>
              <a:rPr lang="ru-RU" sz="1400" b="1" dirty="0" smtClean="0"/>
              <a:t>Обсуждение.</a:t>
            </a:r>
          </a:p>
          <a:p>
            <a:r>
              <a:rPr lang="ru-RU" sz="1400" dirty="0" smtClean="0"/>
              <a:t>Вывод. Мы рассмотрели разные эмоции и убедились, что каждая эмоция нам для чего-то нужна. Положительные эмоции благотворно влияют на наше психическое и физическое здоровье, а также помогают в творчестве   налаживании дружеских отношений. Но и отрицательные эмоции приносят человеку не только вред, но и пользу.  Так, страх не только останавливает перед труднодостижимой целью, но и придает сил и энергии для бегства от предостерегающих на пути к ней опасностей; гнев позволяет сметать преграды, которые не удается разумно обойти.</a:t>
            </a:r>
          </a:p>
          <a:p>
            <a:endParaRPr lang="ru-RU" dirty="0"/>
          </a:p>
        </p:txBody>
      </p:sp>
      <p:sp>
        <p:nvSpPr>
          <p:cNvPr id="4" name="Номер слайда 3"/>
          <p:cNvSpPr>
            <a:spLocks noGrp="1"/>
          </p:cNvSpPr>
          <p:nvPr>
            <p:ph type="sldNum" sz="quarter" idx="10"/>
          </p:nvPr>
        </p:nvSpPr>
        <p:spPr/>
        <p:txBody>
          <a:bodyPr/>
          <a:lstStyle/>
          <a:p>
            <a:fld id="{2BF8DB12-39EA-416E-BE76-EA56448CEA96}" type="slidenum">
              <a:rPr lang="ru-RU" smtClean="0"/>
              <a:t>8</a:t>
            </a:fld>
            <a:endParaRPr lang="ru-RU"/>
          </a:p>
        </p:txBody>
      </p:sp>
    </p:spTree>
    <p:extLst>
      <p:ext uri="{BB962C8B-B14F-4D97-AF65-F5344CB8AC3E}">
        <p14:creationId xmlns:p14="http://schemas.microsoft.com/office/powerpoint/2010/main" val="246553675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a:xfrm>
            <a:off x="692696" y="4343400"/>
            <a:ext cx="5400600" cy="4405064"/>
          </a:xfrm>
        </p:spPr>
        <p:txBody>
          <a:bodyPr/>
          <a:lstStyle/>
          <a:p>
            <a:r>
              <a:rPr lang="ru-RU" sz="1300" dirty="0" smtClean="0"/>
              <a:t>Эмоциональное состояние человека меняется в течение дня в зависимости от внешних и внутренних факторов. Мы предлагаем с помощью «медицинского градусника» «измерить» свое эмоциональное состояние «здесь и сейчас».</a:t>
            </a:r>
          </a:p>
          <a:p>
            <a:r>
              <a:rPr lang="ru-RU" sz="1300" b="1" dirty="0" smtClean="0"/>
              <a:t>Инструкция.</a:t>
            </a:r>
            <a:r>
              <a:rPr lang="ru-RU" sz="1300" dirty="0" smtClean="0"/>
              <a:t> Перед вами на бланке изображен медицинский градусник, на котором имеется несколько шкал, соответствующих тому или иному эмоциональному состоянию. Деления на шкалах соответствуют тому или иному уровню вашего состояния. Выберите ту шкалу, которая в наибольшей степени соответствует вашему состоянию в данный момент, и пометьте любым знаком на этой шкале градусника «температуру» имеющегося в данный момент состояния.</a:t>
            </a:r>
          </a:p>
          <a:p>
            <a:r>
              <a:rPr lang="ru-RU" sz="1300" dirty="0" smtClean="0"/>
              <a:t>Шкалы градусника соответствуют следующим состояниям: восторженному, радостному, светлому (приятному), спокойному, уравновешенному, безразличному, скучному, дремотному, раздраженному, пресыщенному.</a:t>
            </a:r>
          </a:p>
          <a:p>
            <a:r>
              <a:rPr lang="ru-RU" sz="1300" b="1" dirty="0" smtClean="0"/>
              <a:t>Интерпретация данных.</a:t>
            </a:r>
            <a:r>
              <a:rPr lang="ru-RU" sz="1300" dirty="0" smtClean="0"/>
              <a:t> Расположение знака до 36 градусов соответствует слабой выраженности состояния, от 36 до 37 градусов - средней выраженности состояния, от 37 до 38 градусов - высокой выраженности, а от 38 до 39 градусов - очень высокой выраженности данного эмоционального состояния. Вывод. Вы убедились, что у каждого человека различное эмоциональное состояние разной интенсивности, которое в течение дня может меняться.</a:t>
            </a:r>
          </a:p>
          <a:p>
            <a:endParaRPr lang="ru-RU" sz="1300" dirty="0" smtClean="0"/>
          </a:p>
          <a:p>
            <a:endParaRPr lang="ru-RU" sz="1300" dirty="0" smtClean="0"/>
          </a:p>
          <a:p>
            <a:endParaRPr lang="ru-RU" sz="1300" dirty="0"/>
          </a:p>
        </p:txBody>
      </p:sp>
      <p:sp>
        <p:nvSpPr>
          <p:cNvPr id="4" name="Номер слайда 3"/>
          <p:cNvSpPr>
            <a:spLocks noGrp="1"/>
          </p:cNvSpPr>
          <p:nvPr>
            <p:ph type="sldNum" sz="quarter" idx="10"/>
          </p:nvPr>
        </p:nvSpPr>
        <p:spPr/>
        <p:txBody>
          <a:bodyPr/>
          <a:lstStyle/>
          <a:p>
            <a:fld id="{2BF8DB12-39EA-416E-BE76-EA56448CEA96}" type="slidenum">
              <a:rPr lang="ru-RU" smtClean="0"/>
              <a:t>9</a:t>
            </a:fld>
            <a:endParaRPr lang="ru-RU"/>
          </a:p>
        </p:txBody>
      </p:sp>
    </p:spTree>
    <p:extLst>
      <p:ext uri="{BB962C8B-B14F-4D97-AF65-F5344CB8AC3E}">
        <p14:creationId xmlns:p14="http://schemas.microsoft.com/office/powerpoint/2010/main" val="26792314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67F6581D-F2AE-49AF-A574-0AE21C158045}" type="datetimeFigureOut">
              <a:rPr lang="ru-RU" smtClean="0"/>
              <a:t>27.10.2019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A5D445F2-4141-4EC4-8A9B-45D6D0F121E0}" type="slidenum">
              <a:rPr lang="ru-RU" smtClean="0"/>
              <a:t>‹#›</a:t>
            </a:fld>
            <a:endParaRPr lang="ru-RU"/>
          </a:p>
        </p:txBody>
      </p:sp>
    </p:spTree>
    <p:extLst>
      <p:ext uri="{BB962C8B-B14F-4D97-AF65-F5344CB8AC3E}">
        <p14:creationId xmlns:p14="http://schemas.microsoft.com/office/powerpoint/2010/main" val="355147778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67F6581D-F2AE-49AF-A574-0AE21C158045}" type="datetimeFigureOut">
              <a:rPr lang="ru-RU" smtClean="0"/>
              <a:t>27.10.2019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A5D445F2-4141-4EC4-8A9B-45D6D0F121E0}" type="slidenum">
              <a:rPr lang="ru-RU" smtClean="0"/>
              <a:t>‹#›</a:t>
            </a:fld>
            <a:endParaRPr lang="ru-RU"/>
          </a:p>
        </p:txBody>
      </p:sp>
    </p:spTree>
    <p:extLst>
      <p:ext uri="{BB962C8B-B14F-4D97-AF65-F5344CB8AC3E}">
        <p14:creationId xmlns:p14="http://schemas.microsoft.com/office/powerpoint/2010/main" val="50457872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67F6581D-F2AE-49AF-A574-0AE21C158045}" type="datetimeFigureOut">
              <a:rPr lang="ru-RU" smtClean="0"/>
              <a:t>27.10.2019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A5D445F2-4141-4EC4-8A9B-45D6D0F121E0}" type="slidenum">
              <a:rPr lang="ru-RU" smtClean="0"/>
              <a:t>‹#›</a:t>
            </a:fld>
            <a:endParaRPr lang="ru-RU"/>
          </a:p>
        </p:txBody>
      </p:sp>
    </p:spTree>
    <p:extLst>
      <p:ext uri="{BB962C8B-B14F-4D97-AF65-F5344CB8AC3E}">
        <p14:creationId xmlns:p14="http://schemas.microsoft.com/office/powerpoint/2010/main" val="357788367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67F6581D-F2AE-49AF-A574-0AE21C158045}" type="datetimeFigureOut">
              <a:rPr lang="ru-RU" smtClean="0"/>
              <a:t>27.10.2019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A5D445F2-4141-4EC4-8A9B-45D6D0F121E0}" type="slidenum">
              <a:rPr lang="ru-RU" smtClean="0"/>
              <a:t>‹#›</a:t>
            </a:fld>
            <a:endParaRPr lang="ru-RU"/>
          </a:p>
        </p:txBody>
      </p:sp>
    </p:spTree>
    <p:extLst>
      <p:ext uri="{BB962C8B-B14F-4D97-AF65-F5344CB8AC3E}">
        <p14:creationId xmlns:p14="http://schemas.microsoft.com/office/powerpoint/2010/main" val="284970849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67F6581D-F2AE-49AF-A574-0AE21C158045}" type="datetimeFigureOut">
              <a:rPr lang="ru-RU" smtClean="0"/>
              <a:t>27.10.2019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A5D445F2-4141-4EC4-8A9B-45D6D0F121E0}" type="slidenum">
              <a:rPr lang="ru-RU" smtClean="0"/>
              <a:t>‹#›</a:t>
            </a:fld>
            <a:endParaRPr lang="ru-RU"/>
          </a:p>
        </p:txBody>
      </p:sp>
    </p:spTree>
    <p:extLst>
      <p:ext uri="{BB962C8B-B14F-4D97-AF65-F5344CB8AC3E}">
        <p14:creationId xmlns:p14="http://schemas.microsoft.com/office/powerpoint/2010/main" val="91717297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67F6581D-F2AE-49AF-A574-0AE21C158045}" type="datetimeFigureOut">
              <a:rPr lang="ru-RU" smtClean="0"/>
              <a:t>27.10.2019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A5D445F2-4141-4EC4-8A9B-45D6D0F121E0}" type="slidenum">
              <a:rPr lang="ru-RU" smtClean="0"/>
              <a:t>‹#›</a:t>
            </a:fld>
            <a:endParaRPr lang="ru-RU"/>
          </a:p>
        </p:txBody>
      </p:sp>
    </p:spTree>
    <p:extLst>
      <p:ext uri="{BB962C8B-B14F-4D97-AF65-F5344CB8AC3E}">
        <p14:creationId xmlns:p14="http://schemas.microsoft.com/office/powerpoint/2010/main" val="180451485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67F6581D-F2AE-49AF-A574-0AE21C158045}" type="datetimeFigureOut">
              <a:rPr lang="ru-RU" smtClean="0"/>
              <a:t>27.10.2019</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A5D445F2-4141-4EC4-8A9B-45D6D0F121E0}" type="slidenum">
              <a:rPr lang="ru-RU" smtClean="0"/>
              <a:t>‹#›</a:t>
            </a:fld>
            <a:endParaRPr lang="ru-RU"/>
          </a:p>
        </p:txBody>
      </p:sp>
    </p:spTree>
    <p:extLst>
      <p:ext uri="{BB962C8B-B14F-4D97-AF65-F5344CB8AC3E}">
        <p14:creationId xmlns:p14="http://schemas.microsoft.com/office/powerpoint/2010/main" val="325067770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67F6581D-F2AE-49AF-A574-0AE21C158045}" type="datetimeFigureOut">
              <a:rPr lang="ru-RU" smtClean="0"/>
              <a:t>27.10.2019</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A5D445F2-4141-4EC4-8A9B-45D6D0F121E0}" type="slidenum">
              <a:rPr lang="ru-RU" smtClean="0"/>
              <a:t>‹#›</a:t>
            </a:fld>
            <a:endParaRPr lang="ru-RU"/>
          </a:p>
        </p:txBody>
      </p:sp>
    </p:spTree>
    <p:extLst>
      <p:ext uri="{BB962C8B-B14F-4D97-AF65-F5344CB8AC3E}">
        <p14:creationId xmlns:p14="http://schemas.microsoft.com/office/powerpoint/2010/main" val="138603537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67F6581D-F2AE-49AF-A574-0AE21C158045}" type="datetimeFigureOut">
              <a:rPr lang="ru-RU" smtClean="0"/>
              <a:t>27.10.2019</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A5D445F2-4141-4EC4-8A9B-45D6D0F121E0}" type="slidenum">
              <a:rPr lang="ru-RU" smtClean="0"/>
              <a:t>‹#›</a:t>
            </a:fld>
            <a:endParaRPr lang="ru-RU"/>
          </a:p>
        </p:txBody>
      </p:sp>
    </p:spTree>
    <p:extLst>
      <p:ext uri="{BB962C8B-B14F-4D97-AF65-F5344CB8AC3E}">
        <p14:creationId xmlns:p14="http://schemas.microsoft.com/office/powerpoint/2010/main" val="190138948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Объект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67F6581D-F2AE-49AF-A574-0AE21C158045}" type="datetimeFigureOut">
              <a:rPr lang="ru-RU" smtClean="0"/>
              <a:t>27.10.2019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A5D445F2-4141-4EC4-8A9B-45D6D0F121E0}" type="slidenum">
              <a:rPr lang="ru-RU" smtClean="0"/>
              <a:t>‹#›</a:t>
            </a:fld>
            <a:endParaRPr lang="ru-RU"/>
          </a:p>
        </p:txBody>
      </p:sp>
    </p:spTree>
    <p:extLst>
      <p:ext uri="{BB962C8B-B14F-4D97-AF65-F5344CB8AC3E}">
        <p14:creationId xmlns:p14="http://schemas.microsoft.com/office/powerpoint/2010/main" val="196485527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67F6581D-F2AE-49AF-A574-0AE21C158045}" type="datetimeFigureOut">
              <a:rPr lang="ru-RU" smtClean="0"/>
              <a:t>27.10.2019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A5D445F2-4141-4EC4-8A9B-45D6D0F121E0}" type="slidenum">
              <a:rPr lang="ru-RU" smtClean="0"/>
              <a:t>‹#›</a:t>
            </a:fld>
            <a:endParaRPr lang="ru-RU"/>
          </a:p>
        </p:txBody>
      </p:sp>
    </p:spTree>
    <p:extLst>
      <p:ext uri="{BB962C8B-B14F-4D97-AF65-F5344CB8AC3E}">
        <p14:creationId xmlns:p14="http://schemas.microsoft.com/office/powerpoint/2010/main" val="385739470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7F6581D-F2AE-49AF-A574-0AE21C158045}" type="datetimeFigureOut">
              <a:rPr lang="ru-RU" smtClean="0"/>
              <a:t>27.10.2019</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5D445F2-4141-4EC4-8A9B-45D6D0F121E0}" type="slidenum">
              <a:rPr lang="ru-RU" smtClean="0"/>
              <a:t>‹#›</a:t>
            </a:fld>
            <a:endParaRPr lang="ru-RU"/>
          </a:p>
        </p:txBody>
      </p:sp>
    </p:spTree>
    <p:extLst>
      <p:ext uri="{BB962C8B-B14F-4D97-AF65-F5344CB8AC3E}">
        <p14:creationId xmlns:p14="http://schemas.microsoft.com/office/powerpoint/2010/main" val="2603817315"/>
      </p:ext>
    </p:extLst>
  </p:cSld>
  <p:clrMap bg1="lt1" tx1="dk1" bg2="lt2" tx2="dk2" accent1="accent1" accent2="accent2" accent3="accent3" accent4="accent4" accent5="accent5" accent6="accent6" hlink="hlink" folHlink="folHlink"/>
  <p:sldLayoutIdLst>
    <p:sldLayoutId id="2147484153" r:id="rId1"/>
    <p:sldLayoutId id="2147484154" r:id="rId2"/>
    <p:sldLayoutId id="2147484155" r:id="rId3"/>
    <p:sldLayoutId id="2147484156" r:id="rId4"/>
    <p:sldLayoutId id="2147484157" r:id="rId5"/>
    <p:sldLayoutId id="2147484158" r:id="rId6"/>
    <p:sldLayoutId id="2147484159" r:id="rId7"/>
    <p:sldLayoutId id="2147484160" r:id="rId8"/>
    <p:sldLayoutId id="2147484161" r:id="rId9"/>
    <p:sldLayoutId id="2147484162" r:id="rId10"/>
    <p:sldLayoutId id="2147484163"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12.jpe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9.jpeg"/><Relationship Id="rId5" Type="http://schemas.openxmlformats.org/officeDocument/2006/relationships/image" Target="../media/image8.jpeg"/><Relationship Id="rId4" Type="http://schemas.openxmlformats.org/officeDocument/2006/relationships/image" Target="../media/image7.jpeg"/></Relationships>
</file>

<file path=ppt/slides/_rels/slide9.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404665"/>
            <a:ext cx="7772400" cy="3195786"/>
          </a:xfrm>
        </p:spPr>
        <p:txBody>
          <a:bodyPr>
            <a:normAutofit/>
          </a:bodyPr>
          <a:lstStyle/>
          <a:p>
            <a:r>
              <a:rPr lang="ru-RU" sz="1600" dirty="0"/>
              <a:t>б</a:t>
            </a:r>
            <a:r>
              <a:rPr lang="ru-RU" sz="1600" dirty="0" smtClean="0"/>
              <a:t>юджетное дошкольное образовательное учреждение города Омска</a:t>
            </a:r>
            <a:br>
              <a:rPr lang="ru-RU" sz="1600" dirty="0" smtClean="0"/>
            </a:br>
            <a:r>
              <a:rPr lang="ru-RU" sz="1600" dirty="0" smtClean="0"/>
              <a:t> «Центр развития ребенка – детский сад № 38»</a:t>
            </a:r>
            <a:br>
              <a:rPr lang="ru-RU" sz="1600" dirty="0" smtClean="0"/>
            </a:br>
            <a:r>
              <a:rPr lang="ru-RU" sz="1600" dirty="0" smtClean="0"/>
              <a:t/>
            </a:r>
            <a:br>
              <a:rPr lang="ru-RU" sz="1600" dirty="0" smtClean="0"/>
            </a:br>
            <a:r>
              <a:rPr lang="ru-RU" dirty="0" smtClean="0"/>
              <a:t>Семинар-практикум </a:t>
            </a:r>
            <a:br>
              <a:rPr lang="ru-RU" dirty="0" smtClean="0"/>
            </a:br>
            <a:r>
              <a:rPr lang="ru-RU" dirty="0" smtClean="0"/>
              <a:t>«Эмоции и чувства»</a:t>
            </a:r>
            <a:endParaRPr lang="ru-RU" dirty="0"/>
          </a:p>
        </p:txBody>
      </p:sp>
      <p:sp>
        <p:nvSpPr>
          <p:cNvPr id="3" name="Подзаголовок 2"/>
          <p:cNvSpPr>
            <a:spLocks noGrp="1"/>
          </p:cNvSpPr>
          <p:nvPr>
            <p:ph type="subTitle" idx="1"/>
          </p:nvPr>
        </p:nvSpPr>
        <p:spPr>
          <a:xfrm>
            <a:off x="4427984" y="3886200"/>
            <a:ext cx="3344416" cy="1752600"/>
          </a:xfrm>
        </p:spPr>
        <p:txBody>
          <a:bodyPr>
            <a:normAutofit/>
          </a:bodyPr>
          <a:lstStyle/>
          <a:p>
            <a:pPr algn="r"/>
            <a:r>
              <a:rPr lang="ru-RU" sz="2400" dirty="0" smtClean="0"/>
              <a:t>Подготовила </a:t>
            </a:r>
          </a:p>
          <a:p>
            <a:pPr algn="r"/>
            <a:r>
              <a:rPr lang="ru-RU" sz="2400" dirty="0" smtClean="0"/>
              <a:t>педагог-психолог </a:t>
            </a:r>
          </a:p>
          <a:p>
            <a:pPr algn="r"/>
            <a:r>
              <a:rPr lang="ru-RU" sz="2400" dirty="0" err="1" smtClean="0"/>
              <a:t>Федораева</a:t>
            </a:r>
            <a:r>
              <a:rPr lang="ru-RU" sz="2400" dirty="0" smtClean="0"/>
              <a:t> О. И.</a:t>
            </a:r>
            <a:endParaRPr lang="ru-RU" sz="2400" dirty="0"/>
          </a:p>
        </p:txBody>
      </p:sp>
      <p:pic>
        <p:nvPicPr>
          <p:cNvPr id="1026" name="Picture 2" descr="H:\Семинар-практикум Эмоции и чувства\1429950235-645118.jpg"/>
          <p:cNvPicPr>
            <a:picLocks noChangeAspect="1"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07504" y="2996952"/>
            <a:ext cx="2929651" cy="373799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2081189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4" name="Объект 3"/>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395536" y="332656"/>
            <a:ext cx="4192679" cy="2629694"/>
          </a:xfrm>
        </p:spPr>
      </p:pic>
      <p:pic>
        <p:nvPicPr>
          <p:cNvPr id="1026" name="Picture 2" descr="H:\Семинар-практикум Эмоции и чувства\emocii_kak_istochnik_problem_1.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563888" y="3429000"/>
            <a:ext cx="5327070" cy="284110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3358594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t>Способы эмоциональной </a:t>
            </a:r>
            <a:r>
              <a:rPr lang="ru-RU" dirty="0" err="1" smtClean="0"/>
              <a:t>саморегуляции</a:t>
            </a:r>
            <a:endParaRPr lang="ru-RU" dirty="0"/>
          </a:p>
        </p:txBody>
      </p:sp>
      <p:sp>
        <p:nvSpPr>
          <p:cNvPr id="3" name="Объект 2"/>
          <p:cNvSpPr>
            <a:spLocks noGrp="1"/>
          </p:cNvSpPr>
          <p:nvPr>
            <p:ph idx="1"/>
          </p:nvPr>
        </p:nvSpPr>
        <p:spPr/>
        <p:txBody>
          <a:bodyPr>
            <a:normAutofit lnSpcReduction="10000"/>
          </a:bodyPr>
          <a:lstStyle/>
          <a:p>
            <a:r>
              <a:rPr lang="ru-RU" dirty="0" smtClean="0"/>
              <a:t>Занятия приятной деятельностью</a:t>
            </a:r>
          </a:p>
          <a:p>
            <a:r>
              <a:rPr lang="ru-RU" dirty="0" smtClean="0"/>
              <a:t>Занятия спортом</a:t>
            </a:r>
          </a:p>
          <a:p>
            <a:r>
              <a:rPr lang="ru-RU" dirty="0" smtClean="0"/>
              <a:t>Использование ароматерапии</a:t>
            </a:r>
          </a:p>
          <a:p>
            <a:r>
              <a:rPr lang="ru-RU" dirty="0" smtClean="0"/>
              <a:t>Дыхательные упражнения</a:t>
            </a:r>
          </a:p>
          <a:p>
            <a:r>
              <a:rPr lang="ru-RU" dirty="0" smtClean="0"/>
              <a:t>Употребление продуктов (серотонин)</a:t>
            </a:r>
          </a:p>
          <a:p>
            <a:r>
              <a:rPr lang="ru-RU" dirty="0" smtClean="0"/>
              <a:t>Расслабление мимической мускулатуры</a:t>
            </a:r>
          </a:p>
          <a:p>
            <a:r>
              <a:rPr lang="ru-RU" dirty="0" smtClean="0"/>
              <a:t>Изменение отношения к ситуации. Упражнение «Зато»</a:t>
            </a:r>
            <a:endParaRPr lang="ru-RU" dirty="0"/>
          </a:p>
        </p:txBody>
      </p:sp>
    </p:spTree>
    <p:extLst>
      <p:ext uri="{BB962C8B-B14F-4D97-AF65-F5344CB8AC3E}">
        <p14:creationId xmlns:p14="http://schemas.microsoft.com/office/powerpoint/2010/main" val="88256262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Упражнение «Зато»</a:t>
            </a:r>
            <a:endParaRPr lang="ru-RU" dirty="0"/>
          </a:p>
        </p:txBody>
      </p:sp>
      <p:sp>
        <p:nvSpPr>
          <p:cNvPr id="3" name="Объект 2"/>
          <p:cNvSpPr>
            <a:spLocks noGrp="1"/>
          </p:cNvSpPr>
          <p:nvPr>
            <p:ph idx="1"/>
          </p:nvPr>
        </p:nvSpPr>
        <p:spPr/>
        <p:txBody>
          <a:bodyPr/>
          <a:lstStyle/>
          <a:p>
            <a:r>
              <a:rPr lang="ru-RU" dirty="0"/>
              <a:t>1-я ситуация</a:t>
            </a:r>
          </a:p>
          <a:p>
            <a:pPr marL="0" indent="0">
              <a:buNone/>
            </a:pPr>
            <a:r>
              <a:rPr lang="ru-RU" dirty="0"/>
              <a:t>	Вы работаете во вторую смену. Вас в этот день пригласили на открытое мероприятие к 10.30. Вы приходите в детский сад, а Вам объявляют, что мероприятие переносится на другой день. </a:t>
            </a:r>
            <a:endParaRPr lang="ru-RU" dirty="0" smtClean="0"/>
          </a:p>
          <a:p>
            <a:pPr marL="0" indent="0">
              <a:buNone/>
            </a:pPr>
            <a:r>
              <a:rPr lang="ru-RU" i="1" dirty="0" smtClean="0">
                <a:solidFill>
                  <a:srgbClr val="FF0000"/>
                </a:solidFill>
              </a:rPr>
              <a:t>(</a:t>
            </a:r>
            <a:r>
              <a:rPr lang="ru-RU" i="1" dirty="0">
                <a:solidFill>
                  <a:srgbClr val="FF0000"/>
                </a:solidFill>
              </a:rPr>
              <a:t>Зато у меня есть время написать рабочий план, сходить по магазинам…).</a:t>
            </a:r>
          </a:p>
          <a:p>
            <a:endParaRPr lang="ru-RU" dirty="0"/>
          </a:p>
        </p:txBody>
      </p:sp>
    </p:spTree>
    <p:extLst>
      <p:ext uri="{BB962C8B-B14F-4D97-AF65-F5344CB8AC3E}">
        <p14:creationId xmlns:p14="http://schemas.microsoft.com/office/powerpoint/2010/main" val="1565676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circle(in)">
                                      <p:cBhvr>
                                        <p:cTn id="7" dur="20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Упражнение «Зато»</a:t>
            </a:r>
            <a:endParaRPr lang="ru-RU" dirty="0"/>
          </a:p>
        </p:txBody>
      </p:sp>
      <p:sp>
        <p:nvSpPr>
          <p:cNvPr id="3" name="Объект 2"/>
          <p:cNvSpPr>
            <a:spLocks noGrp="1"/>
          </p:cNvSpPr>
          <p:nvPr>
            <p:ph idx="1"/>
          </p:nvPr>
        </p:nvSpPr>
        <p:spPr/>
        <p:txBody>
          <a:bodyPr>
            <a:normAutofit/>
          </a:bodyPr>
          <a:lstStyle/>
          <a:p>
            <a:r>
              <a:rPr lang="ru-RU" b="1" dirty="0"/>
              <a:t>2-я ситуация</a:t>
            </a:r>
            <a:endParaRPr lang="ru-RU" dirty="0"/>
          </a:p>
          <a:p>
            <a:pPr marL="0" indent="0">
              <a:buNone/>
            </a:pPr>
            <a:r>
              <a:rPr lang="ru-RU" dirty="0" smtClean="0"/>
              <a:t>Рабочий </a:t>
            </a:r>
            <a:r>
              <a:rPr lang="ru-RU" dirty="0"/>
              <a:t>день воспитателя до 19.00. Последнего ребенка Вашей группы забрали в 17.30. </a:t>
            </a:r>
            <a:endParaRPr lang="ru-RU" dirty="0" smtClean="0"/>
          </a:p>
          <a:p>
            <a:pPr marL="0" indent="0">
              <a:buNone/>
            </a:pPr>
            <a:r>
              <a:rPr lang="ru-RU" i="1" dirty="0" smtClean="0">
                <a:solidFill>
                  <a:srgbClr val="FF0000"/>
                </a:solidFill>
              </a:rPr>
              <a:t>(</a:t>
            </a:r>
            <a:r>
              <a:rPr lang="ru-RU" i="1" dirty="0">
                <a:solidFill>
                  <a:srgbClr val="FF0000"/>
                </a:solidFill>
              </a:rPr>
              <a:t>Зато у меня есть время подготовиться к завтрашнему дню, разобрать шкаф, пообщаться с коллегами</a:t>
            </a:r>
            <a:r>
              <a:rPr lang="ru-RU" i="1" dirty="0" smtClean="0">
                <a:solidFill>
                  <a:srgbClr val="FF0000"/>
                </a:solidFill>
              </a:rPr>
              <a:t>…)</a:t>
            </a:r>
            <a:endParaRPr lang="ru-RU" dirty="0">
              <a:solidFill>
                <a:srgbClr val="FF0000"/>
              </a:solidFill>
            </a:endParaRPr>
          </a:p>
          <a:p>
            <a:endParaRPr lang="ru-RU" dirty="0"/>
          </a:p>
        </p:txBody>
      </p:sp>
    </p:spTree>
    <p:extLst>
      <p:ext uri="{BB962C8B-B14F-4D97-AF65-F5344CB8AC3E}">
        <p14:creationId xmlns:p14="http://schemas.microsoft.com/office/powerpoint/2010/main" val="16526023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circle(in)">
                                      <p:cBhvr>
                                        <p:cTn id="7" dur="20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548681"/>
            <a:ext cx="7772400" cy="2808311"/>
          </a:xfrm>
        </p:spPr>
        <p:txBody>
          <a:bodyPr>
            <a:normAutofit/>
          </a:bodyPr>
          <a:lstStyle/>
          <a:p>
            <a:r>
              <a:rPr lang="ru-RU" sz="1600" dirty="0">
                <a:solidFill>
                  <a:prstClr val="black"/>
                </a:solidFill>
              </a:rPr>
              <a:t>бюджетное дошкольное образовательное учреждение города Омска</a:t>
            </a:r>
            <a:br>
              <a:rPr lang="ru-RU" sz="1600" dirty="0">
                <a:solidFill>
                  <a:prstClr val="black"/>
                </a:solidFill>
              </a:rPr>
            </a:br>
            <a:r>
              <a:rPr lang="ru-RU" sz="1600" dirty="0">
                <a:solidFill>
                  <a:prstClr val="black"/>
                </a:solidFill>
              </a:rPr>
              <a:t> «Центр развития ребенка – детский сад № 38»</a:t>
            </a:r>
            <a:br>
              <a:rPr lang="ru-RU" sz="1600" dirty="0">
                <a:solidFill>
                  <a:prstClr val="black"/>
                </a:solidFill>
              </a:rPr>
            </a:br>
            <a:r>
              <a:rPr lang="ru-RU" sz="1600" dirty="0">
                <a:solidFill>
                  <a:prstClr val="black"/>
                </a:solidFill>
              </a:rPr>
              <a:t/>
            </a:r>
            <a:br>
              <a:rPr lang="ru-RU" sz="1600" dirty="0">
                <a:solidFill>
                  <a:prstClr val="black"/>
                </a:solidFill>
              </a:rPr>
            </a:br>
            <a:r>
              <a:rPr lang="ru-RU" dirty="0">
                <a:solidFill>
                  <a:prstClr val="black"/>
                </a:solidFill>
              </a:rPr>
              <a:t>Семинар-практикум </a:t>
            </a:r>
            <a:br>
              <a:rPr lang="ru-RU" dirty="0">
                <a:solidFill>
                  <a:prstClr val="black"/>
                </a:solidFill>
              </a:rPr>
            </a:br>
            <a:r>
              <a:rPr lang="ru-RU" dirty="0">
                <a:solidFill>
                  <a:prstClr val="black"/>
                </a:solidFill>
              </a:rPr>
              <a:t>«Эмоции и чувства»</a:t>
            </a:r>
            <a:endParaRPr lang="ru-RU" dirty="0"/>
          </a:p>
        </p:txBody>
      </p:sp>
      <p:sp>
        <p:nvSpPr>
          <p:cNvPr id="3" name="Подзаголовок 2"/>
          <p:cNvSpPr>
            <a:spLocks noGrp="1"/>
          </p:cNvSpPr>
          <p:nvPr>
            <p:ph type="subTitle" idx="1"/>
          </p:nvPr>
        </p:nvSpPr>
        <p:spPr>
          <a:xfrm>
            <a:off x="5004048" y="3886200"/>
            <a:ext cx="2768352" cy="1752600"/>
          </a:xfrm>
        </p:spPr>
        <p:txBody>
          <a:bodyPr/>
          <a:lstStyle/>
          <a:p>
            <a:pPr lvl="0" algn="r"/>
            <a:r>
              <a:rPr lang="ru-RU" sz="2400" dirty="0">
                <a:solidFill>
                  <a:prstClr val="black">
                    <a:tint val="75000"/>
                  </a:prstClr>
                </a:solidFill>
              </a:rPr>
              <a:t>Подготовила </a:t>
            </a:r>
          </a:p>
          <a:p>
            <a:pPr lvl="0" algn="r"/>
            <a:r>
              <a:rPr lang="ru-RU" sz="2400" dirty="0">
                <a:solidFill>
                  <a:prstClr val="black">
                    <a:tint val="75000"/>
                  </a:prstClr>
                </a:solidFill>
              </a:rPr>
              <a:t>педагог-психолог </a:t>
            </a:r>
          </a:p>
          <a:p>
            <a:pPr lvl="0" algn="r"/>
            <a:r>
              <a:rPr lang="ru-RU" sz="2400" dirty="0" err="1">
                <a:solidFill>
                  <a:prstClr val="black">
                    <a:tint val="75000"/>
                  </a:prstClr>
                </a:solidFill>
              </a:rPr>
              <a:t>Федораева</a:t>
            </a:r>
            <a:r>
              <a:rPr lang="ru-RU" sz="2400" dirty="0">
                <a:solidFill>
                  <a:prstClr val="black">
                    <a:tint val="75000"/>
                  </a:prstClr>
                </a:solidFill>
              </a:rPr>
              <a:t> О. И.</a:t>
            </a:r>
          </a:p>
          <a:p>
            <a:endParaRPr lang="ru-RU" dirty="0"/>
          </a:p>
        </p:txBody>
      </p:sp>
      <p:pic>
        <p:nvPicPr>
          <p:cNvPr id="3074" name="Picture 2" descr="H:\Семинар-практикум Эмоции и чувства\1429950235-645118.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3528" y="2924944"/>
            <a:ext cx="2933522" cy="374293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8257271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b="1" dirty="0" smtClean="0"/>
              <a:t/>
            </a:r>
            <a:br>
              <a:rPr lang="ru-RU" b="1" dirty="0" smtClean="0"/>
            </a:br>
            <a:r>
              <a:rPr lang="ru-RU" b="1" dirty="0"/>
              <a:t/>
            </a:r>
            <a:br>
              <a:rPr lang="ru-RU" b="1" dirty="0"/>
            </a:br>
            <a:r>
              <a:rPr lang="ru-RU" b="1" dirty="0" smtClean="0"/>
              <a:t>Цель:</a:t>
            </a:r>
            <a:r>
              <a:rPr lang="ru-RU" dirty="0" smtClean="0"/>
              <a:t> повышение психолого-педагогической компетентности педагогов в эмоциональной сфере.</a:t>
            </a:r>
            <a:br>
              <a:rPr lang="ru-RU" dirty="0" smtClean="0"/>
            </a:br>
            <a:endParaRPr lang="ru-RU" dirty="0"/>
          </a:p>
        </p:txBody>
      </p:sp>
      <p:sp>
        <p:nvSpPr>
          <p:cNvPr id="3" name="Объект 2"/>
          <p:cNvSpPr>
            <a:spLocks noGrp="1"/>
          </p:cNvSpPr>
          <p:nvPr>
            <p:ph idx="1"/>
          </p:nvPr>
        </p:nvSpPr>
        <p:spPr>
          <a:xfrm>
            <a:off x="457200" y="2204864"/>
            <a:ext cx="8229600" cy="3921299"/>
          </a:xfrm>
        </p:spPr>
        <p:txBody>
          <a:bodyPr>
            <a:normAutofit/>
          </a:bodyPr>
          <a:lstStyle/>
          <a:p>
            <a:pPr marL="0" indent="0">
              <a:buNone/>
            </a:pPr>
            <a:r>
              <a:rPr lang="ru-RU" b="1" dirty="0" smtClean="0"/>
              <a:t>Задачи</a:t>
            </a:r>
            <a:r>
              <a:rPr lang="ru-RU" b="1" dirty="0"/>
              <a:t>:</a:t>
            </a:r>
            <a:endParaRPr lang="ru-RU" dirty="0"/>
          </a:p>
          <a:p>
            <a:pPr lvl="0"/>
            <a:r>
              <a:rPr lang="ru-RU" dirty="0"/>
              <a:t>Расширять представление педагогов о значении эмоций в жизни.</a:t>
            </a:r>
          </a:p>
          <a:p>
            <a:pPr lvl="0"/>
            <a:r>
              <a:rPr lang="ru-RU" dirty="0"/>
              <a:t>Развивать навыки </a:t>
            </a:r>
            <a:r>
              <a:rPr lang="ru-RU" dirty="0" err="1"/>
              <a:t>анализирования</a:t>
            </a:r>
            <a:r>
              <a:rPr lang="ru-RU" dirty="0"/>
              <a:t> и изменения своего эмоционального состояния.</a:t>
            </a:r>
          </a:p>
          <a:p>
            <a:pPr lvl="0"/>
            <a:r>
              <a:rPr lang="ru-RU" dirty="0"/>
              <a:t>Способствовать сплочению коллектива.</a:t>
            </a:r>
          </a:p>
          <a:p>
            <a:endParaRPr lang="ru-RU" dirty="0"/>
          </a:p>
        </p:txBody>
      </p:sp>
    </p:spTree>
    <p:extLst>
      <p:ext uri="{BB962C8B-B14F-4D97-AF65-F5344CB8AC3E}">
        <p14:creationId xmlns:p14="http://schemas.microsoft.com/office/powerpoint/2010/main" val="404645295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t>Мини-лекция «Значение эмоций в жизни человека»</a:t>
            </a:r>
            <a:endParaRPr lang="ru-RU" dirty="0"/>
          </a:p>
        </p:txBody>
      </p:sp>
      <p:pic>
        <p:nvPicPr>
          <p:cNvPr id="4" name="Объект 3"/>
          <p:cNvPicPr>
            <a:picLocks noGrp="1" noChangeAspect="1"/>
          </p:cNvPicPr>
          <p:nvPr>
            <p:ph idx="1"/>
          </p:nvPr>
        </p:nvPicPr>
        <p:blipFill>
          <a:blip r:embed="rId3" cstate="print">
            <a:extLst>
              <a:ext uri="{28A0092B-C50C-407E-A947-70E740481C1C}">
                <a14:useLocalDpi xmlns:a14="http://schemas.microsoft.com/office/drawing/2010/main" val="0"/>
              </a:ext>
            </a:extLst>
          </a:blip>
          <a:stretch>
            <a:fillRect/>
          </a:stretch>
        </p:blipFill>
        <p:spPr>
          <a:xfrm>
            <a:off x="1907704" y="1412776"/>
            <a:ext cx="5256584" cy="5299061"/>
          </a:xfrm>
        </p:spPr>
      </p:pic>
    </p:spTree>
    <p:extLst>
      <p:ext uri="{BB962C8B-B14F-4D97-AF65-F5344CB8AC3E}">
        <p14:creationId xmlns:p14="http://schemas.microsoft.com/office/powerpoint/2010/main" val="414673932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16632"/>
            <a:ext cx="8229600" cy="576064"/>
          </a:xfrm>
        </p:spPr>
        <p:txBody>
          <a:bodyPr>
            <a:normAutofit fontScale="90000"/>
          </a:bodyPr>
          <a:lstStyle/>
          <a:p>
            <a:r>
              <a:rPr lang="ru-RU" dirty="0" smtClean="0"/>
              <a:t>Результаты анкетирования</a:t>
            </a:r>
            <a:endParaRPr lang="ru-RU" dirty="0"/>
          </a:p>
        </p:txBody>
      </p:sp>
      <p:sp>
        <p:nvSpPr>
          <p:cNvPr id="3" name="Объект 2"/>
          <p:cNvSpPr>
            <a:spLocks noGrp="1"/>
          </p:cNvSpPr>
          <p:nvPr>
            <p:ph idx="1"/>
          </p:nvPr>
        </p:nvSpPr>
        <p:spPr>
          <a:xfrm>
            <a:off x="457200" y="476672"/>
            <a:ext cx="8229600" cy="6192688"/>
          </a:xfrm>
        </p:spPr>
        <p:txBody>
          <a:bodyPr>
            <a:noAutofit/>
          </a:bodyPr>
          <a:lstStyle/>
          <a:p>
            <a:pPr marL="0" lvl="0" indent="0">
              <a:lnSpc>
                <a:spcPct val="150000"/>
              </a:lnSpc>
              <a:buNone/>
              <a:tabLst>
                <a:tab pos="457200" algn="l"/>
              </a:tabLst>
            </a:pPr>
            <a:r>
              <a:rPr lang="ru-RU" sz="1900" b="1" dirty="0" smtClean="0">
                <a:effectLst/>
                <a:ea typeface="Times New Roman"/>
              </a:rPr>
              <a:t>Хотелось бы вам, чтобы у вас вообще не было никаких эмоций? </a:t>
            </a:r>
          </a:p>
          <a:p>
            <a:pPr marL="0" lvl="0" indent="0">
              <a:lnSpc>
                <a:spcPct val="150000"/>
              </a:lnSpc>
              <a:buNone/>
              <a:tabLst>
                <a:tab pos="457200" algn="l"/>
              </a:tabLst>
            </a:pPr>
            <a:r>
              <a:rPr lang="ru-RU" sz="1900" b="1" dirty="0" smtClean="0">
                <a:solidFill>
                  <a:srgbClr val="7030A0"/>
                </a:solidFill>
                <a:effectLst/>
                <a:ea typeface="Times New Roman"/>
              </a:rPr>
              <a:t>Ответ: «Да» - 0 , «Нет» - 21</a:t>
            </a:r>
            <a:endParaRPr lang="ru-RU" sz="1900" b="1" dirty="0" smtClean="0">
              <a:solidFill>
                <a:srgbClr val="7030A0"/>
              </a:solidFill>
              <a:ea typeface="Times New Roman"/>
            </a:endParaRPr>
          </a:p>
          <a:p>
            <a:pPr marL="0" lvl="0" indent="0">
              <a:lnSpc>
                <a:spcPct val="150000"/>
              </a:lnSpc>
              <a:buNone/>
              <a:tabLst>
                <a:tab pos="457200" algn="l"/>
              </a:tabLst>
            </a:pPr>
            <a:r>
              <a:rPr lang="ru-RU" sz="1900" b="1" dirty="0" smtClean="0">
                <a:effectLst/>
                <a:ea typeface="Times New Roman"/>
              </a:rPr>
              <a:t>Были ли в вашей жизни случаи, когда ваши эмоции вам мешали? </a:t>
            </a:r>
          </a:p>
          <a:p>
            <a:pPr marL="0" lvl="0" indent="0">
              <a:lnSpc>
                <a:spcPct val="150000"/>
              </a:lnSpc>
              <a:buNone/>
              <a:tabLst>
                <a:tab pos="457200" algn="l"/>
              </a:tabLst>
            </a:pPr>
            <a:r>
              <a:rPr lang="ru-RU" sz="1900" b="1" dirty="0" smtClean="0">
                <a:solidFill>
                  <a:srgbClr val="7030A0"/>
                </a:solidFill>
                <a:effectLst/>
                <a:ea typeface="Times New Roman"/>
              </a:rPr>
              <a:t>Ответ: «Да» - 18, «Нет» - 3</a:t>
            </a:r>
          </a:p>
          <a:p>
            <a:pPr marL="0" lvl="0" indent="0">
              <a:lnSpc>
                <a:spcPct val="150000"/>
              </a:lnSpc>
              <a:buNone/>
              <a:tabLst>
                <a:tab pos="457200" algn="l"/>
              </a:tabLst>
            </a:pPr>
            <a:r>
              <a:rPr lang="ru-RU" sz="1900" b="1" dirty="0" smtClean="0">
                <a:effectLst/>
                <a:ea typeface="Times New Roman"/>
              </a:rPr>
              <a:t>Были ли в вашей жизни случаи, когда вам мешали эмоции других людей?</a:t>
            </a:r>
          </a:p>
          <a:p>
            <a:pPr marL="0" lvl="0" indent="0">
              <a:lnSpc>
                <a:spcPct val="150000"/>
              </a:lnSpc>
              <a:buNone/>
              <a:tabLst>
                <a:tab pos="457200" algn="l"/>
              </a:tabLst>
            </a:pPr>
            <a:r>
              <a:rPr lang="ru-RU" sz="1900" b="1" dirty="0" smtClean="0">
                <a:solidFill>
                  <a:srgbClr val="7030A0"/>
                </a:solidFill>
                <a:effectLst/>
                <a:ea typeface="Times New Roman"/>
              </a:rPr>
              <a:t>Ответ: «Да» - 18 , «Нет» - 3 </a:t>
            </a:r>
          </a:p>
          <a:p>
            <a:pPr marL="0" indent="0">
              <a:lnSpc>
                <a:spcPct val="150000"/>
              </a:lnSpc>
              <a:spcAft>
                <a:spcPts val="0"/>
              </a:spcAft>
              <a:buNone/>
            </a:pPr>
            <a:r>
              <a:rPr lang="ru-RU" sz="1900" b="1" dirty="0" smtClean="0">
                <a:effectLst/>
                <a:ea typeface="Times New Roman"/>
              </a:rPr>
              <a:t>Случалось ли, что другие люди не понимали ваших чувств? </a:t>
            </a:r>
          </a:p>
          <a:p>
            <a:pPr marL="0" indent="0">
              <a:lnSpc>
                <a:spcPct val="150000"/>
              </a:lnSpc>
              <a:spcAft>
                <a:spcPts val="0"/>
              </a:spcAft>
              <a:buNone/>
            </a:pPr>
            <a:r>
              <a:rPr lang="ru-RU" sz="1900" b="1" dirty="0" smtClean="0">
                <a:solidFill>
                  <a:srgbClr val="7030A0"/>
                </a:solidFill>
                <a:effectLst/>
                <a:ea typeface="Times New Roman"/>
              </a:rPr>
              <a:t>Ответ: «Да» - 17, «Нет» - 4</a:t>
            </a:r>
          </a:p>
          <a:p>
            <a:pPr marL="0" indent="0">
              <a:lnSpc>
                <a:spcPct val="150000"/>
              </a:lnSpc>
              <a:spcAft>
                <a:spcPts val="0"/>
              </a:spcAft>
              <a:buNone/>
            </a:pPr>
            <a:r>
              <a:rPr lang="ru-RU" sz="1900" b="1" dirty="0" smtClean="0">
                <a:effectLst/>
                <a:ea typeface="Times New Roman"/>
              </a:rPr>
              <a:t>Случалось ли, что вы не понимали чувств других людей? </a:t>
            </a:r>
          </a:p>
          <a:p>
            <a:pPr marL="0" indent="0">
              <a:lnSpc>
                <a:spcPct val="150000"/>
              </a:lnSpc>
              <a:spcAft>
                <a:spcPts val="0"/>
              </a:spcAft>
              <a:buNone/>
            </a:pPr>
            <a:r>
              <a:rPr lang="ru-RU" sz="1900" b="1" dirty="0" smtClean="0">
                <a:solidFill>
                  <a:srgbClr val="7030A0"/>
                </a:solidFill>
                <a:effectLst/>
                <a:ea typeface="Times New Roman"/>
              </a:rPr>
              <a:t>Ответ: «Да» - 16, «Нет» - 5 </a:t>
            </a:r>
          </a:p>
          <a:p>
            <a:pPr marL="0" indent="0">
              <a:lnSpc>
                <a:spcPct val="150000"/>
              </a:lnSpc>
              <a:spcAft>
                <a:spcPts val="0"/>
              </a:spcAft>
              <a:buNone/>
            </a:pPr>
            <a:r>
              <a:rPr lang="ru-RU" sz="1900" b="1" dirty="0" smtClean="0">
                <a:effectLst/>
                <a:ea typeface="Times New Roman"/>
              </a:rPr>
              <a:t>Согласны ли вы, что некоторые эмоции надо скрывать, подавлять, загонять внутрь, ни в коем случае не выражать? </a:t>
            </a:r>
          </a:p>
          <a:p>
            <a:pPr marL="0" indent="0">
              <a:lnSpc>
                <a:spcPct val="150000"/>
              </a:lnSpc>
              <a:spcAft>
                <a:spcPts val="0"/>
              </a:spcAft>
              <a:buNone/>
            </a:pPr>
            <a:r>
              <a:rPr lang="ru-RU" sz="1900" b="1" dirty="0" smtClean="0">
                <a:solidFill>
                  <a:srgbClr val="7030A0"/>
                </a:solidFill>
                <a:effectLst/>
                <a:ea typeface="Times New Roman"/>
              </a:rPr>
              <a:t>Ответ: «Да» - 10, «Нет» - 11</a:t>
            </a:r>
          </a:p>
          <a:p>
            <a:pPr marL="0" indent="0">
              <a:spcAft>
                <a:spcPts val="0"/>
              </a:spcAft>
              <a:buNone/>
            </a:pPr>
            <a:r>
              <a:rPr lang="ru-RU" sz="1400" b="1" dirty="0" smtClean="0">
                <a:effectLst/>
                <a:ea typeface="Times New Roman"/>
              </a:rPr>
              <a:t>            </a:t>
            </a:r>
            <a:endParaRPr lang="ru-RU" sz="1400" b="1" dirty="0">
              <a:effectLst/>
              <a:ea typeface="Times New Roman"/>
            </a:endParaRPr>
          </a:p>
        </p:txBody>
      </p:sp>
    </p:spTree>
    <p:extLst>
      <p:ext uri="{BB962C8B-B14F-4D97-AF65-F5344CB8AC3E}">
        <p14:creationId xmlns:p14="http://schemas.microsoft.com/office/powerpoint/2010/main" val="28962674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anim calcmode="lin" valueType="num">
                                      <p:cBhvr additive="base">
                                        <p:cTn id="13"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anim calcmode="lin" valueType="num">
                                      <p:cBhvr additive="base">
                                        <p:cTn id="19"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7" end="7"/>
                                            </p:txEl>
                                          </p:spTgt>
                                        </p:tgtEl>
                                        <p:attrNameLst>
                                          <p:attrName>style.visibility</p:attrName>
                                        </p:attrNameLst>
                                      </p:cBhvr>
                                      <p:to>
                                        <p:strVal val="visible"/>
                                      </p:to>
                                    </p:set>
                                    <p:anim calcmode="lin" valueType="num">
                                      <p:cBhvr additive="base">
                                        <p:cTn id="25"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3">
                                            <p:txEl>
                                              <p:pRg st="9" end="9"/>
                                            </p:txEl>
                                          </p:spTgt>
                                        </p:tgtEl>
                                        <p:attrNameLst>
                                          <p:attrName>style.visibility</p:attrName>
                                        </p:attrNameLst>
                                      </p:cBhvr>
                                      <p:to>
                                        <p:strVal val="visible"/>
                                      </p:to>
                                    </p:set>
                                    <p:anim calcmode="lin" valueType="num">
                                      <p:cBhvr additive="base">
                                        <p:cTn id="31" dur="500" fill="hold"/>
                                        <p:tgtEl>
                                          <p:spTgt spid="3">
                                            <p:txEl>
                                              <p:pRg st="9" end="9"/>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9" end="9"/>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3">
                                            <p:txEl>
                                              <p:pRg st="11" end="11"/>
                                            </p:txEl>
                                          </p:spTgt>
                                        </p:tgtEl>
                                        <p:attrNameLst>
                                          <p:attrName>style.visibility</p:attrName>
                                        </p:attrNameLst>
                                      </p:cBhvr>
                                      <p:to>
                                        <p:strVal val="visible"/>
                                      </p:to>
                                    </p:set>
                                    <p:anim calcmode="lin" valueType="num">
                                      <p:cBhvr additive="base">
                                        <p:cTn id="37" dur="500" fill="hold"/>
                                        <p:tgtEl>
                                          <p:spTgt spid="3">
                                            <p:txEl>
                                              <p:pRg st="11" end="11"/>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11" end="1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Эмоции </a:t>
            </a:r>
            <a:endParaRPr lang="ru-RU" dirty="0"/>
          </a:p>
        </p:txBody>
      </p:sp>
      <p:pic>
        <p:nvPicPr>
          <p:cNvPr id="4" name="Объект 3"/>
          <p:cNvPicPr>
            <a:picLocks noGrp="1" noChangeAspect="1"/>
          </p:cNvPicPr>
          <p:nvPr>
            <p:ph idx="1"/>
          </p:nvPr>
        </p:nvPicPr>
        <p:blipFill>
          <a:blip r:embed="rId3" cstate="print">
            <a:extLst>
              <a:ext uri="{28A0092B-C50C-407E-A947-70E740481C1C}">
                <a14:useLocalDpi xmlns:a14="http://schemas.microsoft.com/office/drawing/2010/main" val="0"/>
              </a:ext>
            </a:extLst>
          </a:blip>
          <a:stretch>
            <a:fillRect/>
          </a:stretch>
        </p:blipFill>
        <p:spPr>
          <a:xfrm>
            <a:off x="683568" y="1196752"/>
            <a:ext cx="8105806" cy="5400000"/>
          </a:xfrm>
        </p:spPr>
      </p:pic>
    </p:spTree>
    <p:extLst>
      <p:ext uri="{BB962C8B-B14F-4D97-AF65-F5344CB8AC3E}">
        <p14:creationId xmlns:p14="http://schemas.microsoft.com/office/powerpoint/2010/main" val="399103727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t>Практикум: путешествие в мир эмоций и чувств</a:t>
            </a:r>
            <a:endParaRPr lang="ru-RU" dirty="0"/>
          </a:p>
        </p:txBody>
      </p:sp>
      <p:sp>
        <p:nvSpPr>
          <p:cNvPr id="3" name="Объект 2"/>
          <p:cNvSpPr>
            <a:spLocks noGrp="1"/>
          </p:cNvSpPr>
          <p:nvPr>
            <p:ph idx="1"/>
          </p:nvPr>
        </p:nvSpPr>
        <p:spPr/>
        <p:txBody>
          <a:bodyPr>
            <a:noAutofit/>
          </a:bodyPr>
          <a:lstStyle/>
          <a:p>
            <a:pPr lvl="0"/>
            <a:r>
              <a:rPr lang="ru-RU" sz="2300" dirty="0"/>
              <a:t>Сердце веселиться и лицо цветет. </a:t>
            </a:r>
            <a:endParaRPr lang="ru-RU" sz="2300" dirty="0" smtClean="0"/>
          </a:p>
          <a:p>
            <a:pPr marL="0" lvl="0" indent="0">
              <a:buNone/>
            </a:pPr>
            <a:r>
              <a:rPr lang="ru-RU" sz="2300" b="1" dirty="0" smtClean="0">
                <a:solidFill>
                  <a:srgbClr val="FF0000"/>
                </a:solidFill>
              </a:rPr>
              <a:t>(</a:t>
            </a:r>
            <a:r>
              <a:rPr lang="ru-RU" sz="2300" b="1" dirty="0">
                <a:solidFill>
                  <a:srgbClr val="FF0000"/>
                </a:solidFill>
              </a:rPr>
              <a:t>Радость</a:t>
            </a:r>
            <a:r>
              <a:rPr lang="ru-RU" sz="2300" b="1" dirty="0" smtClean="0">
                <a:solidFill>
                  <a:srgbClr val="FF0000"/>
                </a:solidFill>
              </a:rPr>
              <a:t>)</a:t>
            </a:r>
            <a:endParaRPr lang="ru-RU" sz="2300" b="1" dirty="0">
              <a:solidFill>
                <a:srgbClr val="FF0000"/>
              </a:solidFill>
            </a:endParaRPr>
          </a:p>
          <a:p>
            <a:pPr lvl="0"/>
            <a:r>
              <a:rPr lang="ru-RU" sz="2300" dirty="0"/>
              <a:t>С людьми браниться – никуда не годится. </a:t>
            </a:r>
            <a:endParaRPr lang="ru-RU" sz="2300" dirty="0" smtClean="0"/>
          </a:p>
          <a:p>
            <a:pPr marL="0" lvl="0" indent="0">
              <a:buNone/>
            </a:pPr>
            <a:r>
              <a:rPr lang="ru-RU" sz="2300" b="1" dirty="0" smtClean="0">
                <a:solidFill>
                  <a:srgbClr val="7030A0"/>
                </a:solidFill>
              </a:rPr>
              <a:t>(</a:t>
            </a:r>
            <a:r>
              <a:rPr lang="ru-RU" sz="2300" b="1" dirty="0">
                <a:solidFill>
                  <a:srgbClr val="7030A0"/>
                </a:solidFill>
              </a:rPr>
              <a:t>Злость</a:t>
            </a:r>
            <a:r>
              <a:rPr lang="ru-RU" sz="2300" b="1" dirty="0" smtClean="0">
                <a:solidFill>
                  <a:srgbClr val="7030A0"/>
                </a:solidFill>
              </a:rPr>
              <a:t>)</a:t>
            </a:r>
            <a:endParaRPr lang="ru-RU" sz="2300" b="1" dirty="0">
              <a:solidFill>
                <a:srgbClr val="7030A0"/>
              </a:solidFill>
            </a:endParaRPr>
          </a:p>
          <a:p>
            <a:pPr lvl="0"/>
            <a:r>
              <a:rPr lang="ru-RU" sz="2300" dirty="0"/>
              <a:t>Душа в пятки ушла. </a:t>
            </a:r>
            <a:endParaRPr lang="ru-RU" sz="2300" dirty="0" smtClean="0"/>
          </a:p>
          <a:p>
            <a:pPr marL="0" lvl="0" indent="0">
              <a:buNone/>
            </a:pPr>
            <a:r>
              <a:rPr lang="ru-RU" sz="2300" b="1" dirty="0" smtClean="0">
                <a:solidFill>
                  <a:schemeClr val="accent6">
                    <a:lumMod val="50000"/>
                  </a:schemeClr>
                </a:solidFill>
              </a:rPr>
              <a:t>(</a:t>
            </a:r>
            <a:r>
              <a:rPr lang="ru-RU" sz="2300" b="1" dirty="0">
                <a:solidFill>
                  <a:schemeClr val="accent6">
                    <a:lumMod val="50000"/>
                  </a:schemeClr>
                </a:solidFill>
              </a:rPr>
              <a:t>Страх</a:t>
            </a:r>
            <a:r>
              <a:rPr lang="ru-RU" sz="2300" b="1" dirty="0" smtClean="0">
                <a:solidFill>
                  <a:schemeClr val="accent6">
                    <a:lumMod val="50000"/>
                  </a:schemeClr>
                </a:solidFill>
              </a:rPr>
              <a:t>)</a:t>
            </a:r>
            <a:endParaRPr lang="ru-RU" sz="2300" b="1" dirty="0">
              <a:solidFill>
                <a:schemeClr val="accent6">
                  <a:lumMod val="50000"/>
                </a:schemeClr>
              </a:solidFill>
            </a:endParaRPr>
          </a:p>
          <a:p>
            <a:pPr lvl="0"/>
            <a:r>
              <a:rPr lang="ru-RU" sz="2300" dirty="0"/>
              <a:t>День меркнет ночью, а человек – печалью. </a:t>
            </a:r>
            <a:endParaRPr lang="ru-RU" sz="2300" dirty="0" smtClean="0"/>
          </a:p>
          <a:p>
            <a:pPr marL="0" lvl="0" indent="0">
              <a:buNone/>
            </a:pPr>
            <a:r>
              <a:rPr lang="ru-RU" sz="2300" b="1" dirty="0" smtClean="0">
                <a:solidFill>
                  <a:schemeClr val="tx2">
                    <a:lumMod val="60000"/>
                    <a:lumOff val="40000"/>
                  </a:schemeClr>
                </a:solidFill>
              </a:rPr>
              <a:t>(</a:t>
            </a:r>
            <a:r>
              <a:rPr lang="ru-RU" sz="2300" b="1" dirty="0">
                <a:solidFill>
                  <a:schemeClr val="tx2">
                    <a:lumMod val="60000"/>
                    <a:lumOff val="40000"/>
                  </a:schemeClr>
                </a:solidFill>
              </a:rPr>
              <a:t>Грусть</a:t>
            </a:r>
            <a:r>
              <a:rPr lang="ru-RU" sz="2300" b="1" dirty="0" smtClean="0">
                <a:solidFill>
                  <a:schemeClr val="tx2">
                    <a:lumMod val="60000"/>
                    <a:lumOff val="40000"/>
                  </a:schemeClr>
                </a:solidFill>
              </a:rPr>
              <a:t>)</a:t>
            </a:r>
            <a:endParaRPr lang="ru-RU" sz="2300" b="1" dirty="0">
              <a:solidFill>
                <a:schemeClr val="tx2">
                  <a:lumMod val="60000"/>
                  <a:lumOff val="40000"/>
                </a:schemeClr>
              </a:solidFill>
            </a:endParaRPr>
          </a:p>
          <a:p>
            <a:pPr lvl="0"/>
            <a:r>
              <a:rPr lang="ru-RU" sz="2300" dirty="0"/>
              <a:t>Смотрит, что баран на новые ворота. </a:t>
            </a:r>
            <a:endParaRPr lang="ru-RU" sz="2300" dirty="0" smtClean="0"/>
          </a:p>
          <a:p>
            <a:pPr marL="0" lvl="0" indent="0">
              <a:buNone/>
            </a:pPr>
            <a:r>
              <a:rPr lang="ru-RU" sz="2300" b="1" dirty="0" smtClean="0">
                <a:solidFill>
                  <a:srgbClr val="00B050"/>
                </a:solidFill>
              </a:rPr>
              <a:t>(</a:t>
            </a:r>
            <a:r>
              <a:rPr lang="ru-RU" sz="2300" b="1" dirty="0">
                <a:solidFill>
                  <a:srgbClr val="00B050"/>
                </a:solidFill>
              </a:rPr>
              <a:t>Удивление</a:t>
            </a:r>
            <a:r>
              <a:rPr lang="ru-RU" sz="2300" b="1" dirty="0" smtClean="0">
                <a:solidFill>
                  <a:srgbClr val="00B050"/>
                </a:solidFill>
              </a:rPr>
              <a:t>)</a:t>
            </a:r>
            <a:endParaRPr lang="ru-RU" sz="2300" b="1" dirty="0">
              <a:solidFill>
                <a:srgbClr val="00B050"/>
              </a:solidFill>
            </a:endParaRPr>
          </a:p>
          <a:p>
            <a:pPr lvl="0"/>
            <a:r>
              <a:rPr lang="ru-RU" sz="2300" dirty="0"/>
              <a:t>В чужом глазу видеть соринку, в своем бревна не замечать. </a:t>
            </a:r>
            <a:endParaRPr lang="ru-RU" sz="2300" dirty="0" smtClean="0"/>
          </a:p>
          <a:p>
            <a:pPr marL="0" lvl="0" indent="0">
              <a:buNone/>
            </a:pPr>
            <a:r>
              <a:rPr lang="ru-RU" sz="2300" b="1" dirty="0" smtClean="0">
                <a:solidFill>
                  <a:srgbClr val="FF0066"/>
                </a:solidFill>
              </a:rPr>
              <a:t>(</a:t>
            </a:r>
            <a:r>
              <a:rPr lang="ru-RU" sz="2300" b="1" dirty="0">
                <a:solidFill>
                  <a:srgbClr val="FF0066"/>
                </a:solidFill>
              </a:rPr>
              <a:t>Самодовольство</a:t>
            </a:r>
            <a:r>
              <a:rPr lang="ru-RU" sz="2300" b="1" dirty="0" smtClean="0">
                <a:solidFill>
                  <a:srgbClr val="FF0066"/>
                </a:solidFill>
              </a:rPr>
              <a:t>)</a:t>
            </a:r>
            <a:endParaRPr lang="ru-RU" sz="2300" b="1" dirty="0">
              <a:solidFill>
                <a:srgbClr val="FF0066"/>
              </a:solidFill>
            </a:endParaRPr>
          </a:p>
        </p:txBody>
      </p:sp>
    </p:spTree>
    <p:extLst>
      <p:ext uri="{BB962C8B-B14F-4D97-AF65-F5344CB8AC3E}">
        <p14:creationId xmlns:p14="http://schemas.microsoft.com/office/powerpoint/2010/main" val="3557843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anim calcmode="lin" valueType="num">
                                      <p:cBhvr additive="base">
                                        <p:cTn id="13"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anim calcmode="lin" valueType="num">
                                      <p:cBhvr additive="base">
                                        <p:cTn id="19"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7" end="7"/>
                                            </p:txEl>
                                          </p:spTgt>
                                        </p:tgtEl>
                                        <p:attrNameLst>
                                          <p:attrName>style.visibility</p:attrName>
                                        </p:attrNameLst>
                                      </p:cBhvr>
                                      <p:to>
                                        <p:strVal val="visible"/>
                                      </p:to>
                                    </p:set>
                                    <p:anim calcmode="lin" valueType="num">
                                      <p:cBhvr additive="base">
                                        <p:cTn id="25"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3">
                                            <p:txEl>
                                              <p:pRg st="9" end="9"/>
                                            </p:txEl>
                                          </p:spTgt>
                                        </p:tgtEl>
                                        <p:attrNameLst>
                                          <p:attrName>style.visibility</p:attrName>
                                        </p:attrNameLst>
                                      </p:cBhvr>
                                      <p:to>
                                        <p:strVal val="visible"/>
                                      </p:to>
                                    </p:set>
                                    <p:anim calcmode="lin" valueType="num">
                                      <p:cBhvr additive="base">
                                        <p:cTn id="31" dur="500" fill="hold"/>
                                        <p:tgtEl>
                                          <p:spTgt spid="3">
                                            <p:txEl>
                                              <p:pRg st="9" end="9"/>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9" end="9"/>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3">
                                            <p:txEl>
                                              <p:pRg st="11" end="11"/>
                                            </p:txEl>
                                          </p:spTgt>
                                        </p:tgtEl>
                                        <p:attrNameLst>
                                          <p:attrName>style.visibility</p:attrName>
                                        </p:attrNameLst>
                                      </p:cBhvr>
                                      <p:to>
                                        <p:strVal val="visible"/>
                                      </p:to>
                                    </p:set>
                                    <p:anim calcmode="lin" valueType="num">
                                      <p:cBhvr additive="base">
                                        <p:cTn id="37" dur="500" fill="hold"/>
                                        <p:tgtEl>
                                          <p:spTgt spid="3">
                                            <p:txEl>
                                              <p:pRg st="11" end="11"/>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11" end="1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Тест «Ваши эмоции»</a:t>
            </a:r>
            <a:endParaRPr lang="ru-RU" dirty="0"/>
          </a:p>
        </p:txBody>
      </p:sp>
      <p:sp>
        <p:nvSpPr>
          <p:cNvPr id="18" name="Объект 17"/>
          <p:cNvSpPr>
            <a:spLocks noGrp="1"/>
          </p:cNvSpPr>
          <p:nvPr>
            <p:ph idx="1"/>
          </p:nvPr>
        </p:nvSpPr>
        <p:spPr>
          <a:xfrm>
            <a:off x="143508" y="872716"/>
            <a:ext cx="8856984" cy="5112568"/>
          </a:xfrm>
        </p:spPr>
        <p:txBody>
          <a:bodyPr/>
          <a:lstStyle/>
          <a:p>
            <a:pPr marL="0" indent="0">
              <a:buNone/>
            </a:pPr>
            <a:endParaRPr lang="ru-RU" dirty="0"/>
          </a:p>
        </p:txBody>
      </p:sp>
      <p:grpSp>
        <p:nvGrpSpPr>
          <p:cNvPr id="9" name="Группа 8"/>
          <p:cNvGrpSpPr/>
          <p:nvPr/>
        </p:nvGrpSpPr>
        <p:grpSpPr>
          <a:xfrm>
            <a:off x="177944" y="1661873"/>
            <a:ext cx="2305824" cy="2952328"/>
            <a:chOff x="179512" y="1556792"/>
            <a:chExt cx="2305824" cy="2952328"/>
          </a:xfrm>
        </p:grpSpPr>
        <p:sp>
          <p:nvSpPr>
            <p:cNvPr id="4" name="Овал 3"/>
            <p:cNvSpPr/>
            <p:nvPr/>
          </p:nvSpPr>
          <p:spPr>
            <a:xfrm>
              <a:off x="179512" y="1556792"/>
              <a:ext cx="2232248" cy="2952328"/>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5" name="TextBox 4"/>
            <p:cNvSpPr txBox="1"/>
            <p:nvPr/>
          </p:nvSpPr>
          <p:spPr>
            <a:xfrm>
              <a:off x="179512" y="2525995"/>
              <a:ext cx="2305824" cy="830997"/>
            </a:xfrm>
            <a:prstGeom prst="rect">
              <a:avLst/>
            </a:prstGeom>
            <a:noFill/>
          </p:spPr>
          <p:txBody>
            <a:bodyPr wrap="none" rtlCol="0">
              <a:spAutoFit/>
            </a:bodyPr>
            <a:lstStyle/>
            <a:p>
              <a:r>
                <a:rPr lang="ru-RU" sz="4800" b="1" dirty="0" smtClean="0"/>
                <a:t>радость</a:t>
              </a:r>
              <a:endParaRPr lang="ru-RU" sz="4800" b="1" dirty="0"/>
            </a:p>
          </p:txBody>
        </p:sp>
      </p:grpSp>
      <p:grpSp>
        <p:nvGrpSpPr>
          <p:cNvPr id="10" name="Группа 9"/>
          <p:cNvGrpSpPr/>
          <p:nvPr/>
        </p:nvGrpSpPr>
        <p:grpSpPr>
          <a:xfrm>
            <a:off x="4139952" y="1650549"/>
            <a:ext cx="2255837" cy="2974975"/>
            <a:chOff x="4654544" y="1520102"/>
            <a:chExt cx="2255837" cy="2974975"/>
          </a:xfrm>
        </p:grpSpPr>
        <p:pic>
          <p:nvPicPr>
            <p:cNvPr id="3075" name="Picture 3"/>
            <p:cNvPicPr>
              <a:picLocks noChangeAspect="1" noChangeArrowheads="1"/>
            </p:cNvPicPr>
            <p:nvPr/>
          </p:nvPicPr>
          <p:blipFill>
            <a:blip r:embed="rId3">
              <a:clrChange>
                <a:clrFrom>
                  <a:srgbClr val="4F81BD"/>
                </a:clrFrom>
                <a:clrTo>
                  <a:srgbClr val="4F81BD">
                    <a:alpha val="0"/>
                  </a:srgbClr>
                </a:clrTo>
              </a:clrChange>
              <a:extLst>
                <a:ext uri="{28A0092B-C50C-407E-A947-70E740481C1C}">
                  <a14:useLocalDpi xmlns:a14="http://schemas.microsoft.com/office/drawing/2010/main" val="0"/>
                </a:ext>
              </a:extLst>
            </a:blip>
            <a:srcRect/>
            <a:stretch>
              <a:fillRect/>
            </a:stretch>
          </p:blipFill>
          <p:spPr bwMode="auto">
            <a:xfrm>
              <a:off x="4654544" y="1520102"/>
              <a:ext cx="2255837" cy="29749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TextBox 6"/>
            <p:cNvSpPr txBox="1"/>
            <p:nvPr/>
          </p:nvSpPr>
          <p:spPr>
            <a:xfrm>
              <a:off x="4832971" y="2457277"/>
              <a:ext cx="1898981" cy="830997"/>
            </a:xfrm>
            <a:prstGeom prst="rect">
              <a:avLst/>
            </a:prstGeom>
            <a:noFill/>
          </p:spPr>
          <p:txBody>
            <a:bodyPr wrap="none" rtlCol="0">
              <a:spAutoFit/>
            </a:bodyPr>
            <a:lstStyle/>
            <a:p>
              <a:r>
                <a:rPr lang="ru-RU" sz="4800" b="1" dirty="0" smtClean="0"/>
                <a:t>злость</a:t>
              </a:r>
              <a:endParaRPr lang="ru-RU" sz="4800" b="1" dirty="0"/>
            </a:p>
          </p:txBody>
        </p:sp>
      </p:grpSp>
      <p:grpSp>
        <p:nvGrpSpPr>
          <p:cNvPr id="11" name="Группа 10"/>
          <p:cNvGrpSpPr/>
          <p:nvPr/>
        </p:nvGrpSpPr>
        <p:grpSpPr>
          <a:xfrm>
            <a:off x="6516296" y="3235713"/>
            <a:ext cx="2255837" cy="2974975"/>
            <a:chOff x="6660232" y="3356992"/>
            <a:chExt cx="2255837" cy="2974975"/>
          </a:xfrm>
        </p:grpSpPr>
        <p:pic>
          <p:nvPicPr>
            <p:cNvPr id="3076" name="Picture 4"/>
            <p:cNvPicPr>
              <a:picLocks noChangeAspect="1" noChangeArrowheads="1"/>
            </p:cNvPicPr>
            <p:nvPr/>
          </p:nvPicPr>
          <p:blipFill>
            <a:blip r:embed="rId3">
              <a:clrChange>
                <a:clrFrom>
                  <a:srgbClr val="4F81BD"/>
                </a:clrFrom>
                <a:clrTo>
                  <a:srgbClr val="4F81BD">
                    <a:alpha val="0"/>
                  </a:srgbClr>
                </a:clrTo>
              </a:clrChange>
              <a:extLst>
                <a:ext uri="{28A0092B-C50C-407E-A947-70E740481C1C}">
                  <a14:useLocalDpi xmlns:a14="http://schemas.microsoft.com/office/drawing/2010/main" val="0"/>
                </a:ext>
              </a:extLst>
            </a:blip>
            <a:srcRect/>
            <a:stretch>
              <a:fillRect/>
            </a:stretch>
          </p:blipFill>
          <p:spPr bwMode="auto">
            <a:xfrm>
              <a:off x="6660232" y="3356992"/>
              <a:ext cx="2255837" cy="29749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TextBox 7"/>
            <p:cNvSpPr txBox="1"/>
            <p:nvPr/>
          </p:nvSpPr>
          <p:spPr>
            <a:xfrm>
              <a:off x="6933589" y="4405823"/>
              <a:ext cx="1709122" cy="769441"/>
            </a:xfrm>
            <a:prstGeom prst="rect">
              <a:avLst/>
            </a:prstGeom>
            <a:noFill/>
          </p:spPr>
          <p:txBody>
            <a:bodyPr wrap="none" rtlCol="0">
              <a:spAutoFit/>
            </a:bodyPr>
            <a:lstStyle/>
            <a:p>
              <a:r>
                <a:rPr lang="ru-RU" sz="4400" b="1" dirty="0" smtClean="0"/>
                <a:t>обида</a:t>
              </a:r>
              <a:endParaRPr lang="ru-RU" sz="4400" b="1" dirty="0"/>
            </a:p>
          </p:txBody>
        </p:sp>
      </p:grpSp>
      <p:grpSp>
        <p:nvGrpSpPr>
          <p:cNvPr id="20" name="Группа 19"/>
          <p:cNvGrpSpPr/>
          <p:nvPr/>
        </p:nvGrpSpPr>
        <p:grpSpPr>
          <a:xfrm>
            <a:off x="4139950" y="1650549"/>
            <a:ext cx="2255837" cy="2974975"/>
            <a:chOff x="4654544" y="1520102"/>
            <a:chExt cx="2255837" cy="2974975"/>
          </a:xfrm>
        </p:grpSpPr>
        <p:pic>
          <p:nvPicPr>
            <p:cNvPr id="21" name="Picture 3"/>
            <p:cNvPicPr>
              <a:picLocks noChangeAspect="1" noChangeArrowheads="1"/>
            </p:cNvPicPr>
            <p:nvPr/>
          </p:nvPicPr>
          <p:blipFill>
            <a:blip r:embed="rId3">
              <a:clrChange>
                <a:clrFrom>
                  <a:srgbClr val="4F81BD"/>
                </a:clrFrom>
                <a:clrTo>
                  <a:srgbClr val="4F81BD">
                    <a:alpha val="0"/>
                  </a:srgbClr>
                </a:clrTo>
              </a:clrChange>
              <a:extLst>
                <a:ext uri="{28A0092B-C50C-407E-A947-70E740481C1C}">
                  <a14:useLocalDpi xmlns:a14="http://schemas.microsoft.com/office/drawing/2010/main" val="0"/>
                </a:ext>
              </a:extLst>
            </a:blip>
            <a:srcRect/>
            <a:stretch>
              <a:fillRect/>
            </a:stretch>
          </p:blipFill>
          <p:spPr bwMode="auto">
            <a:xfrm>
              <a:off x="4654544" y="1520102"/>
              <a:ext cx="2255837" cy="29749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2" name="TextBox 21"/>
            <p:cNvSpPr txBox="1"/>
            <p:nvPr/>
          </p:nvSpPr>
          <p:spPr>
            <a:xfrm>
              <a:off x="4832971" y="2457277"/>
              <a:ext cx="1898981" cy="830997"/>
            </a:xfrm>
            <a:prstGeom prst="rect">
              <a:avLst/>
            </a:prstGeom>
            <a:noFill/>
          </p:spPr>
          <p:txBody>
            <a:bodyPr wrap="none" rtlCol="0">
              <a:spAutoFit/>
            </a:bodyPr>
            <a:lstStyle/>
            <a:p>
              <a:r>
                <a:rPr lang="ru-RU" sz="4800" b="1" dirty="0" smtClean="0"/>
                <a:t>злость</a:t>
              </a:r>
              <a:endParaRPr lang="ru-RU" sz="4800" b="1" dirty="0"/>
            </a:p>
          </p:txBody>
        </p:sp>
      </p:grpSp>
      <p:pic>
        <p:nvPicPr>
          <p:cNvPr id="3077"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051720" y="3395149"/>
            <a:ext cx="2347913" cy="29749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66190676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dirty="0" smtClean="0"/>
              <a:t>Польза и вред эмоций</a:t>
            </a:r>
            <a:endParaRPr lang="ru-RU" dirty="0"/>
          </a:p>
        </p:txBody>
      </p:sp>
      <p:pic>
        <p:nvPicPr>
          <p:cNvPr id="4098" name="Picture 2"/>
          <p:cNvPicPr>
            <a:picLocks noGrp="1" noChangeAspect="1" noChangeArrowheads="1"/>
          </p:cNvPicPr>
          <p:nvPr>
            <p:ph idx="1"/>
          </p:nvPr>
        </p:nvPicPr>
        <p:blipFill>
          <a:blip r:embed="rId3" cstate="print">
            <a:clrChange>
              <a:clrFrom>
                <a:srgbClr val="000000">
                  <a:alpha val="0"/>
                </a:srgbClr>
              </a:clrFrom>
              <a:clrTo>
                <a:srgbClr val="000000">
                  <a:alpha val="0"/>
                </a:srgbClr>
              </a:clrTo>
            </a:clrChange>
            <a:extLst>
              <a:ext uri="{28A0092B-C50C-407E-A947-70E740481C1C}">
                <a14:useLocalDpi xmlns:a14="http://schemas.microsoft.com/office/drawing/2010/main" val="0"/>
              </a:ext>
            </a:extLst>
          </a:blip>
          <a:srcRect/>
          <a:stretch>
            <a:fillRect/>
          </a:stretch>
        </p:blipFill>
        <p:spPr bwMode="auto">
          <a:xfrm>
            <a:off x="251520" y="1412776"/>
            <a:ext cx="2970069" cy="2880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099" name="Picture 3"/>
          <p:cNvPicPr>
            <a:picLocks noChangeAspect="1" noChangeArrowheads="1"/>
          </p:cNvPicPr>
          <p:nvPr/>
        </p:nvPicPr>
        <p:blipFill>
          <a:blip r:embed="rId4"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bwMode="auto">
          <a:xfrm>
            <a:off x="4211960" y="1340768"/>
            <a:ext cx="2970070" cy="2880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100" name="Picture 4"/>
          <p:cNvPicPr>
            <a:picLocks noChangeAspect="1" noChangeArrowheads="1"/>
          </p:cNvPicPr>
          <p:nvPr/>
        </p:nvPicPr>
        <p:blipFill>
          <a:blip r:embed="rId5"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bwMode="auto">
          <a:xfrm>
            <a:off x="5796136" y="3717032"/>
            <a:ext cx="2970070" cy="2880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101" name="Picture 5"/>
          <p:cNvPicPr>
            <a:picLocks noChangeAspect="1" noChangeArrowheads="1"/>
          </p:cNvPicPr>
          <p:nvPr/>
        </p:nvPicPr>
        <p:blipFill>
          <a:blip r:embed="rId6"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bwMode="auto">
          <a:xfrm>
            <a:off x="1623890" y="3645024"/>
            <a:ext cx="2970070" cy="2880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98554809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dirty="0" smtClean="0"/>
              <a:t>Упражнение «Термометр»</a:t>
            </a:r>
            <a:endParaRPr lang="ru-RU" dirty="0"/>
          </a:p>
        </p:txBody>
      </p:sp>
      <p:pic>
        <p:nvPicPr>
          <p:cNvPr id="5122" name="Picture 2"/>
          <p:cNvPicPr>
            <a:picLocks noGrp="1" noChangeAspect="1" noChangeArrowheads="1"/>
          </p:cNvPicPr>
          <p:nvPr>
            <p:ph idx="1"/>
          </p:nvPr>
        </p:nvPicPr>
        <p:blipFill>
          <a:blip r:embed="rId3">
            <a:extLst>
              <a:ext uri="{28A0092B-C50C-407E-A947-70E740481C1C}">
                <a14:useLocalDpi xmlns:a14="http://schemas.microsoft.com/office/drawing/2010/main" val="0"/>
              </a:ext>
            </a:extLst>
          </a:blip>
          <a:stretch>
            <a:fillRect/>
          </a:stretch>
        </p:blipFill>
        <p:spPr bwMode="auto">
          <a:xfrm>
            <a:off x="973015" y="2710412"/>
            <a:ext cx="7197969" cy="23055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090886086"/>
      </p:ext>
    </p:extLst>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299</TotalTime>
  <Words>853</Words>
  <Application>Microsoft Office PowerPoint</Application>
  <PresentationFormat>Экран (4:3)</PresentationFormat>
  <Paragraphs>108</Paragraphs>
  <Slides>14</Slides>
  <Notes>13</Notes>
  <HiddenSlides>0</HiddenSlides>
  <MMClips>0</MMClips>
  <ScaleCrop>false</ScaleCrop>
  <HeadingPairs>
    <vt:vector size="4" baseType="variant">
      <vt:variant>
        <vt:lpstr>Тема</vt:lpstr>
      </vt:variant>
      <vt:variant>
        <vt:i4>1</vt:i4>
      </vt:variant>
      <vt:variant>
        <vt:lpstr>Заголовки слайдов</vt:lpstr>
      </vt:variant>
      <vt:variant>
        <vt:i4>14</vt:i4>
      </vt:variant>
    </vt:vector>
  </HeadingPairs>
  <TitlesOfParts>
    <vt:vector size="15" baseType="lpstr">
      <vt:lpstr>Тема Office</vt:lpstr>
      <vt:lpstr>бюджетное дошкольное образовательное учреждение города Омска  «Центр развития ребенка – детский сад № 38»  Семинар-практикум  «Эмоции и чувства»</vt:lpstr>
      <vt:lpstr>  Цель: повышение психолого-педагогической компетентности педагогов в эмоциональной сфере. </vt:lpstr>
      <vt:lpstr>Мини-лекция «Значение эмоций в жизни человека»</vt:lpstr>
      <vt:lpstr>Результаты анкетирования</vt:lpstr>
      <vt:lpstr>Эмоции </vt:lpstr>
      <vt:lpstr>Практикум: путешествие в мир эмоций и чувств</vt:lpstr>
      <vt:lpstr>Тест «Ваши эмоции»</vt:lpstr>
      <vt:lpstr>Польза и вред эмоций</vt:lpstr>
      <vt:lpstr>Упражнение «Термометр»</vt:lpstr>
      <vt:lpstr>Презентация PowerPoint</vt:lpstr>
      <vt:lpstr>Способы эмоциональной саморегуляции</vt:lpstr>
      <vt:lpstr>Упражнение «Зато»</vt:lpstr>
      <vt:lpstr>Упражнение «Зато»</vt:lpstr>
      <vt:lpstr>бюджетное дошкольное образовательное учреждение города Омска  «Центр развития ребенка – детский сад № 38»  Семинар-практикум  «Эмоции и чувства»</vt:lpstr>
    </vt:vector>
  </TitlesOfParts>
  <Company>diakov.net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RePack by Diakov</dc:creator>
  <cp:lastModifiedBy>RePack by Diakov</cp:lastModifiedBy>
  <cp:revision>30</cp:revision>
  <dcterms:created xsi:type="dcterms:W3CDTF">2019-10-09T13:06:53Z</dcterms:created>
  <dcterms:modified xsi:type="dcterms:W3CDTF">2019-10-27T14:26:56Z</dcterms:modified>
</cp:coreProperties>
</file>