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6" r:id="rId8"/>
    <p:sldId id="262" r:id="rId9"/>
    <p:sldId id="267" r:id="rId10"/>
    <p:sldId id="263" r:id="rId11"/>
    <p:sldId id="268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8E2C-A7E4-42C0-9ADB-117CB40D9F86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3067-9C32-4C8E-A135-2D1009B7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8E2C-A7E4-42C0-9ADB-117CB40D9F86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3067-9C32-4C8E-A135-2D1009B7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8E2C-A7E4-42C0-9ADB-117CB40D9F86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3067-9C32-4C8E-A135-2D1009B7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8E2C-A7E4-42C0-9ADB-117CB40D9F86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3067-9C32-4C8E-A135-2D1009B7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8E2C-A7E4-42C0-9ADB-117CB40D9F86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3067-9C32-4C8E-A135-2D1009B7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8E2C-A7E4-42C0-9ADB-117CB40D9F86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3067-9C32-4C8E-A135-2D1009B7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8E2C-A7E4-42C0-9ADB-117CB40D9F86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3067-9C32-4C8E-A135-2D1009B7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8E2C-A7E4-42C0-9ADB-117CB40D9F86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3067-9C32-4C8E-A135-2D1009B7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8E2C-A7E4-42C0-9ADB-117CB40D9F86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3067-9C32-4C8E-A135-2D1009B7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8E2C-A7E4-42C0-9ADB-117CB40D9F86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3067-9C32-4C8E-A135-2D1009B7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8E2C-A7E4-42C0-9ADB-117CB40D9F86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3067-9C32-4C8E-A135-2D1009B7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08E2C-A7E4-42C0-9ADB-117CB40D9F86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83067-9C32-4C8E-A135-2D1009B776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хХх\Desktop\depositphotos_13881489-stock-illustration-cute-schoolboys-and-schoolgirls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85776"/>
            <a:ext cx="9744076" cy="75914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714488"/>
            <a:ext cx="7772400" cy="3727467"/>
          </a:xfrm>
        </p:spPr>
        <p:txBody>
          <a:bodyPr>
            <a:normAutofit/>
          </a:bodyPr>
          <a:lstStyle/>
          <a:p>
            <a:r>
              <a:rPr lang="ru-RU" sz="38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Способы </a:t>
            </a:r>
            <a:br>
              <a:rPr lang="ru-RU" sz="38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38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интеграции урочной и внеурочной деятельности на примере внеклассного мероприятия </a:t>
            </a:r>
            <a:br>
              <a:rPr lang="ru-RU" sz="38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38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«Осень, осень, в гости просим!»</a:t>
            </a:r>
            <a:endParaRPr lang="ru-RU" sz="3800" b="1" dirty="0">
              <a:ln w="10541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хХх\Desktop\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285728"/>
          <a:ext cx="8229600" cy="4819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66675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МУЗЫКА</a:t>
                      </a:r>
                      <a:endParaRPr lang="ru-RU" sz="28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Внеклассное мероприятие</a:t>
                      </a:r>
                      <a:endParaRPr lang="ru-RU" sz="24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666755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Тема:</a:t>
                      </a:r>
                      <a:r>
                        <a:rPr lang="ru-RU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«Музыка осени»</a:t>
                      </a:r>
                      <a:endParaRPr lang="ru-RU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Ход мероприятия:</a:t>
                      </a:r>
                      <a:endParaRPr lang="ru-RU" b="1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1238258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Ход урока: </a:t>
                      </a:r>
                    </a:p>
                    <a:p>
                      <a:r>
                        <a:rPr lang="ru-RU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1. </a:t>
                      </a:r>
                      <a:r>
                        <a:rPr lang="ru-RU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Слушают музыку П.И.Чайковского «Времена года. Осенняя песнь».</a:t>
                      </a:r>
                    </a:p>
                    <a:p>
                      <a:r>
                        <a:rPr lang="ru-RU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Отвечают на вопросы.</a:t>
                      </a:r>
                      <a:endParaRPr lang="ru-RU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</a:t>
                      </a:r>
                      <a:r>
                        <a:rPr lang="ru-RU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 Поют песни об осени </a:t>
                      </a:r>
                      <a:r>
                        <a:rPr lang="ru-RU" b="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с разным настроением: мягко, звонко, легко, задорно, грустно.</a:t>
                      </a:r>
                      <a:endParaRPr lang="ru-RU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666755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2.  </a:t>
                      </a:r>
                      <a:r>
                        <a:rPr lang="ru-RU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Поют ранее изученную песню «Наступила</a:t>
                      </a:r>
                      <a:r>
                        <a:rPr lang="ru-RU" b="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о</a:t>
                      </a:r>
                      <a:r>
                        <a:rPr lang="ru-RU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сень» слова и музыка О. Осипова</a:t>
                      </a:r>
                      <a:r>
                        <a:rPr lang="ru-RU" b="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</a:t>
                      </a:r>
                      <a:endParaRPr lang="ru-RU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</a:t>
                      </a:r>
                      <a:r>
                        <a:rPr lang="ru-RU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 Конкурс «Музыкальный стул»</a:t>
                      </a:r>
                      <a:endParaRPr lang="ru-RU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666755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3. </a:t>
                      </a:r>
                      <a:r>
                        <a:rPr lang="ru-RU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Беседа о картине И. Шишкина «Золотая осень»</a:t>
                      </a:r>
                      <a:endParaRPr lang="ru-RU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3.  </a:t>
                      </a:r>
                      <a:r>
                        <a:rPr lang="ru-RU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Конкурс «Музыкальные часы».</a:t>
                      </a:r>
                      <a:endParaRPr lang="ru-RU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666755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</a:t>
                      </a:r>
                      <a:r>
                        <a:rPr lang="ru-RU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 Ищут сходство</a:t>
                      </a:r>
                      <a:r>
                        <a:rPr lang="ru-RU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между картиной и музыкой.</a:t>
                      </a:r>
                      <a:endParaRPr lang="ru-RU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Хх\Desktop\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хХх\Desktop\Новая папка\IMG_517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642918"/>
            <a:ext cx="7310457" cy="5482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Выноска-облако 9"/>
          <p:cNvSpPr/>
          <p:nvPr/>
        </p:nvSpPr>
        <p:spPr>
          <a:xfrm>
            <a:off x="1714480" y="0"/>
            <a:ext cx="6786610" cy="1714488"/>
          </a:xfrm>
          <a:prstGeom prst="cloudCallout">
            <a:avLst>
              <a:gd name="adj1" fmla="val 28247"/>
              <a:gd name="adj2" fmla="val 98948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«Наступила после лета Осень, Осень…»</a:t>
            </a:r>
            <a:endParaRPr lang="ru-RU" sz="24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хХх\Desktop\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Итог мероприятия:</a:t>
            </a:r>
            <a:endParaRPr lang="ru-RU" b="1" dirty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b="1" u="sng" dirty="0" smtClean="0">
                <a:solidFill>
                  <a:srgbClr val="002060"/>
                </a:solidFill>
              </a:rPr>
              <a:t>Задания Осени</a:t>
            </a:r>
            <a:endParaRPr lang="ru-RU" b="1" u="sng" dirty="0">
              <a:solidFill>
                <a:srgbClr val="002060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 rot="1370353">
            <a:off x="2948776" y="1828843"/>
            <a:ext cx="484632" cy="1304465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9947533">
            <a:off x="5752378" y="1829557"/>
            <a:ext cx="484632" cy="1207411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500562" y="1928802"/>
            <a:ext cx="484632" cy="178595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rot="1027489">
            <a:off x="857224" y="3214686"/>
            <a:ext cx="2786082" cy="150019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Изготовление кормушек </a:t>
            </a:r>
            <a:r>
              <a:rPr lang="ru-RU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(проект «Птичья столовая»)</a:t>
            </a:r>
            <a:endParaRPr lang="ru-RU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357554" y="4357694"/>
            <a:ext cx="2857520" cy="164307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Сбор корма </a:t>
            </a:r>
            <a:r>
              <a:rPr lang="ru-RU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для птичьей столовой.</a:t>
            </a:r>
            <a:endParaRPr lang="ru-RU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Овал 9"/>
          <p:cNvSpPr/>
          <p:nvPr/>
        </p:nvSpPr>
        <p:spPr>
          <a:xfrm rot="20148519">
            <a:off x="5714976" y="2928941"/>
            <a:ext cx="2721644" cy="150886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Вести</a:t>
            </a:r>
            <a:r>
              <a:rPr lang="ru-RU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Дневник наблюдений.</a:t>
            </a:r>
            <a:endParaRPr lang="ru-RU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хХх\Desktop\depositphotos_13881489-stock-illustration-cute-schoolboys-and-schoolgirls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0038" y="-366713"/>
            <a:ext cx="9744076" cy="75914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8229600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Чаепитие с дарами осени.</a:t>
            </a:r>
            <a:endParaRPr lang="ru-RU" b="1" dirty="0">
              <a:ln w="11430">
                <a:solidFill>
                  <a:schemeClr val="accent2">
                    <a:lumMod val="50000"/>
                  </a:schemeClr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123" name="Picture 3" descr="C:\Users\хХх\Desktop\Новая папка\IMG_517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1928802"/>
            <a:ext cx="5831461" cy="4373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Хх\Desktop\img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Внеурочная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деятельность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осуществление взаимосвязи и преемственности общего и дополнительного образования как механизма обеспечения полноты ФГОС и цельности образования».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071678"/>
            <a:ext cx="4071966" cy="45720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smtClean="0"/>
              <a:t>1. Учащиеся усваивают обозначенную программой информацию;</a:t>
            </a:r>
          </a:p>
          <a:p>
            <a:r>
              <a:rPr lang="ru-RU" sz="2000" dirty="0" smtClean="0"/>
              <a:t>2. Знакомятся со способами применения теоретических знаний на практике;</a:t>
            </a:r>
          </a:p>
          <a:p>
            <a:r>
              <a:rPr lang="ru-RU" sz="2000" dirty="0" smtClean="0"/>
              <a:t>3. Приобретают определенные умения и навыки;</a:t>
            </a:r>
          </a:p>
          <a:p>
            <a:r>
              <a:rPr lang="ru-RU" sz="2000" dirty="0" smtClean="0"/>
              <a:t>4. Получают от учителя рекомендации, как построить самостоятельную работу.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2071678"/>
            <a:ext cx="4214842" cy="45720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r>
              <a:rPr lang="ru-RU" sz="2000" dirty="0" smtClean="0"/>
              <a:t>Расширяет возможности взаимодействия ученика и учителя;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Процесс </a:t>
            </a:r>
            <a:r>
              <a:rPr lang="ru-RU" sz="2000" dirty="0"/>
              <a:t>совместного творчества </a:t>
            </a:r>
            <a:r>
              <a:rPr lang="ru-RU" sz="2000" dirty="0" smtClean="0"/>
              <a:t>педагога </a:t>
            </a:r>
            <a:r>
              <a:rPr lang="ru-RU" sz="2000" dirty="0"/>
              <a:t>и </a:t>
            </a:r>
            <a:r>
              <a:rPr lang="ru-RU" sz="2000" dirty="0" smtClean="0"/>
              <a:t>школьников</a:t>
            </a:r>
            <a:r>
              <a:rPr lang="ru-RU" sz="2000" dirty="0"/>
              <a:t>;</a:t>
            </a:r>
            <a:endParaRPr lang="ru-RU" sz="2000" dirty="0" smtClean="0"/>
          </a:p>
          <a:p>
            <a:pPr marL="342900" indent="-342900">
              <a:buAutoNum type="arabicPeriod"/>
            </a:pPr>
            <a:r>
              <a:rPr lang="ru-RU" sz="2000" dirty="0" smtClean="0"/>
              <a:t>Развивает </a:t>
            </a:r>
            <a:r>
              <a:rPr lang="ru-RU" sz="2000" dirty="0"/>
              <a:t>и </a:t>
            </a:r>
            <a:r>
              <a:rPr lang="ru-RU" sz="2000" dirty="0" smtClean="0"/>
              <a:t>социально адаптирует </a:t>
            </a:r>
            <a:r>
              <a:rPr lang="ru-RU" sz="2000" dirty="0"/>
              <a:t>учащихся в системе </a:t>
            </a:r>
            <a:r>
              <a:rPr lang="ru-RU" sz="2000" dirty="0" err="1"/>
              <a:t>урочно</a:t>
            </a:r>
            <a:r>
              <a:rPr lang="ru-RU" sz="2000" dirty="0"/>
              <a:t> - внеурочных занятий</a:t>
            </a:r>
            <a:r>
              <a:rPr lang="ru-RU" sz="2000" b="1" dirty="0" smtClean="0"/>
              <a:t>.</a:t>
            </a:r>
          </a:p>
          <a:p>
            <a:pPr marL="342900" indent="-342900">
              <a:buFontTx/>
              <a:buAutoNum type="arabicPeriod"/>
            </a:pPr>
            <a:r>
              <a:rPr lang="ru-RU" sz="2000" dirty="0" smtClean="0"/>
              <a:t>Учащиеся учатся быть </a:t>
            </a:r>
            <a:r>
              <a:rPr lang="ru-RU" sz="2000" dirty="0"/>
              <a:t>открытыми и способными выражать собственные мысли, </a:t>
            </a:r>
            <a:r>
              <a:rPr lang="ru-RU" sz="2000" dirty="0" smtClean="0"/>
              <a:t>умеют </a:t>
            </a:r>
            <a:r>
              <a:rPr lang="ru-RU" sz="2000" dirty="0"/>
              <a:t>принимать решения и </a:t>
            </a:r>
            <a:r>
              <a:rPr lang="ru-RU" sz="2000" dirty="0" smtClean="0"/>
              <a:t>помогают </a:t>
            </a:r>
            <a:r>
              <a:rPr lang="ru-RU" sz="2000" dirty="0"/>
              <a:t>друг другу. </a:t>
            </a:r>
          </a:p>
          <a:p>
            <a:pPr marL="342900" indent="-342900" algn="ctr"/>
            <a:r>
              <a:rPr lang="ru-RU" b="1" dirty="0"/>
              <a:t/>
            </a:r>
            <a:br>
              <a:rPr lang="ru-RU" b="1" dirty="0"/>
            </a:b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85720" y="2143116"/>
          <a:ext cx="85011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0561"/>
                <a:gridCol w="4250561"/>
              </a:tblGrid>
              <a:tr h="29432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УРОЧНАЯ</a:t>
                      </a:r>
                      <a:r>
                        <a:rPr lang="ru-RU" baseline="0" dirty="0" smtClean="0"/>
                        <a:t> ДЕЯТЕЛЬНОСТЬ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ВНЕУРОЧНАЯ ДЕЯТЕЛЬНОСТЬ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хХх\Desktop\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n w="24500" cmpd="dbl">
                  <a:solidFill>
                    <a:srgbClr val="00B0F0"/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ИНТЕГРАЦИЯ</a:t>
            </a:r>
            <a:endParaRPr lang="ru-RU" sz="4800" b="1" dirty="0">
              <a:ln w="24500" cmpd="dbl">
                <a:solidFill>
                  <a:srgbClr val="00B0F0"/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 </a:t>
            </a:r>
            <a:r>
              <a:rPr lang="ru-RU" sz="2800" i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(лат. </a:t>
            </a:r>
            <a:r>
              <a:rPr lang="ru-RU" sz="2800" i="1" dirty="0" err="1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integratio</a:t>
            </a:r>
            <a:r>
              <a:rPr lang="ru-RU" sz="2800" i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восстановление, восполнение, от </a:t>
            </a:r>
            <a:r>
              <a:rPr lang="ru-RU" sz="2800" i="1" dirty="0" err="1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integer</a:t>
            </a:r>
            <a:r>
              <a:rPr lang="ru-RU" sz="2800" i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целый)</a:t>
            </a:r>
            <a:r>
              <a:rPr lang="ru-RU" sz="28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</a:p>
          <a:p>
            <a:pPr algn="ctr">
              <a:buNone/>
            </a:pPr>
            <a:endParaRPr lang="ru-RU" sz="2800" dirty="0" smtClean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сторона процесса развития, связанная с 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объединением в целое ранее разнородных 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частей и элементов.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хХх\Desktop\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Притча.</a:t>
            </a:r>
            <a:endParaRPr lang="ru-RU" sz="5400" b="1" spc="300" dirty="0">
              <a:ln w="11430" cmpd="sng">
                <a:solidFill>
                  <a:srgbClr val="002060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r">
              <a:buNone/>
            </a:pPr>
            <a:r>
              <a:rPr lang="ru-RU" dirty="0" smtClean="0">
                <a:solidFill>
                  <a:srgbClr val="002060"/>
                </a:solidFill>
              </a:rPr>
              <a:t>«Одно колесо часовой машины спросило другое:</a:t>
            </a:r>
          </a:p>
          <a:p>
            <a:pPr algn="r">
              <a:buNone/>
            </a:pPr>
            <a:r>
              <a:rPr lang="ru-RU" dirty="0" smtClean="0">
                <a:solidFill>
                  <a:srgbClr val="002060"/>
                </a:solidFill>
              </a:rPr>
              <a:t>- Скажи, почему ты все время вертишься не вместе с нами, а в другую сторону?</a:t>
            </a:r>
          </a:p>
          <a:p>
            <a:pPr algn="r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Потому что так меня задумал мастер, - ответило колесико. Но ведь этим я вам нисколько не мешаю, а, наоборот, помогаю    </a:t>
            </a:r>
          </a:p>
          <a:p>
            <a:pPr algn="r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показывать правильное время. И    </a:t>
            </a:r>
          </a:p>
          <a:p>
            <a:pPr algn="r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хоть крутимся мы в разные  </a:t>
            </a:r>
          </a:p>
          <a:p>
            <a:pPr algn="r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стороны, главная цель у нас общая» 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хХх\Desktop\img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7780" cmpd="sng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«Осень, осень, в гости просим!»</a:t>
            </a:r>
            <a:endParaRPr lang="ru-RU" b="1" dirty="0">
              <a:ln w="17780" cmpd="sng">
                <a:solidFill>
                  <a:schemeClr val="tx2">
                    <a:lumMod val="7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785786" y="1240890"/>
            <a:ext cx="7429552" cy="3714776"/>
          </a:xfrm>
          <a:prstGeom prst="flowChart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Цель мероприятия: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Ознакомление учащихся со временем года.</a:t>
            </a:r>
          </a:p>
          <a:p>
            <a:pPr algn="ctr"/>
            <a:endParaRPr lang="ru-RU" sz="2000" dirty="0" smtClean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Задачи: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расширить </a:t>
            </a:r>
            <a:r>
              <a:rPr lang="ru-RU" sz="2000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знания учащихся о приметах и красках осени;</a:t>
            </a:r>
          </a:p>
          <a:p>
            <a:r>
              <a:rPr lang="ru-RU" sz="2000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развивать творчество и фантазию учащихся;</a:t>
            </a:r>
          </a:p>
          <a:p>
            <a:r>
              <a:rPr lang="ru-RU" sz="2000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воспитывать бережное отношение к природе;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привлечь </a:t>
            </a:r>
            <a:r>
              <a:rPr lang="ru-RU" sz="2000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родителей </a:t>
            </a:r>
            <a:r>
              <a:rPr lang="ru-RU" sz="20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 подготовке </a:t>
            </a:r>
            <a:r>
              <a:rPr lang="ru-RU" sz="2000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 </a:t>
            </a:r>
            <a:r>
              <a:rPr lang="ru-RU" sz="20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проведению праздника.</a:t>
            </a:r>
            <a:endParaRPr lang="ru-RU" sz="2000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sz="2000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хХх\Desktop\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/>
          <a:lstStyle/>
          <a:p>
            <a:r>
              <a:rPr lang="ru-RU" b="1" dirty="0" smtClean="0">
                <a:ln w="17780" cmpd="sng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Способы интеграции</a:t>
            </a:r>
            <a:endParaRPr lang="ru-RU" b="1" dirty="0">
              <a:ln w="17780" cmpd="sng">
                <a:solidFill>
                  <a:schemeClr val="accent5">
                    <a:lumMod val="75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227690"/>
          <a:ext cx="8643998" cy="53230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1999"/>
                <a:gridCol w="4321999"/>
              </a:tblGrid>
              <a:tr h="39199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ОКРУЖАЮЩИЙ МИР</a:t>
                      </a:r>
                      <a:endParaRPr lang="ru-RU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ВНЕКЛАССНОЕ МЕРОПРИЯТИЕ</a:t>
                      </a:r>
                      <a:endParaRPr lang="ru-RU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599498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Тема:</a:t>
                      </a:r>
                      <a:r>
                        <a:rPr lang="ru-RU" sz="1600" b="1" baseline="0" dirty="0" smtClean="0"/>
                        <a:t> </a:t>
                      </a:r>
                      <a:r>
                        <a:rPr lang="ru-RU" sz="1600" baseline="0" dirty="0" smtClean="0"/>
                        <a:t>«Что это за листья</a:t>
                      </a:r>
                      <a:r>
                        <a:rPr lang="en-US" sz="1600" baseline="0" dirty="0" smtClean="0"/>
                        <a:t>?</a:t>
                      </a:r>
                      <a:r>
                        <a:rPr lang="ru-RU" sz="1600" baseline="0" dirty="0" smtClean="0"/>
                        <a:t>» </a:t>
                      </a:r>
                    </a:p>
                    <a:p>
                      <a:r>
                        <a:rPr lang="ru-RU" sz="1600" baseline="0" dirty="0" smtClean="0"/>
                        <a:t>            «Что такое хвоинки</a:t>
                      </a:r>
                      <a:r>
                        <a:rPr lang="en-US" sz="1600" baseline="0" dirty="0" smtClean="0"/>
                        <a:t>?</a:t>
                      </a:r>
                      <a:r>
                        <a:rPr lang="ru-RU" sz="1600" baseline="0" dirty="0" smtClean="0"/>
                        <a:t>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Ход</a:t>
                      </a:r>
                      <a:r>
                        <a:rPr lang="ru-RU" sz="1600" b="1" baseline="0" dirty="0" smtClean="0"/>
                        <a:t> мероприятия: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</a:tr>
              <a:tr h="856426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Ход урока:</a:t>
                      </a:r>
                    </a:p>
                    <a:p>
                      <a:r>
                        <a:rPr lang="ru-RU" sz="1600" dirty="0" smtClean="0"/>
                        <a:t>1.  Рассматривали деревья, растущие в школьном саду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600" dirty="0" smtClean="0"/>
                        <a:t>В гости к ребятам пришла Осень. 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ru-RU" sz="1600" b="1" dirty="0" smtClean="0"/>
                        <a:t>Расспросила</a:t>
                      </a:r>
                      <a:r>
                        <a:rPr lang="ru-RU" sz="1600" b="1" baseline="0" dirty="0" smtClean="0"/>
                        <a:t> ребят об осенних приметах .</a:t>
                      </a:r>
                      <a:endParaRPr lang="ru-RU" sz="1600" b="1" dirty="0"/>
                    </a:p>
                  </a:txBody>
                  <a:tcPr/>
                </a:tc>
              </a:tr>
              <a:tr h="59949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2. Знакомились с листьями каждого дерева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- Познакомила их со</a:t>
                      </a:r>
                      <a:r>
                        <a:rPr lang="ru-RU" sz="1600" baseline="0" dirty="0" smtClean="0"/>
                        <a:t> своими братьями.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</a:tr>
              <a:tr h="111335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3. Узнавали, чем различаются листья разных деревьев.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2. </a:t>
                      </a:r>
                      <a:r>
                        <a:rPr lang="ru-RU" sz="1600" b="1" dirty="0" smtClean="0"/>
                        <a:t>Осень загадала загадки.</a:t>
                      </a:r>
                      <a:r>
                        <a:rPr lang="ru-RU" sz="1600" b="1" baseline="0" dirty="0" smtClean="0"/>
                        <a:t> </a:t>
                      </a:r>
                      <a:r>
                        <a:rPr lang="ru-RU" sz="1600" baseline="0" dirty="0" smtClean="0"/>
                        <a:t>За правильный ответ она давала листочек или шишечку, а дети должны были соотнести его с  нужным деревом.</a:t>
                      </a:r>
                      <a:endParaRPr lang="ru-RU" sz="1600" dirty="0"/>
                    </a:p>
                  </a:txBody>
                  <a:tcPr/>
                </a:tc>
              </a:tr>
              <a:tr h="137028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4. Сравнивали лиственные и хвойные деревья.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3. </a:t>
                      </a:r>
                      <a:r>
                        <a:rPr lang="ru-RU" sz="1600" b="1" dirty="0" smtClean="0"/>
                        <a:t>Творческая игра «Шляпа осени»</a:t>
                      </a:r>
                    </a:p>
                    <a:p>
                      <a:r>
                        <a:rPr lang="ru-RU" sz="1600" dirty="0" smtClean="0"/>
                        <a:t>Дети делятся на две команды, двум участникам на голову надевают шляпу-заготовку,</a:t>
                      </a:r>
                      <a:r>
                        <a:rPr lang="ru-RU" sz="1600" baseline="0" dirty="0" smtClean="0"/>
                        <a:t> другие по очереди клеят листья, украшают по-осеннему шляпы.</a:t>
                      </a:r>
                      <a:endParaRPr lang="ru-RU" sz="1600" dirty="0"/>
                    </a:p>
                  </a:txBody>
                  <a:tcPr/>
                </a:tc>
              </a:tr>
              <a:tr h="39199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5. </a:t>
                      </a:r>
                      <a:r>
                        <a:rPr lang="ru-RU" sz="1600" baseline="0" dirty="0" smtClean="0"/>
                        <a:t> Учились сравнивать ель и сосну.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4.</a:t>
                      </a:r>
                      <a:r>
                        <a:rPr lang="ru-RU" sz="1600" baseline="0" dirty="0" smtClean="0"/>
                        <a:t> Выставка поделок из природного материала.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хХх\Desktop\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7" name="Picture 3" descr="C:\Users\хХх\Desktop\Новая папка\IMG_516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Хх\Desktop\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57158" y="214290"/>
          <a:ext cx="8229600" cy="5800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954031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ИЗО</a:t>
                      </a:r>
                      <a:endParaRPr lang="ru-RU" sz="36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Внеклассное мероприятие</a:t>
                      </a:r>
                      <a:endParaRPr lang="ru-RU" sz="240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62012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Тема:</a:t>
                      </a:r>
                      <a:r>
                        <a:rPr lang="ru-RU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«Ковёр</a:t>
                      </a:r>
                      <a:r>
                        <a:rPr lang="ru-RU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из осенних листьев»</a:t>
                      </a:r>
                      <a:endParaRPr lang="ru-RU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Ход мероприятия:</a:t>
                      </a:r>
                    </a:p>
                    <a:p>
                      <a:endParaRPr lang="ru-RU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1367689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Ход урока:</a:t>
                      </a:r>
                    </a:p>
                    <a:p>
                      <a:r>
                        <a:rPr lang="ru-RU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1. </a:t>
                      </a:r>
                      <a:r>
                        <a:rPr lang="ru-RU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Предлагаю детям совершить виртуальную прогулку по осеннему лесу под музыку П. Чайковского «Сентябрь». </a:t>
                      </a:r>
                      <a:endParaRPr lang="ru-RU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1. </a:t>
                      </a:r>
                      <a:r>
                        <a:rPr lang="ru-RU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Вместе с родителями дети</a:t>
                      </a:r>
                      <a:r>
                        <a:rPr lang="ru-RU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lang="ru-RU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составляли</a:t>
                      </a:r>
                      <a:r>
                        <a:rPr lang="ru-RU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мини рассказы к своим рисункам и презентовали их.</a:t>
                      </a:r>
                    </a:p>
                    <a:p>
                      <a:pPr marL="342900" indent="-342900">
                        <a:buNone/>
                      </a:pPr>
                      <a:endParaRPr lang="ru-RU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1111247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</a:t>
                      </a:r>
                      <a:r>
                        <a:rPr lang="ru-RU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 Дети закрывают глаза, а я читаю стихотворение И. Бунина «Лес, точно терем расписной…»</a:t>
                      </a:r>
                      <a:endParaRPr lang="ru-RU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2. Конкурс «Фанты»</a:t>
                      </a:r>
                    </a:p>
                    <a:p>
                      <a:r>
                        <a:rPr lang="ru-RU" b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Дети поочерёдно достают из мешочка листики с сюрпризом</a:t>
                      </a:r>
                      <a:r>
                        <a:rPr lang="ru-RU" b="0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– заданием.</a:t>
                      </a:r>
                      <a:endParaRPr lang="ru-RU" b="0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85480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3. Предлагаю рассмотреть репродукцию картины И. Левитана</a:t>
                      </a:r>
                      <a:r>
                        <a:rPr lang="ru-RU" baseline="0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«</a:t>
                      </a:r>
                      <a:r>
                        <a:rPr lang="ru-RU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Золотая осень».</a:t>
                      </a:r>
                      <a:endParaRPr lang="ru-RU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3. Делятся на две команды. Каждая команда собирает свой ковёр из заготовленных заранее листьев.</a:t>
                      </a:r>
                      <a:endParaRPr lang="ru-RU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  <a:tr h="62012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4. На альбомном листе дети изображают ковёр из листьев.</a:t>
                      </a:r>
                      <a:endParaRPr lang="ru-RU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хХх\Desktop\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1" name="Picture 7" descr="C:\Users\хХх\Desktop\Новая папка\IMG_51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571480"/>
            <a:ext cx="7239018" cy="5429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651</Words>
  <Application>Microsoft Office PowerPoint</Application>
  <PresentationFormat>Экран (4:3)</PresentationFormat>
  <Paragraphs>90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Способы  интеграции урочной и внеурочной деятельности на примере внеклассного мероприятия  «Осень, осень, в гости просим!»</vt:lpstr>
      <vt:lpstr>«Внеурочная деятельность – это осуществление взаимосвязи и преемственности общего и дополнительного образования как механизма обеспечения полноты ФГОС и цельности образования». </vt:lpstr>
      <vt:lpstr>ИНТЕГРАЦИЯ</vt:lpstr>
      <vt:lpstr>Притча.</vt:lpstr>
      <vt:lpstr>«Осень, осень, в гости просим!»</vt:lpstr>
      <vt:lpstr>Способы интеграции</vt:lpstr>
      <vt:lpstr>Слайд 7</vt:lpstr>
      <vt:lpstr>Слайд 8</vt:lpstr>
      <vt:lpstr>Слайд 9</vt:lpstr>
      <vt:lpstr>Слайд 10</vt:lpstr>
      <vt:lpstr>Слайд 11</vt:lpstr>
      <vt:lpstr>Итог мероприятия:</vt:lpstr>
      <vt:lpstr>Чаепитие с дарами осени.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Способы  интеграции урочной и внеурочной деятельности на примере внеклассного мероприятия  «Осень, осень, в гости просим!»</dc:title>
  <dc:creator>хХх</dc:creator>
  <cp:lastModifiedBy>1</cp:lastModifiedBy>
  <cp:revision>28</cp:revision>
  <dcterms:created xsi:type="dcterms:W3CDTF">2019-11-24T17:13:35Z</dcterms:created>
  <dcterms:modified xsi:type="dcterms:W3CDTF">2019-11-29T06:41:47Z</dcterms:modified>
</cp:coreProperties>
</file>