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8" r:id="rId3"/>
    <p:sldId id="260" r:id="rId4"/>
    <p:sldId id="262" r:id="rId5"/>
    <p:sldId id="264" r:id="rId6"/>
    <p:sldId id="266" r:id="rId7"/>
    <p:sldId id="268" r:id="rId8"/>
    <p:sldId id="27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27201" y="692696"/>
            <a:ext cx="5723468" cy="4680520"/>
          </a:xfrm>
        </p:spPr>
        <p:txBody>
          <a:bodyPr>
            <a:normAutofit fontScale="90000"/>
          </a:bodyPr>
          <a:lstStyle/>
          <a:p>
            <a:pPr indent="450215">
              <a:lnSpc>
                <a:spcPct val="107000"/>
              </a:lnSpc>
            </a:pPr>
            <a:r>
              <a:rPr lang="ru-RU" sz="1600" b="1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/>
            </a:r>
            <a:br>
              <a:rPr lang="ru-RU" sz="1600" b="1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1600" b="1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/>
            </a:r>
            <a:br>
              <a:rPr lang="ru-RU" sz="1600" b="1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1800" b="1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Муниципальное дошкольное образовательное учреждение </a:t>
            </a:r>
            <a:br>
              <a:rPr lang="ru-RU" sz="1800" b="1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1800" b="1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детский сад комбинирующего вида  «Брусничка»</a:t>
            </a:r>
            <a:r>
              <a:rPr lang="ru-RU" sz="1600" b="1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/>
            </a:r>
            <a:br>
              <a:rPr lang="ru-RU" sz="1600" b="1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</a:br>
            <a:r>
              <a:rPr lang="en-US" sz="1600" b="1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/>
            </a:r>
            <a:br>
              <a:rPr lang="en-US" sz="1600" b="1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1600" b="1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выступление на РМО по теме:</a:t>
            </a:r>
            <a:r>
              <a:rPr lang="ru-RU" sz="1600" b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/>
            </a:r>
            <a:br>
              <a:rPr lang="ru-RU" sz="1600" b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3600" b="1" i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«Критерии </a:t>
            </a:r>
            <a:r>
              <a:rPr lang="ru-RU" sz="3600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эффективности профилактики суицидального поведения детей и подростков в сфере образования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.»</a:t>
            </a:r>
            <a:br>
              <a:rPr lang="ru-RU" sz="3600" b="1" i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2800" b="1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sz="2800" b="1" dirty="0" smtClean="0">
                <a:latin typeface="Times New Roman"/>
                <a:ea typeface="Calibri"/>
                <a:cs typeface="Times New Roman"/>
              </a:rPr>
            </a:br>
            <a:r>
              <a:rPr lang="ru-RU" sz="1400" b="1" dirty="0" smtClean="0">
                <a:latin typeface="Times New Roman"/>
                <a:ea typeface="Calibri"/>
                <a:cs typeface="Times New Roman"/>
              </a:rPr>
              <a:t>Подготовила педагог-психолог </a:t>
            </a:r>
            <a:r>
              <a:rPr lang="ru-RU" sz="1400" b="1" dirty="0" err="1" smtClean="0">
                <a:latin typeface="Times New Roman"/>
                <a:ea typeface="Calibri"/>
                <a:cs typeface="Times New Roman"/>
              </a:rPr>
              <a:t>Данильчук</a:t>
            </a:r>
            <a:r>
              <a:rPr lang="ru-RU" sz="1400" b="1" dirty="0" smtClean="0">
                <a:latin typeface="Times New Roman"/>
                <a:ea typeface="Calibri"/>
                <a:cs typeface="Times New Roman"/>
              </a:rPr>
              <a:t> К. Ю.</a:t>
            </a:r>
            <a:r>
              <a:rPr lang="ru-RU" sz="1400" dirty="0">
                <a:latin typeface="Calibri"/>
                <a:ea typeface="Calibri"/>
                <a:cs typeface="Times New Roman"/>
              </a:rPr>
              <a:t/>
            </a:r>
            <a:br>
              <a:rPr lang="ru-RU" sz="1400" dirty="0">
                <a:latin typeface="Calibri"/>
                <a:ea typeface="Calibri"/>
                <a:cs typeface="Times New Roman"/>
              </a:rPr>
            </a:br>
            <a:endParaRPr lang="ru-RU" sz="1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1727200" y="5229200"/>
            <a:ext cx="5712179" cy="7200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4027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451178"/>
          </a:xfrm>
        </p:spPr>
        <p:txBody>
          <a:bodyPr>
            <a:normAutofit fontScale="90000"/>
          </a:bodyPr>
          <a:lstStyle/>
          <a:p>
            <a:endParaRPr lang="ru-RU" sz="32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620688"/>
            <a:ext cx="7632848" cy="5030373"/>
          </a:xfrm>
        </p:spPr>
        <p:txBody>
          <a:bodyPr>
            <a:normAutofit/>
          </a:bodyPr>
          <a:lstStyle/>
          <a:p>
            <a:pPr marL="0" indent="0" algn="ctr" defTabSz="457200">
              <a:spcBef>
                <a:spcPts val="1000"/>
              </a:spcBef>
              <a:buClr>
                <a:srgbClr val="ACD433"/>
              </a:buClr>
              <a:buSzPct val="80000"/>
              <a:buNone/>
            </a:pPr>
            <a:r>
              <a:rPr lang="ru-RU" sz="1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Показателями </a:t>
            </a:r>
            <a:r>
              <a:rPr lang="ru-RU" sz="1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эффективности профилактики суицидального поведения детей и подростков в сфере </a:t>
            </a:r>
            <a:r>
              <a:rPr lang="ru-RU" sz="1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образования, являются следующие критерии:</a:t>
            </a:r>
            <a:endParaRPr lang="ru-RU" sz="1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0" algn="ctr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1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1400" b="1" i="1" dirty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Количество проведенных инструктивно-методических семинаров по организации профилактики суицидального поведения несовершеннолетних для педагогов-психологов, социальных педагогов, воспитателей, социальных работников и др. специалистов, участвующих в образовательном, воспитательном или реабилитационном процессе.</a:t>
            </a:r>
          </a:p>
          <a:p>
            <a:pPr marL="0" indent="0" algn="r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3600" y="2492896"/>
            <a:ext cx="2736304" cy="141375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71600" y="2752491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defTabSz="457200">
              <a:spcBef>
                <a:spcPts val="1000"/>
              </a:spcBef>
              <a:buClr>
                <a:srgbClr val="ACD433"/>
              </a:buClr>
              <a:buSzPct val="80000"/>
            </a:pPr>
            <a:r>
              <a:rPr lang="ru-RU" sz="1400" b="1" i="1" dirty="0">
                <a:solidFill>
                  <a:srgbClr val="002060"/>
                </a:solidFill>
                <a:latin typeface="Times New Roman"/>
              </a:rPr>
              <a:t>2. </a:t>
            </a:r>
            <a:r>
              <a:rPr lang="ru-RU" sz="1400" b="1" i="1" dirty="0">
                <a:solidFill>
                  <a:srgbClr val="002060"/>
                </a:solidFill>
                <a:latin typeface="Times New Roman"/>
                <a:ea typeface="Calibri"/>
              </a:rPr>
              <a:t>Количество проведенных в организации консультаций, семинаров-практикумов, тренингов и пр. по профилактике суицидов среди несовершеннолетних.</a:t>
            </a:r>
          </a:p>
        </p:txBody>
      </p:sp>
      <p:pic>
        <p:nvPicPr>
          <p:cNvPr id="6" name="Picture 2" descr="C:\Users\Каролина\Desktop\images (3)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3901748"/>
            <a:ext cx="3462053" cy="2211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9470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379170"/>
          </a:xfrm>
        </p:spPr>
        <p:txBody>
          <a:bodyPr>
            <a:normAutofit fontScale="90000"/>
          </a:bodyPr>
          <a:lstStyle/>
          <a:p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692696"/>
            <a:ext cx="7632848" cy="5030373"/>
          </a:xfrm>
        </p:spPr>
        <p:txBody>
          <a:bodyPr>
            <a:normAutofit/>
          </a:bodyPr>
          <a:lstStyle/>
          <a:p>
            <a:pPr marL="0" lvl="0" indent="0" algn="ctr" defTabSz="457200">
              <a:spcBef>
                <a:spcPts val="1000"/>
              </a:spcBef>
              <a:buClr>
                <a:srgbClr val="ACD433"/>
              </a:buClr>
              <a:buSzPct val="80000"/>
              <a:buNone/>
            </a:pPr>
            <a:endParaRPr lang="ru-RU" b="1" i="1" dirty="0" smtClean="0">
              <a:solidFill>
                <a:srgbClr val="002060"/>
              </a:solidFill>
              <a:latin typeface="Times New Roman"/>
            </a:endParaRPr>
          </a:p>
          <a:p>
            <a:pPr marL="0" lvl="0" indent="0" algn="ctr" defTabSz="457200">
              <a:spcBef>
                <a:spcPts val="1000"/>
              </a:spcBef>
              <a:buClr>
                <a:srgbClr val="ACD433"/>
              </a:buClr>
              <a:buSzPct val="80000"/>
              <a:buNone/>
            </a:pPr>
            <a:r>
              <a:rPr lang="ru-RU" sz="1400" b="1" i="1" dirty="0" smtClean="0">
                <a:solidFill>
                  <a:srgbClr val="002060"/>
                </a:solidFill>
                <a:latin typeface="Times New Roman"/>
              </a:rPr>
              <a:t>3. </a:t>
            </a:r>
            <a:r>
              <a:rPr lang="ru-RU" sz="1400" b="1" i="1" dirty="0">
                <a:solidFill>
                  <a:srgbClr val="002060"/>
                </a:solidFill>
                <a:latin typeface="Times New Roman"/>
                <a:ea typeface="Calibri"/>
              </a:rPr>
              <a:t>Количество проведенных семинаров-практикумов для педагогов психологов организации по определению новых методов и методик наиболее эффективных способов и методов работы по профилактике суицида. </a:t>
            </a:r>
            <a:endParaRPr lang="ru-RU" sz="1400" b="1" i="1" dirty="0" smtClean="0">
              <a:solidFill>
                <a:srgbClr val="002060"/>
              </a:solidFill>
              <a:latin typeface="Times New Roman"/>
              <a:ea typeface="Calibri"/>
            </a:endParaRPr>
          </a:p>
          <a:p>
            <a:pPr marL="0" lvl="0" indent="0" algn="ctr" defTabSz="457200">
              <a:spcBef>
                <a:spcPts val="1000"/>
              </a:spcBef>
              <a:buClr>
                <a:srgbClr val="ACD433"/>
              </a:buClr>
              <a:buSzPct val="80000"/>
              <a:buNone/>
            </a:pPr>
            <a:endParaRPr lang="ru-RU" b="1" i="1" dirty="0">
              <a:solidFill>
                <a:srgbClr val="00206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93" b="95619" l="1875" r="9520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1628800"/>
            <a:ext cx="4572000" cy="357376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27584" y="2261522"/>
            <a:ext cx="4572000" cy="110799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defTabSz="457200">
              <a:spcBef>
                <a:spcPts val="1000"/>
              </a:spcBef>
              <a:buClr>
                <a:srgbClr val="ACD433"/>
              </a:buClr>
              <a:buSzPct val="80000"/>
            </a:pPr>
            <a:r>
              <a:rPr lang="ru-RU" sz="1400" b="1" i="1" dirty="0">
                <a:solidFill>
                  <a:srgbClr val="002060"/>
                </a:solidFill>
                <a:latin typeface="Times New Roman"/>
              </a:rPr>
              <a:t>4. </a:t>
            </a:r>
            <a:r>
              <a:rPr lang="ru-RU" sz="1400" b="1" i="1" dirty="0">
                <a:solidFill>
                  <a:srgbClr val="002060"/>
                </a:solidFill>
                <a:latin typeface="Times New Roman"/>
                <a:ea typeface="Calibri"/>
              </a:rPr>
              <a:t>Включение в программы воспитательной работы организации мероприятий по профилактике </a:t>
            </a:r>
            <a:r>
              <a:rPr lang="ru-RU" sz="1400" b="1" i="1" dirty="0" err="1">
                <a:solidFill>
                  <a:srgbClr val="002060"/>
                </a:solidFill>
                <a:latin typeface="Times New Roman"/>
                <a:ea typeface="Calibri"/>
              </a:rPr>
              <a:t>девиантного</a:t>
            </a:r>
            <a:r>
              <a:rPr lang="ru-RU" sz="1400" b="1" i="1" dirty="0">
                <a:solidFill>
                  <a:srgbClr val="002060"/>
                </a:solidFill>
                <a:latin typeface="Times New Roman"/>
                <a:ea typeface="Calibri"/>
              </a:rPr>
              <a:t> поведения и социальной </a:t>
            </a:r>
            <a:r>
              <a:rPr lang="ru-RU" sz="1400" b="1" i="1" dirty="0" err="1">
                <a:solidFill>
                  <a:srgbClr val="002060"/>
                </a:solidFill>
                <a:latin typeface="Times New Roman"/>
                <a:ea typeface="Calibri"/>
              </a:rPr>
              <a:t>дезадаптации</a:t>
            </a:r>
            <a:r>
              <a:rPr lang="ru-RU" sz="1400" b="1" i="1" dirty="0">
                <a:solidFill>
                  <a:srgbClr val="002060"/>
                </a:solidFill>
                <a:latin typeface="Times New Roman"/>
                <a:ea typeface="Calibri"/>
              </a:rPr>
              <a:t> обучающихся</a:t>
            </a:r>
            <a:r>
              <a:rPr lang="ru-RU" sz="2400" b="1" i="1" dirty="0">
                <a:solidFill>
                  <a:srgbClr val="002060"/>
                </a:solidFill>
                <a:latin typeface="Times New Roman"/>
                <a:ea typeface="Calibri"/>
              </a:rPr>
              <a:t>. </a:t>
            </a:r>
          </a:p>
        </p:txBody>
      </p:sp>
      <p:pic>
        <p:nvPicPr>
          <p:cNvPr id="6" name="Picture 2" descr="C:\Users\Каролина\Desktop\0001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4623" y="3717032"/>
            <a:ext cx="4145267" cy="2352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6826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620688"/>
            <a:ext cx="7488832" cy="5102381"/>
          </a:xfrm>
        </p:spPr>
        <p:txBody>
          <a:bodyPr/>
          <a:lstStyle/>
          <a:p>
            <a:pPr indent="0" algn="ctr">
              <a:lnSpc>
                <a:spcPct val="107000"/>
              </a:lnSpc>
              <a:spcAft>
                <a:spcPts val="0"/>
              </a:spcAft>
              <a:buNone/>
            </a:pPr>
            <a:endParaRPr lang="ru-RU" b="1" i="1" dirty="0" smtClean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indent="0" algn="ctr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1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5. Наличие </a:t>
            </a:r>
            <a:r>
              <a:rPr lang="ru-RU" sz="1400" b="1" i="1" dirty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 плане деятельности организации вопросов профилактики суицидального поведения воспитанников, обучающихся, а также формирования позитивного отношения к жизни, её основным ценностям</a:t>
            </a:r>
            <a:r>
              <a:rPr lang="ru-RU" sz="1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</a:t>
            </a:r>
          </a:p>
          <a:p>
            <a:pPr indent="0" algn="ctr">
              <a:lnSpc>
                <a:spcPct val="107000"/>
              </a:lnSpc>
              <a:spcAft>
                <a:spcPts val="0"/>
              </a:spcAft>
              <a:buNone/>
            </a:pPr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2050" name="Picture 2" descr="C:\Users\Каролина\Desktop\загружено (1)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760596"/>
            <a:ext cx="3485377" cy="1919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55576" y="2478205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>
              <a:spcBef>
                <a:spcPct val="20000"/>
              </a:spcBef>
              <a:buClr>
                <a:srgbClr val="AA2B1E"/>
              </a:buClr>
              <a:buSzPct val="85000"/>
            </a:pPr>
            <a:r>
              <a:rPr lang="ru-RU" sz="1400" b="1" i="1" dirty="0">
                <a:solidFill>
                  <a:srgbClr val="002060"/>
                </a:solidFill>
                <a:latin typeface="Times New Roman"/>
                <a:ea typeface="Calibri"/>
              </a:rPr>
              <a:t>6. Реализация основных и дополнительных профилактических программ, разработанных с учетом возраста учащихся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5696" y="3569273"/>
            <a:ext cx="3312368" cy="2631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397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620688"/>
            <a:ext cx="7632848" cy="510238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400" b="1" i="1" dirty="0" smtClean="0">
                <a:solidFill>
                  <a:srgbClr val="002060"/>
                </a:solidFill>
                <a:latin typeface="Times New Roman"/>
                <a:ea typeface="Calibri"/>
              </a:rPr>
              <a:t>7. Количество </a:t>
            </a:r>
            <a:r>
              <a:rPr lang="ru-RU" sz="1400" b="1" i="1" dirty="0">
                <a:solidFill>
                  <a:srgbClr val="002060"/>
                </a:solidFill>
                <a:latin typeface="Times New Roman"/>
                <a:ea typeface="Calibri"/>
              </a:rPr>
              <a:t>проведенных мероприятий по повышению психолого-педагогической компетентности родителей в области формирования навыков безопасного поведения, эмоционально-волевых расстройств детей и подростков и профилактики рисков развития суицидального </a:t>
            </a:r>
            <a:r>
              <a:rPr lang="ru-RU" sz="1400" b="1" i="1" dirty="0" smtClean="0">
                <a:solidFill>
                  <a:srgbClr val="002060"/>
                </a:solidFill>
                <a:latin typeface="Times New Roman"/>
                <a:ea typeface="Calibri"/>
              </a:rPr>
              <a:t>поведения</a:t>
            </a:r>
          </a:p>
          <a:p>
            <a:pPr marL="0" indent="0" algn="ctr">
              <a:buNone/>
            </a:pPr>
            <a:endParaRPr lang="ru-RU" b="1" i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104" y="1700808"/>
            <a:ext cx="2733624" cy="194421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827584" y="2348880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>
              <a:spcBef>
                <a:spcPct val="20000"/>
              </a:spcBef>
              <a:buClr>
                <a:srgbClr val="AA2B1E"/>
              </a:buClr>
              <a:buSzPct val="85000"/>
            </a:pPr>
            <a:r>
              <a:rPr lang="ru-RU" sz="1400" b="1" i="1" dirty="0">
                <a:solidFill>
                  <a:srgbClr val="002060"/>
                </a:solidFill>
                <a:latin typeface="Times New Roman"/>
                <a:ea typeface="Calibri"/>
              </a:rPr>
              <a:t>8. Проведение мониторинга с целью выявления детей и подростков, склонных к суициду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6420" y="3212976"/>
            <a:ext cx="4234328" cy="26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6135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620688"/>
            <a:ext cx="7560840" cy="5102381"/>
          </a:xfrm>
        </p:spPr>
        <p:txBody>
          <a:bodyPr/>
          <a:lstStyle/>
          <a:p>
            <a:pPr indent="0" algn="ctr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1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9. Количество </a:t>
            </a:r>
            <a:r>
              <a:rPr lang="ru-RU" sz="1400" b="1" i="1" dirty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детей и подростков группы риска с отклонениями в психоэмоциональной сфере, направленных на консультацию психотерапевта с целью своевременного оказания психотерапевтической помощи несовершеннолетним. </a:t>
            </a:r>
            <a:endParaRPr lang="ru-RU" sz="1400" b="1" i="1" dirty="0" smtClean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indent="0" algn="ctr">
              <a:lnSpc>
                <a:spcPct val="107000"/>
              </a:lnSpc>
              <a:spcAft>
                <a:spcPts val="0"/>
              </a:spcAft>
              <a:buNone/>
            </a:pPr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3928" y="1556792"/>
            <a:ext cx="4382347" cy="230425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83568" y="3383994"/>
            <a:ext cx="471601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10. Наличие информационного планшета (доски объявлений), номера Телефона доверия для оказания экстренной помощи несовершеннолетним, оказавшимся в трудной жизненной ситуации и их родителям.</a:t>
            </a:r>
            <a:endParaRPr lang="ru-RU" sz="14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8897" y="4338101"/>
            <a:ext cx="3672408" cy="1941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4037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980728"/>
            <a:ext cx="7056784" cy="4742341"/>
          </a:xfrm>
        </p:spPr>
        <p:txBody>
          <a:bodyPr/>
          <a:lstStyle/>
          <a:p>
            <a:pPr marL="0" indent="0" algn="ctr">
              <a:buNone/>
            </a:pPr>
            <a:endParaRPr lang="ru-RU" b="1" i="1" dirty="0" smtClean="0">
              <a:solidFill>
                <a:srgbClr val="002060"/>
              </a:solidFill>
              <a:latin typeface="Times New Roman"/>
              <a:ea typeface="Calibri"/>
            </a:endParaRPr>
          </a:p>
          <a:p>
            <a:pPr marL="0" indent="0" algn="ctr">
              <a:buNone/>
            </a:pPr>
            <a:r>
              <a:rPr lang="ru-RU" sz="1400" b="1" i="1" dirty="0" smtClean="0">
                <a:solidFill>
                  <a:srgbClr val="002060"/>
                </a:solidFill>
                <a:latin typeface="Times New Roman"/>
                <a:ea typeface="Calibri"/>
              </a:rPr>
              <a:t>11. Уровень </a:t>
            </a:r>
            <a:r>
              <a:rPr lang="ru-RU" sz="1400" b="1" i="1" dirty="0">
                <a:solidFill>
                  <a:srgbClr val="002060"/>
                </a:solidFill>
                <a:latin typeface="Times New Roman"/>
                <a:ea typeface="Calibri"/>
              </a:rPr>
              <a:t>компетентности педагогов в области профилактики </a:t>
            </a:r>
            <a:r>
              <a:rPr lang="ru-RU" sz="1400" b="1" i="1" dirty="0" smtClean="0">
                <a:solidFill>
                  <a:srgbClr val="002060"/>
                </a:solidFill>
                <a:latin typeface="Times New Roman"/>
                <a:ea typeface="Calibri"/>
              </a:rPr>
              <a:t>суицида</a:t>
            </a:r>
          </a:p>
          <a:p>
            <a:pPr marL="0" indent="0" algn="ctr">
              <a:buNone/>
            </a:pPr>
            <a:endParaRPr lang="ru-RU" b="1" i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2" y="1844824"/>
            <a:ext cx="3119441" cy="201622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55576" y="2274838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>
              <a:spcBef>
                <a:spcPct val="20000"/>
              </a:spcBef>
              <a:buClr>
                <a:srgbClr val="AA2B1E"/>
              </a:buClr>
              <a:buSzPct val="85000"/>
            </a:pPr>
            <a:r>
              <a:rPr lang="ru-RU" sz="1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12. </a:t>
            </a:r>
            <a:r>
              <a:rPr lang="ru-RU" sz="1400" b="1" i="1" dirty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Оказание психологической помощи детям, нуждающимся в дополнительном психолого-педагогическом сопровождении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986" y="3717032"/>
            <a:ext cx="3997179" cy="230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59069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980728"/>
            <a:ext cx="6984776" cy="474234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13. </a:t>
            </a:r>
            <a:r>
              <a:rPr lang="ru-RU" sz="1400" b="1" i="1" dirty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Формирование установок у воспитанников на самореализацию в социально-одобряемых сферах жизнедеятельности (культуре, спорте, искусстве, науке и др.), вовлеченных в социально-значимые виды </a:t>
            </a:r>
            <a:r>
              <a:rPr lang="ru-RU" sz="1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деятельности</a:t>
            </a:r>
          </a:p>
          <a:p>
            <a:pPr marL="0" indent="0" algn="ctr">
              <a:buNone/>
            </a:pPr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6136" y="1700808"/>
            <a:ext cx="2448272" cy="210845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899592" y="2274838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>
              <a:spcBef>
                <a:spcPct val="20000"/>
              </a:spcBef>
              <a:buClr>
                <a:srgbClr val="AA2B1E"/>
              </a:buClr>
              <a:buSzPct val="85000"/>
            </a:pPr>
            <a:r>
              <a:rPr lang="ru-RU" sz="1400" b="1" i="1" dirty="0">
                <a:solidFill>
                  <a:srgbClr val="002060"/>
                </a:solidFill>
                <a:latin typeface="Times New Roman"/>
                <a:ea typeface="Calibri"/>
              </a:rPr>
              <a:t>14. Отсутствие случаев завершенных и незавершенных суицидов среди воспитанников учреждения.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860" y="3350455"/>
            <a:ext cx="4905463" cy="2742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61436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110</TotalTime>
  <Words>312</Words>
  <Application>Microsoft Office PowerPoint</Application>
  <PresentationFormat>Экран (4:3)</PresentationFormat>
  <Paragraphs>19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Кнопка</vt:lpstr>
      <vt:lpstr>  Муниципальное дошкольное образовательное учреждение  детский сад комбинирующего вида  «Брусничка»  выступление на РМО по теме: «Критерии эффективности профилактики суицидального поведения детей и подростков в сфере образования.»  Подготовила педагог-психолог Данильчук К. Ю.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дошкольное образовательное учреждение  детский сад «Брусничка»    «Критерии эффективности профилактики суицидального поведения детей и подростков в сфере образования.»   Подготовила педагог-психолог Данильчук К. Ю.</dc:title>
  <dc:creator>Каролина Данильчук</dc:creator>
  <cp:lastModifiedBy>Брусничка</cp:lastModifiedBy>
  <cp:revision>15</cp:revision>
  <dcterms:created xsi:type="dcterms:W3CDTF">2019-03-24T16:44:45Z</dcterms:created>
  <dcterms:modified xsi:type="dcterms:W3CDTF">2019-11-29T13:11:51Z</dcterms:modified>
</cp:coreProperties>
</file>