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786924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45840" y="3926160"/>
            <a:ext cx="786924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820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45840" y="392616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8200" y="392616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306600" y="146520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5967360" y="146520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45840" y="392616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306600" y="392616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5967360" y="3926160"/>
            <a:ext cx="253368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45840" y="1465200"/>
            <a:ext cx="7869240" cy="4711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786924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384012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8200" y="1465200"/>
            <a:ext cx="384012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58440" y="-360"/>
            <a:ext cx="7839000" cy="6203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8200" y="1465200"/>
            <a:ext cx="384012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45840" y="392616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384012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820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8200" y="392616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4584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8200" y="1465200"/>
            <a:ext cx="384012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45840" y="3926160"/>
            <a:ext cx="7869240" cy="22471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5"/>
          <p:cNvPicPr/>
          <p:nvPr/>
        </p:nvPicPr>
        <p:blipFill>
          <a:blip r:embed="rId14"/>
          <a:stretch/>
        </p:blipFill>
        <p:spPr>
          <a:xfrm>
            <a:off x="0" y="0"/>
            <a:ext cx="6494400" cy="685800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body"/>
          </p:nvPr>
        </p:nvSpPr>
        <p:spPr>
          <a:xfrm>
            <a:off x="645840" y="1465200"/>
            <a:ext cx="7869240" cy="4711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685800" lvl="1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628200" y="6356520"/>
            <a:ext cx="205740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457680" y="6356520"/>
            <a:ext cx="205740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37E8C36D-14D3-4983-898B-BABE4AA698AD}" type="slidenum">
              <a:rPr lang="en-US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title"/>
          </p:nvPr>
        </p:nvSpPr>
        <p:spPr>
          <a:xfrm>
            <a:off x="658440" y="-360"/>
            <a:ext cx="7839000" cy="13381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Calibri Light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10.png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#Slide 23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3274920" y="3074760"/>
            <a:ext cx="5561280" cy="3011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 Light"/>
              </a:rPr>
              <a:t>Авторы:   </a:t>
            </a:r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Бобыкина Ирина Николаевна           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Иконникова</a:t>
            </a:r>
            <a:r>
              <a:rPr lang="en-US" sz="2200" b="0" strike="noStrike" spc="-1">
                <a:solidFill>
                  <a:srgbClr val="000000"/>
                </a:solidFill>
                <a:latin typeface="Calibri Light"/>
              </a:rPr>
              <a:t> </a:t>
            </a:r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Ольга Дмитриевна 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КатаеваТатьяна Васильевна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Коптева Ольга Борисовна 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Петрова Лилия Валерьевна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Суханова Юлия</a:t>
            </a:r>
            <a:r>
              <a:rPr lang="en-US" sz="2200" b="0" strike="noStrike" spc="-1">
                <a:solidFill>
                  <a:srgbClr val="000000"/>
                </a:solidFill>
                <a:latin typeface="Calibri Light"/>
              </a:rPr>
              <a:t> </a:t>
            </a:r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Анатольевна</a:t>
            </a:r>
            <a:br/>
            <a:r>
              <a:rPr lang="ru-RU" sz="2200" b="0" strike="noStrike" spc="-1">
                <a:solidFill>
                  <a:srgbClr val="000000"/>
                </a:solidFill>
                <a:latin typeface="Calibri Light"/>
              </a:rPr>
              <a:t>              Чумакова Светлана Сергеевна</a:t>
            </a:r>
            <a:r>
              <a:rPr lang="ru-RU" sz="1800" b="0" strike="noStrike" spc="-1">
                <a:solidFill>
                  <a:srgbClr val="000000"/>
                </a:solidFill>
                <a:latin typeface="Calibri Light"/>
              </a:rPr>
              <a:t>                </a:t>
            </a:r>
            <a:br/>
            <a:r>
              <a:rPr lang="ru-RU" sz="2800" b="0" strike="noStrike" spc="-1">
                <a:solidFill>
                  <a:srgbClr val="000000"/>
                </a:solidFill>
                <a:latin typeface="Calibri Light"/>
              </a:rPr>
              <a:t>                                                </a:t>
            </a:r>
            <a:endParaRPr lang="en-US" sz="28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3" name="TextShape 2"/>
          <p:cNvSpPr txBox="1"/>
          <p:nvPr/>
        </p:nvSpPr>
        <p:spPr>
          <a:xfrm>
            <a:off x="1083960" y="280800"/>
            <a:ext cx="7119720" cy="31590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spcBef>
                <a:spcPts val="998"/>
              </a:spcBef>
            </a:pPr>
            <a:br/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Проект внеклассного мероприятия по программе </a:t>
            </a:r>
            <a:br/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«Финансовая грамотность»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br/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тема: </a:t>
            </a:r>
            <a:r>
              <a:rPr lang="ru-RU" sz="3200" b="1" strike="noStrike" spc="-1">
                <a:solidFill>
                  <a:srgbClr val="000000"/>
                </a:solidFill>
                <a:latin typeface="Calibri"/>
              </a:rPr>
              <a:t>«Ярмарка финансовых знаний»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CustomShape 3"/>
          <p:cNvSpPr/>
          <p:nvPr/>
        </p:nvSpPr>
        <p:spPr>
          <a:xfrm>
            <a:off x="3467160" y="6200640"/>
            <a:ext cx="2378160" cy="44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 Light"/>
              </a:rPr>
              <a:t>Архангельск 2017</a:t>
            </a:r>
            <a:r>
              <a:rPr lang="ru-RU" sz="2000" b="0" strike="noStrike" spc="-1">
                <a:solidFill>
                  <a:srgbClr val="000000"/>
                </a:solidFill>
                <a:latin typeface="Calibri Light"/>
              </a:rPr>
              <a:t>                                                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766520" y="0"/>
            <a:ext cx="6730920" cy="969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Второй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855720" y="1530000"/>
            <a:ext cx="8121600" cy="5165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Решение финансовых задач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Двух щенков и попугая можно обменять на четырёх котят. Один котёнок меняется на 50 рыбок, а один щенок - на двух попугаев. Сколько рыбок надо отдать, чтобы получить щенка? (ответ: 80 рыбок)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У Маруси было 4 монеты по 10 р., 4 монеты по 5 р. и одна 50-рублёвая купюра. В ларьке продавались шоколадки. Шоколадка «Алёнка» стоила 30 р., шоколадка «Маринка» - 40 р. и шоколадка «Полинка» - 50 р. Какие наборы шоколадок могла купить Маруся без сдачи? (ответ: «Алёнка» и «Полинка», или «Алёнка» и «Маринка», или «Марин­ка» и «Полинка», или 2 «Алёнки», или 2 «Полинки»)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Три компьютера стоят 65 тыс. р. Самый дорогой стоит в 2 раза дороже самого дешёвого, а самый дешёвый на 5 тыс. дешевле среднего. Сколько стоит каждый компьютер? (ответ: из первой переложить 10 монет в третью)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Три бабушки лепили пельмени. Первая лепит 240 пельменей в час, вторая – 180, а третья – 300. Сколько минут им понадобится, чтобы слепить 3000 пельменей? Сколько денег при этом они потратят, если продукты для изготовления 40 пельменей стоят 30 р.? (ответ: 250 минут, 2250 р.)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В трёх шкатулках лежали золотые монеты. В первой на 20 боль­ше, чем во второй, а во второй на 10 больше, чем в третьей. Как пере­распределить монеты, чтобы во всех шкатулках было одинаковое число монет? (ответ: Из первой переложить 10 монет в третью)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533160" indent="-53316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Calibri"/>
              <a:buAutoNum type="arabicPeriod"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31" name="Group 3"/>
          <p:cNvGrpSpPr/>
          <p:nvPr/>
        </p:nvGrpSpPr>
        <p:grpSpPr>
          <a:xfrm>
            <a:off x="1912680" y="982800"/>
            <a:ext cx="5070600" cy="749160"/>
            <a:chOff x="1912680" y="982800"/>
            <a:chExt cx="5070600" cy="749160"/>
          </a:xfrm>
        </p:grpSpPr>
        <p:sp>
          <p:nvSpPr>
            <p:cNvPr id="132" name="CustomShape 4"/>
            <p:cNvSpPr/>
            <p:nvPr/>
          </p:nvSpPr>
          <p:spPr>
            <a:xfrm>
              <a:off x="2157480" y="982800"/>
              <a:ext cx="4825800" cy="530280"/>
            </a:xfrm>
            <a:custGeom>
              <a:avLst/>
              <a:gdLst/>
              <a:ahLst/>
              <a:cxnLst/>
              <a:rect l="0" t="0" r="r" b="b"/>
              <a:pathLst>
                <a:path w="13407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69" y="1474"/>
                  </a:lnTo>
                  <a:cubicBezTo>
                    <a:pt x="13037" y="1474"/>
                    <a:pt x="13406" y="1105"/>
                    <a:pt x="13406" y="737"/>
                  </a:cubicBezTo>
                  <a:lnTo>
                    <a:pt x="13406" y="737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3" name="CustomShape 5"/>
            <p:cNvSpPr/>
            <p:nvPr/>
          </p:nvSpPr>
          <p:spPr>
            <a:xfrm>
              <a:off x="2320920" y="1058760"/>
              <a:ext cx="4179960" cy="673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r>
                <a:rPr lang="ru-RU" sz="1800" b="1" strike="noStrike" spc="-1">
                  <a:solidFill>
                    <a:srgbClr val="000000"/>
                  </a:solidFill>
                  <a:latin typeface="Arial"/>
                </a:rPr>
                <a:t>     «Без копейки рубля не бывает»</a:t>
              </a:r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ru-RU" sz="2000" b="1" strike="noStrike" spc="-1">
                  <a:solidFill>
                    <a:srgbClr val="000000"/>
                  </a:solidFill>
                  <a:latin typeface="Calibri"/>
                </a:rPr>
                <a:t>       </a:t>
              </a:r>
              <a:endParaRPr lang="en-US" sz="2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34" name="Group 6"/>
            <p:cNvGrpSpPr/>
            <p:nvPr/>
          </p:nvGrpSpPr>
          <p:grpSpPr>
            <a:xfrm>
              <a:off x="1912680" y="1058760"/>
              <a:ext cx="422280" cy="473040"/>
              <a:chOff x="1912680" y="1058760"/>
              <a:chExt cx="422280" cy="473040"/>
            </a:xfrm>
          </p:grpSpPr>
          <p:grpSp>
            <p:nvGrpSpPr>
              <p:cNvPr id="135" name="Group 7"/>
              <p:cNvGrpSpPr/>
              <p:nvPr/>
            </p:nvGrpSpPr>
            <p:grpSpPr>
              <a:xfrm>
                <a:off x="1912680" y="1058760"/>
                <a:ext cx="422280" cy="473040"/>
                <a:chOff x="1912680" y="1058760"/>
                <a:chExt cx="422280" cy="473040"/>
              </a:xfrm>
            </p:grpSpPr>
            <p:pic>
              <p:nvPicPr>
                <p:cNvPr id="136" name="Picture 64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1943280" y="144756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37" name="CustomShape 8"/>
                <p:cNvSpPr/>
                <p:nvPr/>
              </p:nvSpPr>
              <p:spPr>
                <a:xfrm flipH="1">
                  <a:off x="1912320" y="1058760"/>
                  <a:ext cx="422280" cy="4222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8" name="CustomShape 9"/>
                <p:cNvSpPr/>
                <p:nvPr/>
              </p:nvSpPr>
              <p:spPr>
                <a:xfrm flipH="1">
                  <a:off x="1924200" y="106812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09D11"/>
                    </a:gs>
                    <a:gs pos="100000">
                      <a:srgbClr val="FCF71A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39" name="Picture 67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041560" y="106200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40" name="CustomShape 10"/>
              <p:cNvSpPr/>
              <p:nvPr/>
            </p:nvSpPr>
            <p:spPr>
              <a:xfrm>
                <a:off x="1955880" y="108396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2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2168280" y="-360"/>
            <a:ext cx="5678280" cy="8809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Третий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942480" y="1693440"/>
            <a:ext cx="7869240" cy="45291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Своя игра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3" name="Group 3"/>
          <p:cNvGrpSpPr/>
          <p:nvPr/>
        </p:nvGrpSpPr>
        <p:grpSpPr>
          <a:xfrm>
            <a:off x="1943280" y="974880"/>
            <a:ext cx="5066640" cy="749160"/>
            <a:chOff x="1943280" y="974880"/>
            <a:chExt cx="5066640" cy="749160"/>
          </a:xfrm>
        </p:grpSpPr>
        <p:sp>
          <p:nvSpPr>
            <p:cNvPr id="144" name="CustomShape 4"/>
            <p:cNvSpPr/>
            <p:nvPr/>
          </p:nvSpPr>
          <p:spPr>
            <a:xfrm>
              <a:off x="2184480" y="974880"/>
              <a:ext cx="4825440" cy="529920"/>
            </a:xfrm>
            <a:custGeom>
              <a:avLst/>
              <a:gdLst/>
              <a:ahLst/>
              <a:cxnLst/>
              <a:rect l="0" t="0" r="r" b="b"/>
              <a:pathLst>
                <a:path w="13406" h="1474">
                  <a:moveTo>
                    <a:pt x="736" y="0"/>
                  </a:moveTo>
                  <a:cubicBezTo>
                    <a:pt x="368" y="0"/>
                    <a:pt x="0" y="368"/>
                    <a:pt x="0" y="736"/>
                  </a:cubicBezTo>
                  <a:lnTo>
                    <a:pt x="0" y="736"/>
                  </a:lnTo>
                  <a:cubicBezTo>
                    <a:pt x="0" y="1104"/>
                    <a:pt x="368" y="1473"/>
                    <a:pt x="736" y="1473"/>
                  </a:cubicBezTo>
                  <a:lnTo>
                    <a:pt x="12668" y="1473"/>
                  </a:lnTo>
                  <a:cubicBezTo>
                    <a:pt x="13036" y="1473"/>
                    <a:pt x="13405" y="1104"/>
                    <a:pt x="13405" y="736"/>
                  </a:cubicBezTo>
                  <a:lnTo>
                    <a:pt x="13405" y="736"/>
                  </a:lnTo>
                  <a:cubicBezTo>
                    <a:pt x="13405" y="368"/>
                    <a:pt x="13036" y="0"/>
                    <a:pt x="12668" y="0"/>
                  </a:cubicBezTo>
                  <a:lnTo>
                    <a:pt x="736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CustomShape 5"/>
            <p:cNvSpPr/>
            <p:nvPr/>
          </p:nvSpPr>
          <p:spPr>
            <a:xfrm>
              <a:off x="2347920" y="1050840"/>
              <a:ext cx="4179600" cy="673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r>
                <a:rPr lang="ru-RU" sz="1800" b="1" strike="noStrike" spc="-1">
                  <a:solidFill>
                    <a:srgbClr val="000000"/>
                  </a:solidFill>
                  <a:latin typeface="Arial"/>
                </a:rPr>
                <a:t>        «За свой грош везде хорош»</a:t>
              </a:r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ru-RU" sz="2000" b="1" strike="noStrike" spc="-1">
                  <a:solidFill>
                    <a:srgbClr val="000000"/>
                  </a:solidFill>
                  <a:latin typeface="Calibri"/>
                </a:rPr>
                <a:t>                 </a:t>
              </a:r>
              <a:endParaRPr lang="en-US" sz="2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46" name="Group 6"/>
            <p:cNvGrpSpPr/>
            <p:nvPr/>
          </p:nvGrpSpPr>
          <p:grpSpPr>
            <a:xfrm>
              <a:off x="1943280" y="1049400"/>
              <a:ext cx="421920" cy="473040"/>
              <a:chOff x="1943280" y="1049400"/>
              <a:chExt cx="421920" cy="473040"/>
            </a:xfrm>
          </p:grpSpPr>
          <p:sp>
            <p:nvSpPr>
              <p:cNvPr id="147" name="CustomShape 7"/>
              <p:cNvSpPr/>
              <p:nvPr/>
            </p:nvSpPr>
            <p:spPr>
              <a:xfrm>
                <a:off x="1974600" y="108288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3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148" name="Group 8"/>
              <p:cNvGrpSpPr/>
              <p:nvPr/>
            </p:nvGrpSpPr>
            <p:grpSpPr>
              <a:xfrm>
                <a:off x="1943280" y="1049400"/>
                <a:ext cx="421920" cy="473040"/>
                <a:chOff x="1943280" y="1049400"/>
                <a:chExt cx="421920" cy="473040"/>
              </a:xfrm>
            </p:grpSpPr>
            <p:pic>
              <p:nvPicPr>
                <p:cNvPr id="149" name="Picture 72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1973160" y="1438200"/>
                  <a:ext cx="36468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50" name="CustomShape 9"/>
                <p:cNvSpPr/>
                <p:nvPr/>
              </p:nvSpPr>
              <p:spPr>
                <a:xfrm flipH="1">
                  <a:off x="1943280" y="1049400"/>
                  <a:ext cx="421920" cy="4222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51" name="CustomShape 10"/>
                <p:cNvSpPr/>
                <p:nvPr/>
              </p:nvSpPr>
              <p:spPr>
                <a:xfrm flipH="1">
                  <a:off x="1953360" y="1058760"/>
                  <a:ext cx="40284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A9147"/>
                    </a:gs>
                    <a:gs pos="100000">
                      <a:srgbClr val="10E470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52" name="Picture 75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071440" y="1052640"/>
                  <a:ext cx="27576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53" name="CustomShape 11"/>
              <p:cNvSpPr/>
              <p:nvPr/>
            </p:nvSpPr>
            <p:spPr>
              <a:xfrm>
                <a:off x="1985760" y="107496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3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pic>
        <p:nvPicPr>
          <p:cNvPr id="154" name="Picture 15" descr="img0"/>
          <p:cNvPicPr/>
          <p:nvPr/>
        </p:nvPicPr>
        <p:blipFill>
          <a:blip r:embed="rId5"/>
          <a:stretch/>
        </p:blipFill>
        <p:spPr>
          <a:xfrm>
            <a:off x="2079720" y="2381400"/>
            <a:ext cx="5405400" cy="4054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strike="noStrike" spc="-1">
                <a:solidFill>
                  <a:srgbClr val="003374"/>
                </a:solidFill>
                <a:latin typeface="Arial"/>
                <a:ea typeface="Arial"/>
              </a:rPr>
              <a:t>Выберите категорию и </a:t>
            </a:r>
            <a:br/>
            <a:r>
              <a:rPr lang="ru-RU" sz="4000" b="1" strike="noStrike" spc="-1">
                <a:solidFill>
                  <a:srgbClr val="003374"/>
                </a:solidFill>
                <a:latin typeface="Arial"/>
                <a:ea typeface="Arial"/>
              </a:rPr>
              <a:t>цену вопроса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graphicFrame>
        <p:nvGraphicFramePr>
          <p:cNvPr id="156" name="Table 2"/>
          <p:cNvGraphicFramePr/>
          <p:nvPr/>
        </p:nvGraphicFramePr>
        <p:xfrm>
          <a:off x="646200" y="1465200"/>
          <a:ext cx="7869240" cy="4446720"/>
        </p:xfrm>
        <a:graphic>
          <a:graphicData uri="http://schemas.openxmlformats.org/drawingml/2006/table">
            <a:tbl>
              <a:tblPr/>
              <a:tblGrid>
                <a:gridCol w="2147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7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1" i="1" strike="noStrike" spc="-1">
                          <a:solidFill>
                            <a:srgbClr val="FFFFFF"/>
                          </a:solidFill>
                          <a:latin typeface="Georgia"/>
                        </a:rPr>
                        <a:t>Деньги Древнего мира</a:t>
                      </a:r>
                      <a:endParaRPr lang="en-US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1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1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10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1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0" i="1" strike="noStrike" spc="-1">
                          <a:solidFill>
                            <a:srgbClr val="000000"/>
                          </a:solidFill>
                          <a:latin typeface="Georgia"/>
                        </a:rPr>
                        <a:t>Современные деньги</a:t>
                      </a:r>
                      <a:endParaRPr lang="en-US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10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0" i="1" strike="noStrike" spc="-1">
                          <a:solidFill>
                            <a:srgbClr val="000000"/>
                          </a:solidFill>
                          <a:latin typeface="Georgia"/>
                        </a:rPr>
                        <a:t>Мультисказки</a:t>
                      </a:r>
                      <a:endParaRPr lang="en-US" sz="2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10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000" b="0" strike="noStrike" spc="-1">
                          <a:solidFill>
                            <a:srgbClr val="0563C1"/>
                          </a:solidFill>
                          <a:latin typeface="Calibri"/>
                          <a:hlinkClick r:id="rId2"/>
                        </a:rPr>
                        <a:t>15</a:t>
                      </a:r>
                      <a:endParaRPr lang="en-US" sz="40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288720" y="1456920"/>
            <a:ext cx="4614840" cy="51102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lnSpc>
                <a:spcPct val="7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1" strike="noStrike" spc="-1">
                <a:solidFill>
                  <a:srgbClr val="000000"/>
                </a:solidFill>
                <a:latin typeface="Calibri"/>
              </a:rPr>
              <a:t>Денежное дерево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Вопросы: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1.Какой основной источник доходов семьи? (ответ: зарплата)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2.Что может сделать семья, чтобы повысить свои доходы?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 (ответ: предпринимательство)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3.Откуда в семье берутся деньги?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(ответ: зарплата, пенсия, стипендия, премия, наследство, выигрыш…)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4.На что тратит семья деньги?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(ответ: питание, одежда, квартира…)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5.Что такое семейный бюджет?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(ответ: план расходов и доходов)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6.Почему образуются долги?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(ответ: расходы больше доходов)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8" name="Picture 25" descr="1441630230_trees-in-the-garden2-05"/>
          <p:cNvPicPr/>
          <p:nvPr/>
        </p:nvPicPr>
        <p:blipFill>
          <a:blip r:embed="rId2"/>
          <a:stretch/>
        </p:blipFill>
        <p:spPr>
          <a:xfrm>
            <a:off x="4591080" y="2149560"/>
            <a:ext cx="4236840" cy="4541760"/>
          </a:xfrm>
          <a:prstGeom prst="rect">
            <a:avLst/>
          </a:prstGeom>
          <a:ln>
            <a:noFill/>
          </a:ln>
        </p:spPr>
      </p:pic>
      <p:pic>
        <p:nvPicPr>
          <p:cNvPr id="159" name="Picture 5" descr="финансики"/>
          <p:cNvPicPr/>
          <p:nvPr/>
        </p:nvPicPr>
        <p:blipFill>
          <a:blip r:embed="rId3"/>
          <a:stretch/>
        </p:blipFill>
        <p:spPr>
          <a:xfrm>
            <a:off x="5378400" y="5002200"/>
            <a:ext cx="771480" cy="773280"/>
          </a:xfrm>
          <a:prstGeom prst="rect">
            <a:avLst/>
          </a:prstGeom>
          <a:ln>
            <a:noFill/>
          </a:ln>
        </p:spPr>
      </p:pic>
      <p:pic>
        <p:nvPicPr>
          <p:cNvPr id="160" name="Picture 5" descr="финансики"/>
          <p:cNvPicPr/>
          <p:nvPr/>
        </p:nvPicPr>
        <p:blipFill>
          <a:blip r:embed="rId3"/>
          <a:stretch/>
        </p:blipFill>
        <p:spPr>
          <a:xfrm>
            <a:off x="4749840" y="3308400"/>
            <a:ext cx="820800" cy="822240"/>
          </a:xfrm>
          <a:prstGeom prst="rect">
            <a:avLst/>
          </a:prstGeom>
          <a:ln>
            <a:noFill/>
          </a:ln>
        </p:spPr>
      </p:pic>
      <p:pic>
        <p:nvPicPr>
          <p:cNvPr id="161" name="Picture 5" descr="финансики"/>
          <p:cNvPicPr/>
          <p:nvPr/>
        </p:nvPicPr>
        <p:blipFill>
          <a:blip r:embed="rId3"/>
          <a:stretch/>
        </p:blipFill>
        <p:spPr>
          <a:xfrm>
            <a:off x="5719680" y="3811680"/>
            <a:ext cx="876240" cy="877680"/>
          </a:xfrm>
          <a:prstGeom prst="rect">
            <a:avLst/>
          </a:prstGeom>
          <a:ln>
            <a:noFill/>
          </a:ln>
        </p:spPr>
      </p:pic>
      <p:pic>
        <p:nvPicPr>
          <p:cNvPr id="162" name="Picture 5" descr="финансики"/>
          <p:cNvPicPr/>
          <p:nvPr/>
        </p:nvPicPr>
        <p:blipFill>
          <a:blip r:embed="rId3"/>
          <a:stretch/>
        </p:blipFill>
        <p:spPr>
          <a:xfrm>
            <a:off x="6635880" y="2590920"/>
            <a:ext cx="874440" cy="876240"/>
          </a:xfrm>
          <a:prstGeom prst="rect">
            <a:avLst/>
          </a:prstGeom>
          <a:ln>
            <a:noFill/>
          </a:ln>
        </p:spPr>
      </p:pic>
      <p:pic>
        <p:nvPicPr>
          <p:cNvPr id="163" name="Picture 5" descr="финансики"/>
          <p:cNvPicPr/>
          <p:nvPr/>
        </p:nvPicPr>
        <p:blipFill>
          <a:blip r:embed="rId3"/>
          <a:stretch/>
        </p:blipFill>
        <p:spPr>
          <a:xfrm>
            <a:off x="7216920" y="3824280"/>
            <a:ext cx="920520" cy="922320"/>
          </a:xfrm>
          <a:prstGeom prst="rect">
            <a:avLst/>
          </a:prstGeom>
          <a:ln>
            <a:noFill/>
          </a:ln>
        </p:spPr>
      </p:pic>
      <p:pic>
        <p:nvPicPr>
          <p:cNvPr id="164" name="Picture 5" descr="финансики"/>
          <p:cNvPicPr/>
          <p:nvPr/>
        </p:nvPicPr>
        <p:blipFill>
          <a:blip r:embed="rId3"/>
          <a:stretch/>
        </p:blipFill>
        <p:spPr>
          <a:xfrm>
            <a:off x="7505640" y="5264280"/>
            <a:ext cx="749520" cy="750600"/>
          </a:xfrm>
          <a:prstGeom prst="rect">
            <a:avLst/>
          </a:prstGeom>
          <a:ln>
            <a:noFill/>
          </a:ln>
        </p:spPr>
      </p:pic>
      <p:sp>
        <p:nvSpPr>
          <p:cNvPr id="165" name="TextShape 2"/>
          <p:cNvSpPr txBox="1"/>
          <p:nvPr/>
        </p:nvSpPr>
        <p:spPr>
          <a:xfrm>
            <a:off x="1766520" y="-360"/>
            <a:ext cx="6730920" cy="833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Четвёртый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grpSp>
        <p:nvGrpSpPr>
          <p:cNvPr id="166" name="Group 3"/>
          <p:cNvGrpSpPr/>
          <p:nvPr/>
        </p:nvGrpSpPr>
        <p:grpSpPr>
          <a:xfrm>
            <a:off x="2293560" y="868320"/>
            <a:ext cx="5070600" cy="749520"/>
            <a:chOff x="2293560" y="868320"/>
            <a:chExt cx="5070600" cy="749520"/>
          </a:xfrm>
        </p:grpSpPr>
        <p:sp>
          <p:nvSpPr>
            <p:cNvPr id="167" name="CustomShape 4"/>
            <p:cNvSpPr/>
            <p:nvPr/>
          </p:nvSpPr>
          <p:spPr>
            <a:xfrm>
              <a:off x="2538360" y="868320"/>
              <a:ext cx="4825800" cy="530280"/>
            </a:xfrm>
            <a:custGeom>
              <a:avLst/>
              <a:gdLst/>
              <a:ahLst/>
              <a:cxnLst/>
              <a:rect l="0" t="0" r="r" b="b"/>
              <a:pathLst>
                <a:path w="13407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69" y="1474"/>
                  </a:lnTo>
                  <a:cubicBezTo>
                    <a:pt x="13037" y="1474"/>
                    <a:pt x="13406" y="1105"/>
                    <a:pt x="13406" y="737"/>
                  </a:cubicBezTo>
                  <a:lnTo>
                    <a:pt x="13406" y="737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8" name="CustomShape 5"/>
            <p:cNvSpPr/>
            <p:nvPr/>
          </p:nvSpPr>
          <p:spPr>
            <a:xfrm>
              <a:off x="2701800" y="944640"/>
              <a:ext cx="4179960" cy="673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000" b="0" strike="noStrike" spc="-1">
                  <a:solidFill>
                    <a:srgbClr val="000000"/>
                  </a:solidFill>
                  <a:latin typeface="Calibri"/>
                </a:rPr>
                <a:t>              </a:t>
              </a:r>
              <a:r>
                <a:rPr lang="ru-RU" sz="1800" b="1" strike="noStrike" spc="-1">
                  <a:solidFill>
                    <a:srgbClr val="000000"/>
                  </a:solidFill>
                  <a:latin typeface="Arial"/>
                </a:rPr>
                <a:t>«Деньги любят счёт»</a:t>
              </a:r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  <a:p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69" name="Group 6"/>
            <p:cNvGrpSpPr/>
            <p:nvPr/>
          </p:nvGrpSpPr>
          <p:grpSpPr>
            <a:xfrm>
              <a:off x="2293560" y="943200"/>
              <a:ext cx="422280" cy="473040"/>
              <a:chOff x="2293560" y="943200"/>
              <a:chExt cx="422280" cy="473040"/>
            </a:xfrm>
          </p:grpSpPr>
          <p:sp>
            <p:nvSpPr>
              <p:cNvPr id="170" name="CustomShape 7"/>
              <p:cNvSpPr/>
              <p:nvPr/>
            </p:nvSpPr>
            <p:spPr>
              <a:xfrm>
                <a:off x="2328840" y="97812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4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171" name="Group 8"/>
              <p:cNvGrpSpPr/>
              <p:nvPr/>
            </p:nvGrpSpPr>
            <p:grpSpPr>
              <a:xfrm>
                <a:off x="2293560" y="943200"/>
                <a:ext cx="422280" cy="473040"/>
                <a:chOff x="2293560" y="943200"/>
                <a:chExt cx="422280" cy="473040"/>
              </a:xfrm>
            </p:grpSpPr>
            <p:pic>
              <p:nvPicPr>
                <p:cNvPr id="172" name="Picture 80" descr="Picture2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324160" y="133200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73" name="CustomShape 9"/>
                <p:cNvSpPr/>
                <p:nvPr/>
              </p:nvSpPr>
              <p:spPr>
                <a:xfrm flipH="1">
                  <a:off x="2293200" y="943200"/>
                  <a:ext cx="422280" cy="422280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4" name="CustomShape 10"/>
                <p:cNvSpPr/>
                <p:nvPr/>
              </p:nvSpPr>
              <p:spPr>
                <a:xfrm flipH="1">
                  <a:off x="2305080" y="95256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0369E"/>
                    </a:gs>
                    <a:gs pos="100000">
                      <a:srgbClr val="CA55F9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75" name="Picture 83" descr="Picture1"/>
                <p:cNvPicPr/>
                <p:nvPr/>
              </p:nvPicPr>
              <p:blipFill>
                <a:blip r:embed="rId6"/>
                <a:stretch/>
              </p:blipFill>
              <p:spPr>
                <a:xfrm>
                  <a:off x="2422440" y="94644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76" name="CustomShape 11"/>
              <p:cNvSpPr/>
              <p:nvPr/>
            </p:nvSpPr>
            <p:spPr>
              <a:xfrm>
                <a:off x="2336760" y="96840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4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1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xit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2212560" y="-360"/>
            <a:ext cx="5359320" cy="1017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Пятый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grpSp>
        <p:nvGrpSpPr>
          <p:cNvPr id="178" name="Group 2"/>
          <p:cNvGrpSpPr/>
          <p:nvPr/>
        </p:nvGrpSpPr>
        <p:grpSpPr>
          <a:xfrm>
            <a:off x="2226960" y="1000080"/>
            <a:ext cx="5064480" cy="547560"/>
            <a:chOff x="2226960" y="1000080"/>
            <a:chExt cx="5064480" cy="547560"/>
          </a:xfrm>
        </p:grpSpPr>
        <p:sp>
          <p:nvSpPr>
            <p:cNvPr id="179" name="CustomShape 3"/>
            <p:cNvSpPr/>
            <p:nvPr/>
          </p:nvSpPr>
          <p:spPr>
            <a:xfrm>
              <a:off x="2465280" y="1000080"/>
              <a:ext cx="4826160" cy="530280"/>
            </a:xfrm>
            <a:custGeom>
              <a:avLst/>
              <a:gdLst/>
              <a:ahLst/>
              <a:cxnLst/>
              <a:rect l="0" t="0" r="r" b="b"/>
              <a:pathLst>
                <a:path w="13408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70" y="1474"/>
                  </a:lnTo>
                  <a:cubicBezTo>
                    <a:pt x="13038" y="1474"/>
                    <a:pt x="13407" y="1105"/>
                    <a:pt x="13407" y="737"/>
                  </a:cubicBezTo>
                  <a:lnTo>
                    <a:pt x="13407" y="737"/>
                  </a:lnTo>
                  <a:cubicBezTo>
                    <a:pt x="13407" y="368"/>
                    <a:pt x="13038" y="0"/>
                    <a:pt x="12670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0" name="CustomShape 4"/>
            <p:cNvSpPr/>
            <p:nvPr/>
          </p:nvSpPr>
          <p:spPr>
            <a:xfrm>
              <a:off x="2628720" y="1076400"/>
              <a:ext cx="4179960" cy="39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81" name="Group 5"/>
            <p:cNvGrpSpPr/>
            <p:nvPr/>
          </p:nvGrpSpPr>
          <p:grpSpPr>
            <a:xfrm>
              <a:off x="2226960" y="1074600"/>
              <a:ext cx="422280" cy="473040"/>
              <a:chOff x="2226960" y="1074600"/>
              <a:chExt cx="422280" cy="473040"/>
            </a:xfrm>
          </p:grpSpPr>
          <p:grpSp>
            <p:nvGrpSpPr>
              <p:cNvPr id="182" name="Group 6"/>
              <p:cNvGrpSpPr/>
              <p:nvPr/>
            </p:nvGrpSpPr>
            <p:grpSpPr>
              <a:xfrm>
                <a:off x="2226960" y="1074600"/>
                <a:ext cx="422280" cy="473040"/>
                <a:chOff x="2226960" y="1074600"/>
                <a:chExt cx="422280" cy="473040"/>
              </a:xfrm>
            </p:grpSpPr>
            <p:pic>
              <p:nvPicPr>
                <p:cNvPr id="183" name="Picture 87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257560" y="146340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84" name="CustomShape 7"/>
                <p:cNvSpPr/>
                <p:nvPr/>
              </p:nvSpPr>
              <p:spPr>
                <a:xfrm flipH="1">
                  <a:off x="2226600" y="1074600"/>
                  <a:ext cx="422280" cy="4222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5" name="CustomShape 8"/>
                <p:cNvSpPr/>
                <p:nvPr/>
              </p:nvSpPr>
              <p:spPr>
                <a:xfrm flipH="1">
                  <a:off x="2238480" y="108396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16190"/>
                    </a:gs>
                    <a:gs pos="100000">
                      <a:srgbClr val="4D98E3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86" name="Picture 90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355840" y="107784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87" name="CustomShape 9"/>
              <p:cNvSpPr/>
              <p:nvPr/>
            </p:nvSpPr>
            <p:spPr>
              <a:xfrm>
                <a:off x="2270160" y="109980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5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188" name="CustomShape 10"/>
          <p:cNvSpPr/>
          <p:nvPr/>
        </p:nvSpPr>
        <p:spPr>
          <a:xfrm>
            <a:off x="2941920" y="1087560"/>
            <a:ext cx="407304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«Семь раз отмерь – один отрежь»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CustomShape 11"/>
          <p:cNvSpPr/>
          <p:nvPr/>
        </p:nvSpPr>
        <p:spPr>
          <a:xfrm>
            <a:off x="1184400" y="1684440"/>
            <a:ext cx="6600600" cy="517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Аукцион финансистов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лот №1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 «Назовите имя российского царя, который первым ввел пенсии?  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    Стартовая цена лота – 3 финансика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лот №2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«Что в переводе со старофранцузского языка означает слово «бюджет»?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Стартовая цена лота – 2 финансика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лот №3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«Почему первые деньги на Руси назывались гривнами?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Стартовая цена лота – 2 финансика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лот №4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«На территории какого современного государства появились первые круглые монеты?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Стартовая цена лота – 1 финансик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Picture 25" descr="150808143718"/>
          <p:cNvPicPr/>
          <p:nvPr/>
        </p:nvPicPr>
        <p:blipFill>
          <a:blip r:embed="rId5"/>
          <a:stretch/>
        </p:blipFill>
        <p:spPr>
          <a:xfrm>
            <a:off x="7445520" y="4424400"/>
            <a:ext cx="1449360" cy="218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2212560" y="-360"/>
            <a:ext cx="5359320" cy="1017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Пятый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grpSp>
        <p:nvGrpSpPr>
          <p:cNvPr id="192" name="Group 2"/>
          <p:cNvGrpSpPr/>
          <p:nvPr/>
        </p:nvGrpSpPr>
        <p:grpSpPr>
          <a:xfrm>
            <a:off x="2226960" y="1000080"/>
            <a:ext cx="5064480" cy="547560"/>
            <a:chOff x="2226960" y="1000080"/>
            <a:chExt cx="5064480" cy="547560"/>
          </a:xfrm>
        </p:grpSpPr>
        <p:sp>
          <p:nvSpPr>
            <p:cNvPr id="193" name="CustomShape 3"/>
            <p:cNvSpPr/>
            <p:nvPr/>
          </p:nvSpPr>
          <p:spPr>
            <a:xfrm>
              <a:off x="2465280" y="1000080"/>
              <a:ext cx="4826160" cy="530280"/>
            </a:xfrm>
            <a:custGeom>
              <a:avLst/>
              <a:gdLst/>
              <a:ahLst/>
              <a:cxnLst/>
              <a:rect l="0" t="0" r="r" b="b"/>
              <a:pathLst>
                <a:path w="13408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70" y="1474"/>
                  </a:lnTo>
                  <a:cubicBezTo>
                    <a:pt x="13038" y="1474"/>
                    <a:pt x="13407" y="1105"/>
                    <a:pt x="13407" y="737"/>
                  </a:cubicBezTo>
                  <a:lnTo>
                    <a:pt x="13407" y="737"/>
                  </a:lnTo>
                  <a:cubicBezTo>
                    <a:pt x="13407" y="368"/>
                    <a:pt x="13038" y="0"/>
                    <a:pt x="12670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4" name="CustomShape 4"/>
            <p:cNvSpPr/>
            <p:nvPr/>
          </p:nvSpPr>
          <p:spPr>
            <a:xfrm>
              <a:off x="2628720" y="1076400"/>
              <a:ext cx="4179960" cy="39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95" name="Group 5"/>
            <p:cNvGrpSpPr/>
            <p:nvPr/>
          </p:nvGrpSpPr>
          <p:grpSpPr>
            <a:xfrm>
              <a:off x="2226960" y="1074600"/>
              <a:ext cx="422280" cy="473040"/>
              <a:chOff x="2226960" y="1074600"/>
              <a:chExt cx="422280" cy="473040"/>
            </a:xfrm>
          </p:grpSpPr>
          <p:grpSp>
            <p:nvGrpSpPr>
              <p:cNvPr id="196" name="Group 6"/>
              <p:cNvGrpSpPr/>
              <p:nvPr/>
            </p:nvGrpSpPr>
            <p:grpSpPr>
              <a:xfrm>
                <a:off x="2226960" y="1074600"/>
                <a:ext cx="422280" cy="473040"/>
                <a:chOff x="2226960" y="1074600"/>
                <a:chExt cx="422280" cy="473040"/>
              </a:xfrm>
            </p:grpSpPr>
            <p:pic>
              <p:nvPicPr>
                <p:cNvPr id="197" name="Picture 87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257560" y="146340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98" name="CustomShape 7"/>
                <p:cNvSpPr/>
                <p:nvPr/>
              </p:nvSpPr>
              <p:spPr>
                <a:xfrm flipH="1">
                  <a:off x="2226600" y="1074600"/>
                  <a:ext cx="422280" cy="4222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9" name="CustomShape 8"/>
                <p:cNvSpPr/>
                <p:nvPr/>
              </p:nvSpPr>
              <p:spPr>
                <a:xfrm flipH="1">
                  <a:off x="2238480" y="108396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16190"/>
                    </a:gs>
                    <a:gs pos="100000">
                      <a:srgbClr val="4D98E3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200" name="Picture 90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355840" y="107784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201" name="CustomShape 9"/>
              <p:cNvSpPr/>
              <p:nvPr/>
            </p:nvSpPr>
            <p:spPr>
              <a:xfrm>
                <a:off x="2270160" y="109980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5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202" name="CustomShape 10"/>
          <p:cNvSpPr/>
          <p:nvPr/>
        </p:nvSpPr>
        <p:spPr>
          <a:xfrm>
            <a:off x="2941920" y="1087560"/>
            <a:ext cx="407304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«Семь раз отмерь – один отрежь»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CustomShape 11"/>
          <p:cNvSpPr/>
          <p:nvPr/>
        </p:nvSpPr>
        <p:spPr>
          <a:xfrm>
            <a:off x="1568520" y="1684440"/>
            <a:ext cx="6216480" cy="517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Аукцион финансистов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Ответы: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1) Петр I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2) кошелек, сумка, кожаный мешок, мешок с деньгами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3) серебро шло в основном на украшения, надеваемые на "загривок"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4) Турция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5)  США 1950 г.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4" name="Picture 25" descr="150808143718"/>
          <p:cNvPicPr/>
          <p:nvPr/>
        </p:nvPicPr>
        <p:blipFill>
          <a:blip r:embed="rId5"/>
          <a:stretch/>
        </p:blipFill>
        <p:spPr>
          <a:xfrm>
            <a:off x="7445520" y="4424400"/>
            <a:ext cx="1449360" cy="218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icture 5" descr="финансики"/>
          <p:cNvPicPr/>
          <p:nvPr/>
        </p:nvPicPr>
        <p:blipFill>
          <a:blip r:embed="rId2"/>
          <a:stretch/>
        </p:blipFill>
        <p:spPr>
          <a:xfrm>
            <a:off x="3597120" y="5038560"/>
            <a:ext cx="1503360" cy="1505160"/>
          </a:xfrm>
          <a:prstGeom prst="rect">
            <a:avLst/>
          </a:prstGeom>
          <a:ln>
            <a:noFill/>
          </a:ln>
        </p:spPr>
      </p:pic>
      <p:pic>
        <p:nvPicPr>
          <p:cNvPr id="206" name="Picture 5" descr="финансики"/>
          <p:cNvPicPr/>
          <p:nvPr/>
        </p:nvPicPr>
        <p:blipFill>
          <a:blip r:embed="rId2"/>
          <a:stretch/>
        </p:blipFill>
        <p:spPr>
          <a:xfrm>
            <a:off x="6500880" y="4518000"/>
            <a:ext cx="2006640" cy="2009880"/>
          </a:xfrm>
          <a:prstGeom prst="rect">
            <a:avLst/>
          </a:prstGeom>
          <a:ln>
            <a:noFill/>
          </a:ln>
        </p:spPr>
      </p:pic>
      <p:pic>
        <p:nvPicPr>
          <p:cNvPr id="207" name="Picture 5" descr="финансики"/>
          <p:cNvPicPr/>
          <p:nvPr/>
        </p:nvPicPr>
        <p:blipFill>
          <a:blip r:embed="rId2"/>
          <a:stretch/>
        </p:blipFill>
        <p:spPr>
          <a:xfrm>
            <a:off x="1952640" y="3233880"/>
            <a:ext cx="1628640" cy="1631880"/>
          </a:xfrm>
          <a:prstGeom prst="rect">
            <a:avLst/>
          </a:prstGeom>
          <a:ln>
            <a:noFill/>
          </a:ln>
        </p:spPr>
      </p:pic>
      <p:pic>
        <p:nvPicPr>
          <p:cNvPr id="208" name="Picture 5" descr="финансики"/>
          <p:cNvPicPr/>
          <p:nvPr/>
        </p:nvPicPr>
        <p:blipFill>
          <a:blip r:embed="rId2"/>
          <a:stretch/>
        </p:blipFill>
        <p:spPr>
          <a:xfrm>
            <a:off x="6513480" y="1986120"/>
            <a:ext cx="1731960" cy="1734840"/>
          </a:xfrm>
          <a:prstGeom prst="rect">
            <a:avLst/>
          </a:prstGeom>
          <a:ln>
            <a:noFill/>
          </a:ln>
        </p:spPr>
      </p:pic>
      <p:pic>
        <p:nvPicPr>
          <p:cNvPr id="209" name="Picture 5" descr="финансики"/>
          <p:cNvPicPr/>
          <p:nvPr/>
        </p:nvPicPr>
        <p:blipFill>
          <a:blip r:embed="rId2"/>
          <a:stretch/>
        </p:blipFill>
        <p:spPr>
          <a:xfrm>
            <a:off x="4719600" y="3483000"/>
            <a:ext cx="1309680" cy="1311120"/>
          </a:xfrm>
          <a:prstGeom prst="rect">
            <a:avLst/>
          </a:prstGeom>
          <a:ln>
            <a:noFill/>
          </a:ln>
        </p:spPr>
      </p:pic>
      <p:sp>
        <p:nvSpPr>
          <p:cNvPr id="210" name="TextShape 1"/>
          <p:cNvSpPr txBox="1"/>
          <p:nvPr/>
        </p:nvSpPr>
        <p:spPr>
          <a:xfrm>
            <a:off x="2428560" y="274320"/>
            <a:ext cx="5119560" cy="1098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Подведение итогов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1206000" y="1465200"/>
            <a:ext cx="730908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Подсчёт «финансиков»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Объявление победителей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Мультисказки – 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658440" y="103968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400" b="1" strike="noStrike" spc="-1">
                <a:solidFill>
                  <a:srgbClr val="2F5597"/>
                </a:solidFill>
                <a:latin typeface="Calibri"/>
              </a:rPr>
              <a:t>Корней Иванович Чуковский считает, что её достаточно, чтобы купить на базаре самовар!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400" b="1" strike="noStrike" spc="-1">
                <a:solidFill>
                  <a:srgbClr val="2F5597"/>
                </a:solidFill>
                <a:latin typeface="Calibri"/>
              </a:rPr>
              <a:t>     Как называется эта валюта?</a:t>
            </a:r>
            <a:r>
              <a:rPr lang="ru-RU" sz="4800" b="1" strike="noStrike" spc="-1">
                <a:solidFill>
                  <a:srgbClr val="2F5597"/>
                </a:solidFill>
                <a:latin typeface="Calibri"/>
              </a:rPr>
              <a:t> </a:t>
            </a: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4400" b="1" strike="noStrike" spc="-1">
                <a:solidFill>
                  <a:srgbClr val="7030A0"/>
                </a:solidFill>
                <a:latin typeface="Calibri"/>
              </a:rPr>
              <a:t>      </a:t>
            </a:r>
            <a:r>
              <a:rPr lang="ru-RU" sz="4400" b="1" strike="noStrike" spc="-1">
                <a:solidFill>
                  <a:srgbClr val="0563C1"/>
                </a:solidFill>
                <a:latin typeface="Calibri"/>
                <a:hlinkClick r:id="rId2"/>
              </a:rPr>
              <a:t>Ответ: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800" b="0" strike="noStrike" spc="-1">
                <a:solidFill>
                  <a:srgbClr val="000000"/>
                </a:solidFill>
                <a:latin typeface="Calibri Light"/>
              </a:rPr>
              <a:t> </a:t>
            </a:r>
            <a:br/>
            <a:r>
              <a:rPr lang="ru-RU" sz="4800" b="0" strike="noStrike" spc="-1">
                <a:solidFill>
                  <a:srgbClr val="000000"/>
                </a:solidFill>
                <a:latin typeface="Calibri Light"/>
              </a:rPr>
              <a:t>Ответ: </a:t>
            </a:r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Денежка</a:t>
            </a:r>
            <a:br/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r>
              <a:rPr lang="ru-RU" sz="3200" b="0" strike="noStrike" spc="-1">
                <a:solidFill>
                  <a:srgbClr val="0563C1"/>
                </a:solidFill>
                <a:latin typeface="Calibri Light"/>
                <a:hlinkClick r:id="rId2"/>
              </a:rPr>
              <a:t>Таблица.</a:t>
            </a:r>
            <a:br/>
            <a:endParaRPr lang="en-US" sz="32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17" name="Рисунок 216"/>
          <p:cNvPicPr/>
          <p:nvPr/>
        </p:nvPicPr>
        <p:blipFill>
          <a:blip r:embed="rId3"/>
          <a:stretch/>
        </p:blipFill>
        <p:spPr>
          <a:xfrm>
            <a:off x="2957400" y="2190600"/>
            <a:ext cx="4189680" cy="388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Мультисказки – 10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1018800" y="78264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7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400" b="1" strike="noStrike" spc="-1">
                <a:solidFill>
                  <a:srgbClr val="2F5597"/>
                </a:solidFill>
                <a:latin typeface="Calibri"/>
              </a:rPr>
              <a:t>В сказке Степана Писахова поп нанимал работницу, обещая ей, что через 100 годов она станет богатейкой, потому что заработает за это время много денег. Сколько заработает девушка? 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4400" b="1" strike="noStrike" spc="-1">
                <a:solidFill>
                  <a:srgbClr val="0563C1"/>
                </a:solidFill>
                <a:latin typeface="Calibri"/>
                <a:hlinkClick r:id="rId2"/>
              </a:rPr>
              <a:t> </a:t>
            </a:r>
            <a:r>
              <a:rPr lang="ru-RU" sz="4400" b="1" strike="noStrike" spc="-1">
                <a:solidFill>
                  <a:srgbClr val="2F5597"/>
                </a:solidFill>
                <a:latin typeface="Calibri"/>
              </a:rPr>
              <a:t>   </a:t>
            </a:r>
            <a:r>
              <a:rPr lang="ru-RU" sz="5400" b="1" strike="noStrike" spc="-1">
                <a:solidFill>
                  <a:srgbClr val="0563C1"/>
                </a:solidFill>
                <a:latin typeface="Calibri"/>
                <a:hlinkClick r:id="rId2"/>
              </a:rPr>
              <a:t>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1093680" y="490320"/>
            <a:ext cx="7839360" cy="7887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«Ярмарка финансовых знаний»</a:t>
            </a:r>
            <a:br/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1378080" y="1179360"/>
            <a:ext cx="7137360" cy="49975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обобщить и систематизировать знания, полученные по курсу «Финансовая грамотность»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Задачи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закрепить базовые понятия и термины курса, используемые в финансовой сфере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научить применять полученные знания и умения при решении элементарных вопросов в области экономики семьи;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способствовать развитию экономического образа мышления;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Форма проведения: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внеклассное мероприятие в форме игры;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br/>
            <a:br/>
            <a:r>
              <a:rPr lang="ru-RU" sz="5400" b="0" strike="noStrike" spc="-1">
                <a:solidFill>
                  <a:srgbClr val="000000"/>
                </a:solidFill>
                <a:latin typeface="Calibri Light"/>
              </a:rPr>
              <a:t>Ответ: </a:t>
            </a:r>
            <a:br/>
            <a:r>
              <a:rPr lang="ru-RU" sz="5400" b="0" strike="noStrike" spc="-1">
                <a:solidFill>
                  <a:srgbClr val="000000"/>
                </a:solidFill>
                <a:latin typeface="Calibri Light"/>
              </a:rPr>
              <a:t>  </a:t>
            </a:r>
            <a:r>
              <a:rPr lang="ru-RU" sz="5400" b="1" strike="noStrike" spc="-1">
                <a:solidFill>
                  <a:srgbClr val="000000"/>
                </a:solidFill>
                <a:latin typeface="Calibri Light"/>
              </a:rPr>
              <a:t>100 </a:t>
            </a:r>
            <a:br/>
            <a:r>
              <a:rPr lang="ru-RU" sz="5400" b="1" strike="noStrike" spc="-1">
                <a:solidFill>
                  <a:srgbClr val="000000"/>
                </a:solidFill>
                <a:latin typeface="Calibri Light"/>
              </a:rPr>
              <a:t>рублёв</a:t>
            </a:r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</a:t>
            </a:r>
            <a:r>
              <a:rPr lang="ru-RU" sz="6000" b="0" strike="noStrike" spc="-1">
                <a:solidFill>
                  <a:srgbClr val="0563C1"/>
                </a:solidFill>
                <a:latin typeface="Calibri Light"/>
                <a:hlinkClick r:id="rId2"/>
              </a:rPr>
              <a:t>Таблица.</a:t>
            </a:r>
            <a:br/>
            <a:br/>
            <a:endParaRPr lang="en-US" sz="60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23" name="Объект 3"/>
          <p:cNvPicPr/>
          <p:nvPr/>
        </p:nvPicPr>
        <p:blipFill>
          <a:blip r:embed="rId3"/>
          <a:stretch/>
        </p:blipFill>
        <p:spPr>
          <a:xfrm>
            <a:off x="4106880" y="878040"/>
            <a:ext cx="4317840" cy="5421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Мультисказки – 15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658800" y="770040"/>
            <a:ext cx="825336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800" b="1" strike="noStrike" spc="-1">
                <a:solidFill>
                  <a:srgbClr val="2F5597"/>
                </a:solidFill>
                <a:latin typeface="Calibri"/>
              </a:rPr>
              <a:t>Какой валютой расплачивались волшебники из сказочных историй про Гарри Поттера? </a:t>
            </a: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  <a:buClr>
                <a:srgbClr val="8C3FC5"/>
              </a:buClr>
              <a:buFont typeface="Calibri"/>
              <a:buAutoNum type="arabicParenR"/>
            </a:pPr>
            <a:r>
              <a:rPr lang="ru-RU" sz="4500" b="1" strike="noStrike" spc="-1">
                <a:solidFill>
                  <a:srgbClr val="0563C1"/>
                </a:solidFill>
                <a:latin typeface="Calibri"/>
                <a:hlinkClick r:id="rId2"/>
              </a:rPr>
              <a:t>Доллар  2) Фунт стерлингов</a:t>
            </a:r>
            <a:endParaRPr lang="en-US" sz="45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500" b="1" strike="noStrike" spc="-1">
                <a:solidFill>
                  <a:srgbClr val="0563C1"/>
                </a:solidFill>
                <a:latin typeface="Calibri"/>
                <a:hlinkClick r:id="rId2"/>
              </a:rPr>
              <a:t>3) </a:t>
            </a:r>
            <a:r>
              <a:rPr lang="ru-RU" sz="4500" b="1" strike="noStrike" spc="-1">
                <a:solidFill>
                  <a:srgbClr val="0563C1"/>
                </a:solidFill>
                <a:latin typeface="Calibri"/>
                <a:hlinkClick r:id="rId2"/>
              </a:rPr>
              <a:t>Галлеон</a:t>
            </a:r>
            <a:r>
              <a:rPr lang="ru-RU" sz="4500" b="1" strike="noStrike" spc="-1">
                <a:solidFill>
                  <a:srgbClr val="0563C1"/>
                </a:solidFill>
                <a:latin typeface="Calibri"/>
                <a:hlinkClick r:id="rId2"/>
              </a:rPr>
              <a:t>   4) Евро</a:t>
            </a:r>
            <a:endParaRPr lang="en-US" sz="45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4500" b="1" strike="noStrike" spc="-1">
                <a:solidFill>
                  <a:srgbClr val="7030A0"/>
                </a:solidFill>
                <a:latin typeface="Calibri"/>
              </a:rPr>
              <a:t>        </a:t>
            </a:r>
            <a:r>
              <a:rPr lang="ru-RU" sz="4500" b="1" strike="noStrike" spc="-1">
                <a:solidFill>
                  <a:srgbClr val="0563C1"/>
                </a:solidFill>
                <a:latin typeface="Calibri"/>
                <a:hlinkClick r:id="rId2"/>
              </a:rPr>
              <a:t>Ответ:</a:t>
            </a:r>
            <a:endParaRPr lang="en-US" sz="4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1147680" y="2908440"/>
            <a:ext cx="6437520" cy="1714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br/>
            <a:br/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Ответ:  3) Галлеон</a:t>
            </a:r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</a:t>
            </a:r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</a:t>
            </a:r>
            <a:br/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</a:t>
            </a:r>
            <a:r>
              <a:rPr lang="ru-RU" sz="6000" b="0" strike="noStrike" spc="-1">
                <a:solidFill>
                  <a:srgbClr val="0563C1"/>
                </a:solidFill>
                <a:latin typeface="Calibri Light"/>
                <a:hlinkClick r:id="rId2"/>
              </a:rPr>
              <a:t>Таблица.</a:t>
            </a:r>
            <a:br/>
            <a:br/>
            <a:endParaRPr lang="en-US" sz="60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29" name="Объект 2"/>
          <p:cNvPicPr/>
          <p:nvPr/>
        </p:nvPicPr>
        <p:blipFill>
          <a:blip r:embed="rId3"/>
          <a:stretch/>
        </p:blipFill>
        <p:spPr>
          <a:xfrm>
            <a:off x="1190520" y="2146320"/>
            <a:ext cx="7363080" cy="267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Деньги Древнего мира – 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1" name="TextShape 2"/>
          <p:cNvSpPr txBox="1"/>
          <p:nvPr/>
        </p:nvSpPr>
        <p:spPr>
          <a:xfrm>
            <a:off x="645840" y="146520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800" b="1" strike="noStrike" spc="-1">
                <a:solidFill>
                  <a:srgbClr val="2F5597"/>
                </a:solidFill>
                <a:latin typeface="Calibri"/>
              </a:rPr>
              <a:t>Мех какого животного был единицей денежной системы в Древней Руси?</a:t>
            </a: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  </a:t>
            </a:r>
            <a:r>
              <a:rPr lang="ru-RU" sz="5400" b="1" strike="noStrike" spc="-1">
                <a:solidFill>
                  <a:srgbClr val="0563C1"/>
                </a:solidFill>
                <a:latin typeface="Calibri"/>
                <a:hlinkClick r:id="rId2"/>
              </a:rPr>
              <a:t>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5400" b="0" strike="noStrike" spc="-1">
                <a:solidFill>
                  <a:srgbClr val="000000"/>
                </a:solidFill>
                <a:latin typeface="Calibri Light"/>
              </a:rPr>
              <a:t>Ответ: </a:t>
            </a:r>
            <a:r>
              <a:rPr lang="ru-RU" sz="5400" b="1" strike="noStrike" spc="-1">
                <a:solidFill>
                  <a:srgbClr val="000000"/>
                </a:solidFill>
                <a:latin typeface="Calibri Light"/>
              </a:rPr>
              <a:t>Куница. </a:t>
            </a:r>
            <a:r>
              <a:rPr lang="ru-RU" sz="5400" b="0" strike="noStrike" spc="-1">
                <a:solidFill>
                  <a:srgbClr val="000000"/>
                </a:solidFill>
                <a:latin typeface="Calibri Light"/>
              </a:rPr>
              <a:t>Деньги назывались «куны»</a:t>
            </a:r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r>
              <a:rPr lang="ru-RU" sz="6000" b="0" strike="noStrike" spc="-1">
                <a:solidFill>
                  <a:srgbClr val="0563C1"/>
                </a:solidFill>
                <a:latin typeface="Calibri Light"/>
                <a:hlinkClick r:id="rId2"/>
              </a:rPr>
              <a:t>Таблица.</a:t>
            </a:r>
            <a:br/>
            <a:br/>
            <a:endParaRPr lang="en-US" sz="6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5" name="TextShape 2"/>
          <p:cNvSpPr txBox="1"/>
          <p:nvPr/>
        </p:nvSpPr>
        <p:spPr>
          <a:xfrm>
            <a:off x="645840" y="1465200"/>
            <a:ext cx="7869240" cy="3711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6" name="Рисунок 2"/>
          <p:cNvPicPr/>
          <p:nvPr/>
        </p:nvPicPr>
        <p:blipFill>
          <a:blip r:embed="rId3"/>
          <a:stretch/>
        </p:blipFill>
        <p:spPr>
          <a:xfrm>
            <a:off x="4427640" y="2982960"/>
            <a:ext cx="4294080" cy="3065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Деньги Древнего мира – 10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645840" y="1464840"/>
            <a:ext cx="7869240" cy="39560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3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2F5597"/>
                </a:solidFill>
                <a:latin typeface="Calibri"/>
              </a:rPr>
              <a:t>Какой правитель был первым, кто изобразил свой профиль на монете?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   </a:t>
            </a:r>
            <a:r>
              <a:rPr lang="ru-RU" sz="5400" b="1" strike="noStrike" spc="-1">
                <a:solidFill>
                  <a:srgbClr val="0563C1"/>
                </a:solidFill>
                <a:latin typeface="Calibri"/>
                <a:hlinkClick r:id="rId2"/>
              </a:rPr>
              <a:t>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Ответ:      </a:t>
            </a:r>
            <a:r>
              <a:rPr lang="ru-RU" sz="4500" b="1" strike="noStrike" spc="-1">
                <a:solidFill>
                  <a:srgbClr val="000000"/>
                </a:solidFill>
                <a:latin typeface="Calibri Light"/>
              </a:rPr>
              <a:t>Александр   </a:t>
            </a:r>
            <a:br/>
            <a:r>
              <a:rPr lang="ru-RU" sz="4500" b="1" strike="noStrike" spc="-1">
                <a:solidFill>
                  <a:srgbClr val="000000"/>
                </a:solidFill>
                <a:latin typeface="Calibri Light"/>
              </a:rPr>
              <a:t>              Македонский</a:t>
            </a:r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br/>
            <a:br/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</a:t>
            </a:r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Таблица.</a:t>
            </a:r>
            <a:br/>
            <a:br/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42" name="Объект 2"/>
          <p:cNvPicPr/>
          <p:nvPr/>
        </p:nvPicPr>
        <p:blipFill>
          <a:blip r:embed="rId2"/>
          <a:stretch/>
        </p:blipFill>
        <p:spPr>
          <a:xfrm>
            <a:off x="1519200" y="1714680"/>
            <a:ext cx="6978600" cy="3487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Деньги Древнего мира – 15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1109160" y="1169640"/>
            <a:ext cx="7869240" cy="39560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3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2F5597"/>
                </a:solidFill>
                <a:latin typeface="Calibri"/>
              </a:rPr>
              <a:t>Что и зачем клали под нижний венец при постройке дома в Поморье?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Ответ:      </a:t>
            </a:r>
            <a:r>
              <a:rPr lang="ru-RU" sz="4000" b="1" strike="noStrike" spc="-1">
                <a:solidFill>
                  <a:srgbClr val="000000"/>
                </a:solidFill>
                <a:latin typeface="Calibri Light"/>
              </a:rPr>
              <a:t>Монетку.</a:t>
            </a:r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   </a:t>
            </a:r>
            <a:r>
              <a:rPr lang="ru-RU" sz="3600" b="0" strike="noStrike" spc="-1">
                <a:solidFill>
                  <a:srgbClr val="000000"/>
                </a:solidFill>
                <a:latin typeface="Calibri Light"/>
              </a:rPr>
              <a:t>Чтобы в  доме всегда был достаток   </a:t>
            </a:r>
            <a:br/>
            <a:br/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</a:t>
            </a:r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Таблица.</a:t>
            </a:r>
            <a:br/>
            <a:br/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48" name="Объект 2"/>
          <p:cNvPicPr/>
          <p:nvPr/>
        </p:nvPicPr>
        <p:blipFill>
          <a:blip r:embed="rId2"/>
          <a:stretch/>
        </p:blipFill>
        <p:spPr>
          <a:xfrm>
            <a:off x="3797280" y="1960560"/>
            <a:ext cx="4516560" cy="3386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Современные деньги – 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645840" y="146520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2F5597"/>
                </a:solidFill>
                <a:latin typeface="Calibri"/>
              </a:rPr>
              <a:t>Как называются деньги на счетах электронной памяти банков?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 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1276200" y="492120"/>
            <a:ext cx="7529760" cy="868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«Ярмарка финансовых знаний»</a:t>
            </a:r>
            <a:br/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1296720" y="1465200"/>
            <a:ext cx="721836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1" u="sng" strike="noStrike" spc="-1">
                <a:solidFill>
                  <a:srgbClr val="000000"/>
                </a:solidFill>
                <a:uFillTx/>
                <a:latin typeface="Calibri"/>
              </a:rPr>
              <a:t>Ожидаемые результаты:</a:t>
            </a: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Предметные УУД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понимание и правильное использование экономических терминов ;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умение характеризовать виды и функции денег;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систематизация и закрепление базовой терминологии курса в области финансовой сферы;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8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проведение элементарных финансовых расчётов;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633240" y="372960"/>
            <a:ext cx="7839360" cy="1338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br/>
            <a:r>
              <a:rPr lang="ru-RU" sz="4500" b="1" strike="noStrike" spc="-1">
                <a:solidFill>
                  <a:srgbClr val="000000"/>
                </a:solidFill>
                <a:latin typeface="Calibri Light"/>
              </a:rPr>
              <a:t>  </a:t>
            </a:r>
            <a:r>
              <a:rPr lang="ru-RU" sz="3200" b="1" strike="noStrike" spc="-1">
                <a:solidFill>
                  <a:srgbClr val="000000"/>
                </a:solidFill>
                <a:latin typeface="Calibri Light"/>
              </a:rPr>
              <a:t>Ответ:</a:t>
            </a:r>
            <a:r>
              <a:rPr lang="ru-RU" sz="4500" b="1" strike="noStrike" spc="-1">
                <a:solidFill>
                  <a:srgbClr val="000000"/>
                </a:solidFill>
                <a:latin typeface="Calibri Light"/>
              </a:rPr>
              <a:t> </a:t>
            </a:r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Электронные деньги</a:t>
            </a:r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767880" y="133812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3000"/>
          </a:bodyPr>
          <a:lstStyle/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4000" b="0" strike="noStrike" spc="-1">
                <a:solidFill>
                  <a:srgbClr val="000000"/>
                </a:solidFill>
                <a:latin typeface="Calibri"/>
              </a:rPr>
              <a:t>         Таблица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5" name="Рисунок 3"/>
          <p:cNvPicPr/>
          <p:nvPr/>
        </p:nvPicPr>
        <p:blipFill>
          <a:blip r:embed="rId2"/>
          <a:stretch/>
        </p:blipFill>
        <p:spPr>
          <a:xfrm>
            <a:off x="3000240" y="1711440"/>
            <a:ext cx="5637240" cy="3946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Современные деньги – 10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57" name="TextShape 2"/>
          <p:cNvSpPr txBox="1"/>
          <p:nvPr/>
        </p:nvSpPr>
        <p:spPr>
          <a:xfrm>
            <a:off x="786960" y="98892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7000"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2F5597"/>
                </a:solidFill>
                <a:latin typeface="Calibri"/>
              </a:rPr>
              <a:t>На банкноте какого достоинства в Российской Федерации изображена столица Поморья?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    Ответ: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633240" y="372960"/>
            <a:ext cx="7839360" cy="1338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br/>
            <a:br/>
            <a:r>
              <a:rPr lang="ru-RU" sz="4500" b="1" strike="noStrike" spc="-1">
                <a:solidFill>
                  <a:srgbClr val="000000"/>
                </a:solidFill>
                <a:latin typeface="Calibri Light"/>
              </a:rPr>
              <a:t>  </a:t>
            </a:r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Ответ: Столица Поморья –      </a:t>
            </a:r>
            <a:br/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  г. Архангельск изображен на    </a:t>
            </a:r>
            <a:br/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  банкноте, равной 500 рублям </a:t>
            </a:r>
            <a:br/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767880" y="171144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4000" b="0" strike="noStrike" spc="-1">
                <a:solidFill>
                  <a:srgbClr val="000000"/>
                </a:solidFill>
                <a:latin typeface="Calibri"/>
              </a:rPr>
              <a:t>        Таблица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2" name="Рисунок 1"/>
          <p:cNvPicPr/>
          <p:nvPr/>
        </p:nvPicPr>
        <p:blipFill>
          <a:blip r:embed="rId2"/>
          <a:stretch/>
        </p:blipFill>
        <p:spPr>
          <a:xfrm>
            <a:off x="1638360" y="2546280"/>
            <a:ext cx="6645240" cy="289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658440" y="-360"/>
            <a:ext cx="78390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Современные деньги – 15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64" name="TextShape 2"/>
          <p:cNvSpPr txBox="1"/>
          <p:nvPr/>
        </p:nvSpPr>
        <p:spPr>
          <a:xfrm>
            <a:off x="645840" y="1465200"/>
            <a:ext cx="786924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998"/>
              </a:spcBef>
            </a:pPr>
            <a:r>
              <a:rPr lang="ru-RU" sz="5400" b="1" strike="noStrike" spc="-1">
                <a:solidFill>
                  <a:srgbClr val="000000"/>
                </a:solidFill>
                <a:latin typeface="Calibri"/>
              </a:rPr>
              <a:t>Вопрос: 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998"/>
              </a:spcBef>
            </a:pPr>
            <a:r>
              <a:rPr lang="ru-RU" sz="4800" b="1" strike="noStrike" spc="-1">
                <a:solidFill>
                  <a:srgbClr val="2F5597"/>
                </a:solidFill>
                <a:latin typeface="Calibri"/>
              </a:rPr>
              <a:t>Как называются части монет: вид спереди, вид сзади, ребро монеты?</a:t>
            </a: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r>
              <a:rPr lang="ru-RU" sz="5400" b="1" strike="noStrike" spc="-1">
                <a:solidFill>
                  <a:srgbClr val="7030A0"/>
                </a:solidFill>
                <a:latin typeface="Calibri"/>
              </a:rPr>
              <a:t>       </a:t>
            </a:r>
            <a:r>
              <a:rPr lang="ru-RU" sz="4800" b="1" strike="noStrike" spc="-1">
                <a:solidFill>
                  <a:srgbClr val="7030A0"/>
                </a:solidFill>
                <a:latin typeface="Calibri"/>
              </a:rPr>
              <a:t>Ответ:</a:t>
            </a: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en-US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CustomShape 3"/>
          <p:cNvSpPr/>
          <p:nvPr/>
        </p:nvSpPr>
        <p:spPr>
          <a:xfrm>
            <a:off x="-708120" y="1015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"/>
          <p:cNvSpPr/>
          <p:nvPr/>
        </p:nvSpPr>
        <p:spPr>
          <a:xfrm>
            <a:off x="307800" y="7920"/>
            <a:ext cx="304920" cy="30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1031760" y="3377880"/>
            <a:ext cx="64375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800" b="0" strike="noStrike" spc="-1">
                <a:solidFill>
                  <a:srgbClr val="000000"/>
                </a:solidFill>
                <a:latin typeface="Calibri Light"/>
              </a:rPr>
              <a:t>Ответ:</a:t>
            </a:r>
            <a:br/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Реверс</a:t>
            </a:r>
            <a:br/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Аверс</a:t>
            </a:r>
            <a:br/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Гурт</a:t>
            </a:r>
            <a:r>
              <a:rPr lang="ru-RU" sz="6000" b="1" strike="noStrike" spc="-1">
                <a:solidFill>
                  <a:srgbClr val="000000"/>
                </a:solidFill>
                <a:latin typeface="Calibri Light"/>
              </a:rPr>
              <a:t> </a:t>
            </a:r>
            <a:br/>
            <a:br/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br/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    </a:t>
            </a:r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Таблица.</a:t>
            </a:r>
            <a:br/>
            <a:br/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268" name="Объект 2"/>
          <p:cNvPicPr/>
          <p:nvPr/>
        </p:nvPicPr>
        <p:blipFill>
          <a:blip r:embed="rId2"/>
          <a:stretch/>
        </p:blipFill>
        <p:spPr>
          <a:xfrm>
            <a:off x="3675240" y="1386000"/>
            <a:ext cx="5148000" cy="3860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1298520" y="-360"/>
            <a:ext cx="75312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«Ярмарка финансовых знаний»</a:t>
            </a:r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1125360" y="1157040"/>
            <a:ext cx="7390080" cy="5019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</a:pPr>
            <a:r>
              <a:rPr lang="ru-RU" sz="2400" b="1" u="sng" strike="noStrike" spc="-1">
                <a:solidFill>
                  <a:srgbClr val="000000"/>
                </a:solidFill>
                <a:uFillTx/>
                <a:latin typeface="Calibri"/>
              </a:rPr>
              <a:t>Ожидаемые результаты:</a:t>
            </a: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Метапредметные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освоение способов решения проблем творческого и поискового характера; </a:t>
            </a: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умение применять полученные знания и умения для решения элементарных вопросов в области экономики семьи;</a:t>
            </a: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использование различных способов поиска, сбора, обработки, анализа и представления информации;</a:t>
            </a: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</a:rPr>
              <a:t>умение излагать своё мнение и аргументировать свою точку зрения и оценку событий;</a:t>
            </a:r>
            <a:endParaRPr lang="en-US" sz="2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1298520" y="-360"/>
            <a:ext cx="753120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«Ярмарка финансовых знаний»</a:t>
            </a:r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1195200" y="1465200"/>
            <a:ext cx="731988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</a:pPr>
            <a:r>
              <a:rPr lang="ru-RU" sz="2800" b="1" u="sng" strike="noStrike" spc="-1">
                <a:solidFill>
                  <a:srgbClr val="000000"/>
                </a:solidFill>
                <a:uFillTx/>
                <a:latin typeface="Calibri"/>
              </a:rPr>
              <a:t>Ожидаемые результаты:</a:t>
            </a: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</a:pPr>
            <a:r>
              <a:rPr lang="ru-RU" sz="2800" b="1" strike="noStrike" spc="-1">
                <a:solidFill>
                  <a:srgbClr val="000000"/>
                </a:solidFill>
                <a:latin typeface="Calibri"/>
              </a:rPr>
              <a:t>Личностные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овладение начальными навыками адаптации в мире финансовых отношений;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развитие самостоятельности и осознание личной ответственности за свои поступки;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развитие навыков сотрудничества со взрослыми и сверстниками в разных игровых и реальных экономических ситуациях.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1304640" y="182520"/>
            <a:ext cx="7839000" cy="1338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1" strike="noStrike" spc="-1">
                <a:solidFill>
                  <a:srgbClr val="000000"/>
                </a:solidFill>
                <a:latin typeface="Calibri Light"/>
              </a:rPr>
              <a:t>«Ярмарка финансовых знаний»</a:t>
            </a:r>
            <a:endParaRPr lang="en-US" sz="36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54" name="Picture 6" descr="cartoon-moscow-characters-58981"/>
          <p:cNvPicPr/>
          <p:nvPr/>
        </p:nvPicPr>
        <p:blipFill>
          <a:blip r:embed="rId2"/>
          <a:stretch/>
        </p:blipFill>
        <p:spPr>
          <a:xfrm>
            <a:off x="1722600" y="2506680"/>
            <a:ext cx="6949800" cy="3532320"/>
          </a:xfrm>
          <a:prstGeom prst="rect">
            <a:avLst/>
          </a:prstGeom>
          <a:ln>
            <a:noFill/>
          </a:ln>
        </p:spPr>
      </p:pic>
      <p:pic>
        <p:nvPicPr>
          <p:cNvPr id="55" name="Рисунок 54"/>
          <p:cNvPicPr/>
          <p:nvPr/>
        </p:nvPicPr>
        <p:blipFill>
          <a:blip r:embed="rId3"/>
          <a:stretch/>
        </p:blipFill>
        <p:spPr>
          <a:xfrm>
            <a:off x="177840" y="195120"/>
            <a:ext cx="304920" cy="30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restart="whenNotActive" fill="hold" nodeType="interactiveSeq"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8218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1504440" y="206280"/>
            <a:ext cx="6993000" cy="11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Пропуск в торговые ряды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7" name="TextShape 2"/>
          <p:cNvSpPr txBox="1"/>
          <p:nvPr/>
        </p:nvSpPr>
        <p:spPr>
          <a:xfrm>
            <a:off x="988560" y="1465200"/>
            <a:ext cx="7526520" cy="4711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Где мы с вами оказались?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Что здесь можно увидеть?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Что происходит на ярмарке?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Что нужно взять с собой на ярмарку, чтобы приобрести понравившийся товар?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8" name="Picture 5" descr="финансики"/>
          <p:cNvPicPr/>
          <p:nvPr/>
        </p:nvPicPr>
        <p:blipFill>
          <a:blip r:embed="rId2"/>
          <a:stretch/>
        </p:blipFill>
        <p:spPr>
          <a:xfrm>
            <a:off x="6464160" y="4325760"/>
            <a:ext cx="2006640" cy="200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1916280" y="228600"/>
            <a:ext cx="6581520" cy="1109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   «Торговые ряды»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grpSp>
        <p:nvGrpSpPr>
          <p:cNvPr id="60" name="Group 2"/>
          <p:cNvGrpSpPr/>
          <p:nvPr/>
        </p:nvGrpSpPr>
        <p:grpSpPr>
          <a:xfrm>
            <a:off x="2033280" y="1886040"/>
            <a:ext cx="5069160" cy="530280"/>
            <a:chOff x="2033280" y="1886040"/>
            <a:chExt cx="5069160" cy="530280"/>
          </a:xfrm>
        </p:grpSpPr>
        <p:sp>
          <p:nvSpPr>
            <p:cNvPr id="61" name="CustomShape 3"/>
            <p:cNvSpPr/>
            <p:nvPr/>
          </p:nvSpPr>
          <p:spPr>
            <a:xfrm>
              <a:off x="2276640" y="1886040"/>
              <a:ext cx="4825800" cy="530280"/>
            </a:xfrm>
            <a:custGeom>
              <a:avLst/>
              <a:gdLst/>
              <a:ahLst/>
              <a:cxnLst/>
              <a:rect l="0" t="0" r="r" b="b"/>
              <a:pathLst>
                <a:path w="13407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69" y="1474"/>
                  </a:lnTo>
                  <a:cubicBezTo>
                    <a:pt x="13037" y="1474"/>
                    <a:pt x="13406" y="1105"/>
                    <a:pt x="13406" y="737"/>
                  </a:cubicBezTo>
                  <a:lnTo>
                    <a:pt x="13406" y="737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r>
                <a:rPr lang="ru-RU" sz="1800" b="0" strike="noStrike" spc="-1">
                  <a:solidFill>
                    <a:srgbClr val="000000"/>
                  </a:solidFill>
                  <a:latin typeface="Arial"/>
                </a:rPr>
                <a:t>           «Был бы ум, будет и рубль»</a:t>
              </a:r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CustomShape 4"/>
            <p:cNvSpPr/>
            <p:nvPr/>
          </p:nvSpPr>
          <p:spPr>
            <a:xfrm>
              <a:off x="2440080" y="1959120"/>
              <a:ext cx="4179960" cy="39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63" name="Group 5"/>
            <p:cNvGrpSpPr/>
            <p:nvPr/>
          </p:nvGrpSpPr>
          <p:grpSpPr>
            <a:xfrm>
              <a:off x="2033280" y="1930320"/>
              <a:ext cx="422280" cy="473040"/>
              <a:chOff x="2033280" y="1930320"/>
              <a:chExt cx="422280" cy="473040"/>
            </a:xfrm>
          </p:grpSpPr>
          <p:grpSp>
            <p:nvGrpSpPr>
              <p:cNvPr id="64" name="Group 6"/>
              <p:cNvGrpSpPr/>
              <p:nvPr/>
            </p:nvGrpSpPr>
            <p:grpSpPr>
              <a:xfrm>
                <a:off x="2033280" y="1930320"/>
                <a:ext cx="422280" cy="473040"/>
                <a:chOff x="2033280" y="1930320"/>
                <a:chExt cx="422280" cy="473040"/>
              </a:xfrm>
            </p:grpSpPr>
            <p:pic>
              <p:nvPicPr>
                <p:cNvPr id="65" name="Picture 57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063880" y="231912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66" name="CustomShape 7"/>
                <p:cNvSpPr/>
                <p:nvPr/>
              </p:nvSpPr>
              <p:spPr>
                <a:xfrm flipH="1">
                  <a:off x="2032920" y="1930320"/>
                  <a:ext cx="422280" cy="4222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CustomShape 8"/>
                <p:cNvSpPr/>
                <p:nvPr/>
              </p:nvSpPr>
              <p:spPr>
                <a:xfrm flipH="1">
                  <a:off x="2044800" y="193968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26100"/>
                    </a:gs>
                    <a:gs pos="100000">
                      <a:srgbClr val="FF9900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68" name="Picture 60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162160" y="193356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69" name="CustomShape 9"/>
              <p:cNvSpPr/>
              <p:nvPr/>
            </p:nvSpPr>
            <p:spPr>
              <a:xfrm>
                <a:off x="2076480" y="195552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1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70" name="Group 10"/>
          <p:cNvGrpSpPr/>
          <p:nvPr/>
        </p:nvGrpSpPr>
        <p:grpSpPr>
          <a:xfrm>
            <a:off x="2053800" y="2614680"/>
            <a:ext cx="5070600" cy="549000"/>
            <a:chOff x="2053800" y="2614680"/>
            <a:chExt cx="5070600" cy="549000"/>
          </a:xfrm>
        </p:grpSpPr>
        <p:sp>
          <p:nvSpPr>
            <p:cNvPr id="71" name="CustomShape 11"/>
            <p:cNvSpPr/>
            <p:nvPr/>
          </p:nvSpPr>
          <p:spPr>
            <a:xfrm>
              <a:off x="2298600" y="2614680"/>
              <a:ext cx="4825800" cy="530280"/>
            </a:xfrm>
            <a:custGeom>
              <a:avLst/>
              <a:gdLst/>
              <a:ahLst/>
              <a:cxnLst/>
              <a:rect l="0" t="0" r="r" b="b"/>
              <a:pathLst>
                <a:path w="13407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69" y="1474"/>
                  </a:lnTo>
                  <a:cubicBezTo>
                    <a:pt x="13037" y="1474"/>
                    <a:pt x="13406" y="1105"/>
                    <a:pt x="13406" y="737"/>
                  </a:cubicBezTo>
                  <a:lnTo>
                    <a:pt x="13406" y="737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CustomShape 12"/>
            <p:cNvSpPr/>
            <p:nvPr/>
          </p:nvSpPr>
          <p:spPr>
            <a:xfrm>
              <a:off x="2462040" y="2690640"/>
              <a:ext cx="4179960" cy="397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73" name="Group 13"/>
            <p:cNvGrpSpPr/>
            <p:nvPr/>
          </p:nvGrpSpPr>
          <p:grpSpPr>
            <a:xfrm>
              <a:off x="2053800" y="2690640"/>
              <a:ext cx="422280" cy="473040"/>
              <a:chOff x="2053800" y="2690640"/>
              <a:chExt cx="422280" cy="473040"/>
            </a:xfrm>
          </p:grpSpPr>
          <p:grpSp>
            <p:nvGrpSpPr>
              <p:cNvPr id="74" name="Group 14"/>
              <p:cNvGrpSpPr/>
              <p:nvPr/>
            </p:nvGrpSpPr>
            <p:grpSpPr>
              <a:xfrm>
                <a:off x="2053800" y="2690640"/>
                <a:ext cx="422280" cy="473040"/>
                <a:chOff x="2053800" y="2690640"/>
                <a:chExt cx="422280" cy="473040"/>
              </a:xfrm>
            </p:grpSpPr>
            <p:pic>
              <p:nvPicPr>
                <p:cNvPr id="75" name="Picture 64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084400" y="307944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76" name="CustomShape 15"/>
                <p:cNvSpPr/>
                <p:nvPr/>
              </p:nvSpPr>
              <p:spPr>
                <a:xfrm flipH="1">
                  <a:off x="2053440" y="2690640"/>
                  <a:ext cx="422280" cy="422280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7" name="CustomShape 16"/>
                <p:cNvSpPr/>
                <p:nvPr/>
              </p:nvSpPr>
              <p:spPr>
                <a:xfrm flipH="1">
                  <a:off x="2065320" y="270000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09D11"/>
                    </a:gs>
                    <a:gs pos="100000">
                      <a:srgbClr val="FCF71A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78" name="Picture 67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182680" y="269388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79" name="CustomShape 17"/>
              <p:cNvSpPr/>
              <p:nvPr/>
            </p:nvSpPr>
            <p:spPr>
              <a:xfrm>
                <a:off x="2102760" y="271584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2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80" name="Group 18"/>
          <p:cNvGrpSpPr/>
          <p:nvPr/>
        </p:nvGrpSpPr>
        <p:grpSpPr>
          <a:xfrm>
            <a:off x="2057040" y="3362400"/>
            <a:ext cx="5067720" cy="547560"/>
            <a:chOff x="2057040" y="3362400"/>
            <a:chExt cx="5067720" cy="547560"/>
          </a:xfrm>
        </p:grpSpPr>
        <p:sp>
          <p:nvSpPr>
            <p:cNvPr id="81" name="CustomShape 19"/>
            <p:cNvSpPr/>
            <p:nvPr/>
          </p:nvSpPr>
          <p:spPr>
            <a:xfrm>
              <a:off x="2298960" y="3362400"/>
              <a:ext cx="4825800" cy="529920"/>
            </a:xfrm>
            <a:custGeom>
              <a:avLst/>
              <a:gdLst/>
              <a:ahLst/>
              <a:cxnLst/>
              <a:rect l="0" t="0" r="r" b="b"/>
              <a:pathLst>
                <a:path w="13407" h="1474">
                  <a:moveTo>
                    <a:pt x="736" y="0"/>
                  </a:moveTo>
                  <a:cubicBezTo>
                    <a:pt x="368" y="0"/>
                    <a:pt x="0" y="368"/>
                    <a:pt x="0" y="736"/>
                  </a:cubicBezTo>
                  <a:lnTo>
                    <a:pt x="0" y="736"/>
                  </a:lnTo>
                  <a:cubicBezTo>
                    <a:pt x="0" y="1104"/>
                    <a:pt x="368" y="1473"/>
                    <a:pt x="736" y="1473"/>
                  </a:cubicBezTo>
                  <a:lnTo>
                    <a:pt x="12669" y="1473"/>
                  </a:lnTo>
                  <a:cubicBezTo>
                    <a:pt x="13037" y="1473"/>
                    <a:pt x="13406" y="1104"/>
                    <a:pt x="13406" y="736"/>
                  </a:cubicBezTo>
                  <a:lnTo>
                    <a:pt x="13406" y="736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6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CustomShape 20"/>
            <p:cNvSpPr/>
            <p:nvPr/>
          </p:nvSpPr>
          <p:spPr>
            <a:xfrm>
              <a:off x="2462400" y="3438360"/>
              <a:ext cx="4179960" cy="397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83" name="Group 21"/>
            <p:cNvGrpSpPr/>
            <p:nvPr/>
          </p:nvGrpSpPr>
          <p:grpSpPr>
            <a:xfrm>
              <a:off x="2057040" y="3436920"/>
              <a:ext cx="422280" cy="473040"/>
              <a:chOff x="2057040" y="3436920"/>
              <a:chExt cx="422280" cy="473040"/>
            </a:xfrm>
          </p:grpSpPr>
          <p:sp>
            <p:nvSpPr>
              <p:cNvPr id="84" name="CustomShape 22"/>
              <p:cNvSpPr/>
              <p:nvPr/>
            </p:nvSpPr>
            <p:spPr>
              <a:xfrm>
                <a:off x="2094840" y="347040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3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85" name="Group 23"/>
              <p:cNvGrpSpPr/>
              <p:nvPr/>
            </p:nvGrpSpPr>
            <p:grpSpPr>
              <a:xfrm>
                <a:off x="2057040" y="3436920"/>
                <a:ext cx="422280" cy="473040"/>
                <a:chOff x="2057040" y="3436920"/>
                <a:chExt cx="422280" cy="473040"/>
              </a:xfrm>
            </p:grpSpPr>
            <p:pic>
              <p:nvPicPr>
                <p:cNvPr id="86" name="Picture 72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087640" y="382572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87" name="CustomShape 24"/>
                <p:cNvSpPr/>
                <p:nvPr/>
              </p:nvSpPr>
              <p:spPr>
                <a:xfrm flipH="1">
                  <a:off x="2056680" y="3436920"/>
                  <a:ext cx="422280" cy="422280"/>
                </a:xfrm>
                <a:prstGeom prst="ellipse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8" name="CustomShape 25"/>
                <p:cNvSpPr/>
                <p:nvPr/>
              </p:nvSpPr>
              <p:spPr>
                <a:xfrm flipH="1">
                  <a:off x="2068560" y="344628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A9147"/>
                    </a:gs>
                    <a:gs pos="100000">
                      <a:srgbClr val="10E470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89" name="Picture 75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185920" y="344016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90" name="CustomShape 26"/>
              <p:cNvSpPr/>
              <p:nvPr/>
            </p:nvSpPr>
            <p:spPr>
              <a:xfrm>
                <a:off x="2106000" y="346248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3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91" name="Group 27"/>
          <p:cNvGrpSpPr/>
          <p:nvPr/>
        </p:nvGrpSpPr>
        <p:grpSpPr>
          <a:xfrm>
            <a:off x="2053800" y="4124160"/>
            <a:ext cx="5070600" cy="547920"/>
            <a:chOff x="2053800" y="4124160"/>
            <a:chExt cx="5070600" cy="547920"/>
          </a:xfrm>
        </p:grpSpPr>
        <p:sp>
          <p:nvSpPr>
            <p:cNvPr id="92" name="CustomShape 28"/>
            <p:cNvSpPr/>
            <p:nvPr/>
          </p:nvSpPr>
          <p:spPr>
            <a:xfrm>
              <a:off x="2298600" y="4124160"/>
              <a:ext cx="4825800" cy="530280"/>
            </a:xfrm>
            <a:custGeom>
              <a:avLst/>
              <a:gdLst/>
              <a:ahLst/>
              <a:cxnLst/>
              <a:rect l="0" t="0" r="r" b="b"/>
              <a:pathLst>
                <a:path w="13407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69" y="1474"/>
                  </a:lnTo>
                  <a:cubicBezTo>
                    <a:pt x="13037" y="1474"/>
                    <a:pt x="13406" y="1105"/>
                    <a:pt x="13406" y="737"/>
                  </a:cubicBezTo>
                  <a:lnTo>
                    <a:pt x="13406" y="737"/>
                  </a:lnTo>
                  <a:cubicBezTo>
                    <a:pt x="13406" y="368"/>
                    <a:pt x="13037" y="0"/>
                    <a:pt x="12669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3" name="CustomShape 29"/>
            <p:cNvSpPr/>
            <p:nvPr/>
          </p:nvSpPr>
          <p:spPr>
            <a:xfrm>
              <a:off x="2462040" y="4200480"/>
              <a:ext cx="4179960" cy="39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94" name="Group 30"/>
            <p:cNvGrpSpPr/>
            <p:nvPr/>
          </p:nvGrpSpPr>
          <p:grpSpPr>
            <a:xfrm>
              <a:off x="2053800" y="4199040"/>
              <a:ext cx="422280" cy="473040"/>
              <a:chOff x="2053800" y="4199040"/>
              <a:chExt cx="422280" cy="473040"/>
            </a:xfrm>
          </p:grpSpPr>
          <p:sp>
            <p:nvSpPr>
              <p:cNvPr id="95" name="CustomShape 31"/>
              <p:cNvSpPr/>
              <p:nvPr/>
            </p:nvSpPr>
            <p:spPr>
              <a:xfrm>
                <a:off x="2094840" y="423396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4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96" name="Group 32"/>
              <p:cNvGrpSpPr/>
              <p:nvPr/>
            </p:nvGrpSpPr>
            <p:grpSpPr>
              <a:xfrm>
                <a:off x="2053800" y="4199040"/>
                <a:ext cx="422280" cy="473040"/>
                <a:chOff x="2053800" y="4199040"/>
                <a:chExt cx="422280" cy="473040"/>
              </a:xfrm>
            </p:grpSpPr>
            <p:pic>
              <p:nvPicPr>
                <p:cNvPr id="97" name="Picture 80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084400" y="458784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98" name="CustomShape 33"/>
                <p:cNvSpPr/>
                <p:nvPr/>
              </p:nvSpPr>
              <p:spPr>
                <a:xfrm flipH="1">
                  <a:off x="2053440" y="4199040"/>
                  <a:ext cx="422280" cy="422280"/>
                </a:xfrm>
                <a:prstGeom prst="ellipse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9" name="CustomShape 34"/>
                <p:cNvSpPr/>
                <p:nvPr/>
              </p:nvSpPr>
              <p:spPr>
                <a:xfrm flipH="1">
                  <a:off x="2065320" y="420840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0369E"/>
                    </a:gs>
                    <a:gs pos="100000">
                      <a:srgbClr val="CA55F9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00" name="Picture 83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182680" y="420228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01" name="CustomShape 35"/>
              <p:cNvSpPr/>
              <p:nvPr/>
            </p:nvSpPr>
            <p:spPr>
              <a:xfrm>
                <a:off x="2102760" y="422424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4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02" name="Group 36"/>
          <p:cNvGrpSpPr/>
          <p:nvPr/>
        </p:nvGrpSpPr>
        <p:grpSpPr>
          <a:xfrm>
            <a:off x="2053800" y="4886280"/>
            <a:ext cx="5064480" cy="547560"/>
            <a:chOff x="2053800" y="4886280"/>
            <a:chExt cx="5064480" cy="547560"/>
          </a:xfrm>
        </p:grpSpPr>
        <p:sp>
          <p:nvSpPr>
            <p:cNvPr id="103" name="CustomShape 37"/>
            <p:cNvSpPr/>
            <p:nvPr/>
          </p:nvSpPr>
          <p:spPr>
            <a:xfrm>
              <a:off x="2292120" y="4886280"/>
              <a:ext cx="4826160" cy="530280"/>
            </a:xfrm>
            <a:custGeom>
              <a:avLst/>
              <a:gdLst/>
              <a:ahLst/>
              <a:cxnLst/>
              <a:rect l="0" t="0" r="r" b="b"/>
              <a:pathLst>
                <a:path w="13408" h="1475">
                  <a:moveTo>
                    <a:pt x="737" y="0"/>
                  </a:moveTo>
                  <a:cubicBezTo>
                    <a:pt x="368" y="0"/>
                    <a:pt x="0" y="368"/>
                    <a:pt x="0" y="737"/>
                  </a:cubicBezTo>
                  <a:lnTo>
                    <a:pt x="0" y="737"/>
                  </a:lnTo>
                  <a:cubicBezTo>
                    <a:pt x="0" y="1105"/>
                    <a:pt x="368" y="1474"/>
                    <a:pt x="737" y="1474"/>
                  </a:cubicBezTo>
                  <a:lnTo>
                    <a:pt x="12670" y="1474"/>
                  </a:lnTo>
                  <a:cubicBezTo>
                    <a:pt x="13038" y="1474"/>
                    <a:pt x="13407" y="1105"/>
                    <a:pt x="13407" y="737"/>
                  </a:cubicBezTo>
                  <a:lnTo>
                    <a:pt x="13407" y="737"/>
                  </a:lnTo>
                  <a:cubicBezTo>
                    <a:pt x="13407" y="368"/>
                    <a:pt x="13038" y="0"/>
                    <a:pt x="12670" y="0"/>
                  </a:cubicBezTo>
                  <a:lnTo>
                    <a:pt x="737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4" name="CustomShape 38"/>
            <p:cNvSpPr/>
            <p:nvPr/>
          </p:nvSpPr>
          <p:spPr>
            <a:xfrm>
              <a:off x="2455560" y="4962600"/>
              <a:ext cx="4179960" cy="39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05" name="Group 39"/>
            <p:cNvGrpSpPr/>
            <p:nvPr/>
          </p:nvGrpSpPr>
          <p:grpSpPr>
            <a:xfrm>
              <a:off x="2053800" y="4960800"/>
              <a:ext cx="422280" cy="473040"/>
              <a:chOff x="2053800" y="4960800"/>
              <a:chExt cx="422280" cy="473040"/>
            </a:xfrm>
          </p:grpSpPr>
          <p:grpSp>
            <p:nvGrpSpPr>
              <p:cNvPr id="106" name="Group 40"/>
              <p:cNvGrpSpPr/>
              <p:nvPr/>
            </p:nvGrpSpPr>
            <p:grpSpPr>
              <a:xfrm>
                <a:off x="2053800" y="4960800"/>
                <a:ext cx="422280" cy="473040"/>
                <a:chOff x="2053800" y="4960800"/>
                <a:chExt cx="422280" cy="473040"/>
              </a:xfrm>
            </p:grpSpPr>
            <p:pic>
              <p:nvPicPr>
                <p:cNvPr id="107" name="Picture 87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084400" y="5349600"/>
                  <a:ext cx="365040" cy="842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08" name="CustomShape 41"/>
                <p:cNvSpPr/>
                <p:nvPr/>
              </p:nvSpPr>
              <p:spPr>
                <a:xfrm flipH="1">
                  <a:off x="2053440" y="4960800"/>
                  <a:ext cx="422280" cy="422280"/>
                </a:xfrm>
                <a:prstGeom prst="ellipse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9" name="CustomShape 42"/>
                <p:cNvSpPr/>
                <p:nvPr/>
              </p:nvSpPr>
              <p:spPr>
                <a:xfrm flipH="1">
                  <a:off x="2065320" y="4970160"/>
                  <a:ext cx="403200" cy="40320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16190"/>
                    </a:gs>
                    <a:gs pos="100000">
                      <a:srgbClr val="4D98E3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10" name="Picture 90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182680" y="4964040"/>
                  <a:ext cx="276120" cy="27612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11" name="CustomShape 43"/>
              <p:cNvSpPr/>
              <p:nvPr/>
            </p:nvSpPr>
            <p:spPr>
              <a:xfrm>
                <a:off x="2102760" y="498600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5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112" name="CustomShape 44"/>
          <p:cNvSpPr/>
          <p:nvPr/>
        </p:nvSpPr>
        <p:spPr>
          <a:xfrm>
            <a:off x="2666880" y="4971960"/>
            <a:ext cx="383688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«Семь раз отмерь – один отрежь»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CustomShape 45"/>
          <p:cNvSpPr/>
          <p:nvPr/>
        </p:nvSpPr>
        <p:spPr>
          <a:xfrm>
            <a:off x="3321720" y="4206960"/>
            <a:ext cx="243180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«Деньги любят счёт»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CustomShape 46"/>
          <p:cNvSpPr/>
          <p:nvPr/>
        </p:nvSpPr>
        <p:spPr>
          <a:xfrm>
            <a:off x="2989800" y="3486240"/>
            <a:ext cx="325620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«За свой грош везде хорош»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CustomShape 47"/>
          <p:cNvSpPr/>
          <p:nvPr/>
        </p:nvSpPr>
        <p:spPr>
          <a:xfrm>
            <a:off x="2836800" y="2709720"/>
            <a:ext cx="356256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«Без копейки рубля не бывает»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1766520" y="-360"/>
            <a:ext cx="6730920" cy="1338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4000" b="0" strike="noStrike" spc="-1">
                <a:solidFill>
                  <a:srgbClr val="000000"/>
                </a:solidFill>
                <a:latin typeface="Calibri Light"/>
              </a:rPr>
              <a:t>Первый торговый ряд</a:t>
            </a:r>
            <a:endParaRPr lang="en-US" sz="40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1612800" y="2004480"/>
            <a:ext cx="7081920" cy="4681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600">
              <a:lnSpc>
                <a:spcPct val="7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1" strike="noStrike" spc="-1">
                <a:solidFill>
                  <a:srgbClr val="000000"/>
                </a:solidFill>
                <a:latin typeface="Calibri"/>
              </a:rPr>
              <a:t>Загадки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  <a:buClr>
                <a:srgbClr val="000000"/>
              </a:buClr>
              <a:buFont typeface="Calibri"/>
              <a:buChar char="-"/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Ее дают и предлагают, точней всего на рынке знают.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en-US" sz="1600" b="0" i="1" strike="noStrike" spc="-1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(ответ: цена)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- Говорят про меня: деревянный я,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  Но неправда, я – железный,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  Я тяжелый, полновесный. 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en-US" sz="1600" b="0" i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(ответ: рубль)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- Угадай, как то зовется, что за деньги продается.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   Это не чудесный дар, а просто-напросто …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en-US" sz="1600" b="0" i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(ответ: товар)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- У меня игрушка есть, и монеток в ней не счесть.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  Моя игрушка – свинка, дырка у нее на спинке. 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en-US" sz="1600" b="0" i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(ответ: копилка)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- Маленькая, кругленькая из кармана в карман скачет.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</a:pPr>
            <a:r>
              <a:rPr lang="en-US" sz="1600" b="0" i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i="1" strike="noStrike" spc="-1">
                <a:solidFill>
                  <a:srgbClr val="000000"/>
                </a:solidFill>
                <a:latin typeface="Calibri"/>
              </a:rPr>
              <a:t>(ответ: монета)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70000"/>
              </a:lnSpc>
              <a:spcBef>
                <a:spcPts val="998"/>
              </a:spcBef>
              <a:buClr>
                <a:srgbClr val="000000"/>
              </a:buClr>
              <a:buFont typeface="Arial"/>
              <a:buChar char="•"/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8" name="Group 3"/>
          <p:cNvGrpSpPr/>
          <p:nvPr/>
        </p:nvGrpSpPr>
        <p:grpSpPr>
          <a:xfrm>
            <a:off x="2146320" y="1177920"/>
            <a:ext cx="4668480" cy="632880"/>
            <a:chOff x="2146320" y="1177920"/>
            <a:chExt cx="4668480" cy="632880"/>
          </a:xfrm>
        </p:grpSpPr>
        <p:sp>
          <p:nvSpPr>
            <p:cNvPr id="119" name="CustomShape 4"/>
            <p:cNvSpPr/>
            <p:nvPr/>
          </p:nvSpPr>
          <p:spPr>
            <a:xfrm>
              <a:off x="2369880" y="1177920"/>
              <a:ext cx="4444920" cy="632880"/>
            </a:xfrm>
            <a:custGeom>
              <a:avLst/>
              <a:gdLst/>
              <a:ahLst/>
              <a:cxnLst/>
              <a:rect l="0" t="0" r="r" b="b"/>
              <a:pathLst>
                <a:path w="12349" h="1759">
                  <a:moveTo>
                    <a:pt x="879" y="0"/>
                  </a:moveTo>
                  <a:cubicBezTo>
                    <a:pt x="439" y="0"/>
                    <a:pt x="0" y="439"/>
                    <a:pt x="0" y="879"/>
                  </a:cubicBezTo>
                  <a:lnTo>
                    <a:pt x="0" y="879"/>
                  </a:lnTo>
                  <a:cubicBezTo>
                    <a:pt x="0" y="1318"/>
                    <a:pt x="439" y="1758"/>
                    <a:pt x="879" y="1758"/>
                  </a:cubicBezTo>
                  <a:lnTo>
                    <a:pt x="11468" y="1758"/>
                  </a:lnTo>
                  <a:cubicBezTo>
                    <a:pt x="11908" y="1758"/>
                    <a:pt x="12348" y="1318"/>
                    <a:pt x="12348" y="879"/>
                  </a:cubicBezTo>
                  <a:lnTo>
                    <a:pt x="12348" y="879"/>
                  </a:lnTo>
                  <a:cubicBezTo>
                    <a:pt x="12348" y="439"/>
                    <a:pt x="11908" y="0"/>
                    <a:pt x="11468" y="0"/>
                  </a:cubicBezTo>
                  <a:lnTo>
                    <a:pt x="879" y="0"/>
                  </a:lnTo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CustomShape 5"/>
            <p:cNvSpPr/>
            <p:nvPr/>
          </p:nvSpPr>
          <p:spPr>
            <a:xfrm>
              <a:off x="2520360" y="1265040"/>
              <a:ext cx="3849840" cy="398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000" b="0" strike="noStrike" spc="-1">
                  <a:solidFill>
                    <a:srgbClr val="000000"/>
                  </a:solidFill>
                  <a:latin typeface="Calibri"/>
                </a:rPr>
                <a:t>  </a:t>
              </a:r>
              <a:endParaRPr lang="en-US" sz="2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1" name="Group 6"/>
            <p:cNvGrpSpPr/>
            <p:nvPr/>
          </p:nvGrpSpPr>
          <p:grpSpPr>
            <a:xfrm>
              <a:off x="2146320" y="1230480"/>
              <a:ext cx="388800" cy="564480"/>
              <a:chOff x="2146320" y="1230480"/>
              <a:chExt cx="388800" cy="564480"/>
            </a:xfrm>
          </p:grpSpPr>
          <p:grpSp>
            <p:nvGrpSpPr>
              <p:cNvPr id="122" name="Group 7"/>
              <p:cNvGrpSpPr/>
              <p:nvPr/>
            </p:nvGrpSpPr>
            <p:grpSpPr>
              <a:xfrm>
                <a:off x="2146320" y="1230480"/>
                <a:ext cx="388800" cy="564480"/>
                <a:chOff x="2146320" y="1230480"/>
                <a:chExt cx="388800" cy="564480"/>
              </a:xfrm>
            </p:grpSpPr>
            <p:pic>
              <p:nvPicPr>
                <p:cNvPr id="123" name="Picture 57" descr="Picture2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2174040" y="1694520"/>
                  <a:ext cx="335880" cy="1004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24" name="CustomShape 8"/>
                <p:cNvSpPr/>
                <p:nvPr/>
              </p:nvSpPr>
              <p:spPr>
                <a:xfrm flipH="1">
                  <a:off x="2146320" y="1230480"/>
                  <a:ext cx="388800" cy="50400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5" name="CustomShape 9"/>
                <p:cNvSpPr/>
                <p:nvPr/>
              </p:nvSpPr>
              <p:spPr>
                <a:xfrm flipH="1">
                  <a:off x="2155680" y="1241640"/>
                  <a:ext cx="371160" cy="48132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26100"/>
                    </a:gs>
                    <a:gs pos="100000">
                      <a:srgbClr val="FF9900"/>
                    </a:gs>
                  </a:gsLst>
                  <a:lin ang="18900000"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pic>
              <p:nvPicPr>
                <p:cNvPr id="126" name="Picture 60" descr="Picture1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2264400" y="1234080"/>
                  <a:ext cx="254160" cy="329400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27" name="CustomShape 10"/>
              <p:cNvSpPr/>
              <p:nvPr/>
            </p:nvSpPr>
            <p:spPr>
              <a:xfrm>
                <a:off x="2185200" y="1260360"/>
                <a:ext cx="296640" cy="3682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b="1" strike="noStrike" spc="-1">
                    <a:solidFill>
                      <a:srgbClr val="FFFFFF"/>
                    </a:solidFill>
                    <a:latin typeface="Calibri"/>
                  </a:rPr>
                  <a:t>1</a:t>
                </a:r>
                <a:endParaRPr lang="en-US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128" name="CustomShape 11"/>
          <p:cNvSpPr/>
          <p:nvPr/>
        </p:nvSpPr>
        <p:spPr>
          <a:xfrm>
            <a:off x="2863440" y="1349280"/>
            <a:ext cx="343908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«Был бы ум, будет и рубль»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Application>Microsoft Office PowerPoint</Application>
  <PresentationFormat>Экран (4:3)</PresentationFormat>
  <Slides>34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subject/>
  <dc:creator>Markasian, Pavel (KIEVH)</dc:creator>
  <dc:description/>
  <cp:lastModifiedBy>user</cp:lastModifiedBy>
  <cp:revision>92</cp:revision>
  <dcterms:created xsi:type="dcterms:W3CDTF">2016-11-18T17:12:19Z</dcterms:created>
  <dcterms:modified xsi:type="dcterms:W3CDTF">2019-11-29T00:39:32Z</dcterms:modified>
  <dc:language>en-US</dc:language>
</cp:coreProperties>
</file>