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4" r:id="rId1"/>
  </p:sldMasterIdLst>
  <p:sldIdLst>
    <p:sldId id="256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57" r:id="rId13"/>
    <p:sldId id="28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>
        <p:scale>
          <a:sx n="66" d="100"/>
          <a:sy n="66" d="100"/>
        </p:scale>
        <p:origin x="-165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1BC71C-1DBA-4DD7-A4C5-CD0D085B497A}" type="datetimeFigureOut">
              <a:rPr lang="ru-RU" smtClean="0"/>
              <a:pPr>
                <a:defRPr/>
              </a:pPr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D782F8-302B-44A3-8E7D-D0205B6B02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155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C4ADD4-CC36-4E41-89A1-06C64EDFC8AE}" type="datetimeFigureOut">
              <a:rPr lang="ru-RU" smtClean="0"/>
              <a:pPr>
                <a:defRPr/>
              </a:pPr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275FBC-07FA-483C-85DE-4F280625FD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90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1E62DC-05B1-4B23-808D-69C3C83962E3}" type="datetimeFigureOut">
              <a:rPr lang="ru-RU" smtClean="0"/>
              <a:pPr>
                <a:defRPr/>
              </a:pPr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25A037-42D4-4685-A2AE-DB35B1960E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264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075B86-AD39-421D-B929-A7BC1575A29B}" type="datetimeFigureOut">
              <a:rPr lang="ru-RU" smtClean="0"/>
              <a:pPr>
                <a:defRPr/>
              </a:pPr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58147E-99DC-461B-8056-3543849831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282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84909C-6CF0-4107-AD08-8D35293362FC}" type="datetimeFigureOut">
              <a:rPr lang="ru-RU" smtClean="0"/>
              <a:pPr>
                <a:defRPr/>
              </a:pPr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07286C-EE66-4C43-B32C-6A95A92A80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146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CB8ACE-DFE1-4FAC-B2C6-3613C23CCFF0}" type="datetimeFigureOut">
              <a:rPr lang="ru-RU" smtClean="0"/>
              <a:pPr>
                <a:defRPr/>
              </a:pPr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D1C8B-86FB-4117-8E79-1AA595B9E5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274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827002-4114-40F8-A4CB-AB91269429A9}" type="datetimeFigureOut">
              <a:rPr lang="ru-RU" smtClean="0"/>
              <a:pPr>
                <a:defRPr/>
              </a:pPr>
              <a:t>10.11.2019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248F3-D7E3-4C16-9C61-009DB5D214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494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5E1FD-BC18-4FBA-8A21-64ADD3464FF5}" type="datetimeFigureOut">
              <a:rPr lang="ru-RU" smtClean="0"/>
              <a:pPr>
                <a:defRPr/>
              </a:pPr>
              <a:t>10.11.2019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EF78AE-2994-4642-8CBA-4355E2F24B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930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9F8F15-EEBB-4F80-B032-70F712D1EECD}" type="datetimeFigureOut">
              <a:rPr lang="ru-RU" smtClean="0"/>
              <a:pPr>
                <a:defRPr/>
              </a:pPr>
              <a:t>10.11.2019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BF7A65-1330-42A1-A834-AACA244B23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308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3144-4A8A-4D92-A13F-561447512BBD}" type="datetimeFigureOut">
              <a:rPr lang="ru-RU" smtClean="0"/>
              <a:pPr>
                <a:defRPr/>
              </a:pPr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31E4AD-4061-4434-85DF-DB5836C2C0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142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CA739E-8124-4634-B68F-5AC1D8C40211}" type="datetimeFigureOut">
              <a:rPr lang="ru-RU" smtClean="0"/>
              <a:pPr>
                <a:defRPr/>
              </a:pPr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E21056-5F95-4A9C-B0B7-AD18CA01C4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768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8362C5C-90D1-4D14-AABB-890006A8448E}" type="datetimeFigureOut">
              <a:rPr lang="ru-RU" smtClean="0"/>
              <a:pPr>
                <a:defRPr/>
              </a:pPr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0AA43E5-0953-41CC-A4B1-3A9550A735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509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274321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0070C0"/>
                </a:solidFill>
              </a:rPr>
              <a:t>Здоровый образ жизни и профилактика основных неинфекционных заболеваний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72132" y="4929198"/>
            <a:ext cx="3214681" cy="1071552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Преподаватель-организатор ОБЖ  </a:t>
            </a:r>
            <a:r>
              <a:rPr lang="ru-RU" sz="2800" dirty="0" err="1" smtClean="0">
                <a:solidFill>
                  <a:schemeClr val="tx1"/>
                </a:solidFill>
              </a:rPr>
              <a:t>Хуснудинова</a:t>
            </a:r>
            <a:r>
              <a:rPr lang="ru-RU" sz="2800" dirty="0" smtClean="0">
                <a:solidFill>
                  <a:schemeClr val="tx1"/>
                </a:solidFill>
              </a:rPr>
              <a:t> Г.Н.</a:t>
            </a:r>
          </a:p>
        </p:txBody>
      </p:sp>
      <p:pic>
        <p:nvPicPr>
          <p:cNvPr id="6" name="Рисунок 5" descr="589d9c60315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3714750"/>
            <a:ext cx="4500562" cy="231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15000"/>
              </a:lnSpc>
              <a:spcAft>
                <a:spcPts val="675"/>
              </a:spcAft>
              <a:buClr>
                <a:srgbClr val="A5B592"/>
              </a:buClr>
            </a:pPr>
            <a:r>
              <a:rPr lang="ru-RU" sz="2800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России за январь – май 2017 года умерло - 791 тыс. чел. Родилось – 679 тыс. чел.</a:t>
            </a:r>
            <a:endParaRPr lang="ru-RU" sz="2800" dirty="0">
              <a:solidFill>
                <a:srgbClr val="444D26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spcAft>
                <a:spcPts val="675"/>
              </a:spcAft>
              <a:buClr>
                <a:srgbClr val="A5B592"/>
              </a:buClr>
            </a:pPr>
            <a:r>
              <a:rPr lang="ru-RU" sz="2800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Убыль населения России - 111,8 тыс. чел.</a:t>
            </a:r>
            <a:endParaRPr lang="ru-RU" sz="2800" dirty="0">
              <a:solidFill>
                <a:srgbClr val="444D26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spcAft>
                <a:spcPts val="675"/>
              </a:spcAft>
              <a:buClr>
                <a:srgbClr val="A5B592"/>
              </a:buClr>
            </a:pPr>
            <a:r>
              <a:rPr lang="ru-RU" sz="2800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Численность населения в РФ – 146,8 млн. человек. Это на 31 тыс. чел. меньше, чем в январе 2017г.</a:t>
            </a:r>
            <a:endParaRPr lang="ru-RU" sz="2800" dirty="0">
              <a:solidFill>
                <a:srgbClr val="444D26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spcAft>
                <a:spcPts val="675"/>
              </a:spcAft>
              <a:buClr>
                <a:srgbClr val="A5B592"/>
              </a:buClr>
            </a:pPr>
            <a:r>
              <a:rPr lang="ru-RU" sz="2800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Численность мигрантов за 5 месяцев выросло на 80,7 тыс. чел.- это на 70% компенсировало человеческие потери населения за 2017 год.</a:t>
            </a:r>
            <a:endParaRPr lang="ru-RU" sz="2800" dirty="0">
              <a:solidFill>
                <a:srgbClr val="444D26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313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Админ\Desktop\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570632"/>
            <a:ext cx="7075520" cy="530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00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7758138" cy="2000264"/>
          </a:xfrm>
        </p:spPr>
        <p:txBody>
          <a:bodyPr>
            <a:normAutofit fontScale="90000"/>
          </a:bodyPr>
          <a:lstStyle/>
          <a:p>
            <a:pPr marL="360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i="1" dirty="0" smtClean="0">
                <a:solidFill>
                  <a:srgbClr val="FF0000"/>
                </a:solidFill>
              </a:rPr>
              <a:t>Здоровье</a:t>
            </a:r>
            <a:r>
              <a:rPr lang="ru-RU" sz="2400" dirty="0" smtClean="0"/>
              <a:t> - это состояние полного физического, душевного и социального благополучия, сопровождаемое фактическим отсутствием болезней и индивидуально </a:t>
            </a:r>
            <a:r>
              <a:rPr lang="ru-RU" sz="2400" dirty="0" err="1" smtClean="0"/>
              <a:t>фрустирующих</a:t>
            </a:r>
            <a:r>
              <a:rPr lang="ru-RU" sz="2400" dirty="0" smtClean="0"/>
              <a:t> (выводящих из состояния внутреннего спокойствия) недостатков.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5286375"/>
            <a:ext cx="6400800" cy="768350"/>
          </a:xfrm>
        </p:spPr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i="1" dirty="0" smtClean="0">
                <a:solidFill>
                  <a:srgbClr val="00B050"/>
                </a:solidFill>
              </a:rPr>
              <a:t>Быть здоровым</a:t>
            </a:r>
            <a:r>
              <a:rPr lang="ru-RU" sz="2000" dirty="0" smtClean="0">
                <a:solidFill>
                  <a:srgbClr val="00B050"/>
                </a:solidFill>
              </a:rPr>
              <a:t> - </a:t>
            </a:r>
            <a:r>
              <a:rPr lang="ru-RU" sz="1600" dirty="0" smtClean="0"/>
              <a:t>значит не иметь проблем с самочувствием, быть физически и духовно полноценным человеком. 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1600" dirty="0"/>
          </a:p>
        </p:txBody>
      </p:sp>
      <p:pic>
        <p:nvPicPr>
          <p:cNvPr id="4" name="Picture 9" descr="J02320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2928938"/>
            <a:ext cx="187325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J01501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88" y="2786063"/>
            <a:ext cx="2849562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J03449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38" y="2286000"/>
            <a:ext cx="2132012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дмин\Desktop\-108581811_437482629.pdf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1720"/>
            <a:ext cx="6624736" cy="464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74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200" cap="none" dirty="0">
                <a:solidFill>
                  <a:srgbClr val="444D26"/>
                </a:solidFill>
                <a:effectLst/>
                <a:latin typeface="Franklin Gothic Book"/>
                <a:ea typeface="+mn-ea"/>
                <a:cs typeface="+mn-cs"/>
              </a:rPr>
              <a:t>ВОЗ – всемирная организация здоровья</a:t>
            </a:r>
            <a:br>
              <a:rPr lang="ru-RU" sz="3200" cap="none" dirty="0">
                <a:solidFill>
                  <a:srgbClr val="444D26"/>
                </a:solidFill>
                <a:effectLst/>
                <a:latin typeface="Franklin Gothic Book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Админ\Desktop\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19919"/>
            <a:ext cx="6120680" cy="435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826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900" cap="none" dirty="0">
                <a:solidFill>
                  <a:srgbClr val="444D26"/>
                </a:solidFill>
                <a:effectLst/>
                <a:latin typeface="Franklin Gothic Book"/>
              </a:rPr>
              <a:t>ВОЗ – всемирная организация здоровья</a:t>
            </a:r>
            <a:br>
              <a:rPr lang="ru-RU" sz="2900" cap="none" dirty="0">
                <a:solidFill>
                  <a:srgbClr val="444D26"/>
                </a:solidFill>
                <a:effectLst/>
                <a:latin typeface="Franklin Gothic Book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190500" lvl="0">
              <a:lnSpc>
                <a:spcPct val="150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</a:rPr>
              <a:t>Каждый год от неинфекционных заболеваний (НИЗ) умирает 40 миллионов человек, что составляет 70% всех случаев смерти в мире.</a:t>
            </a:r>
            <a:endParaRPr lang="ru-RU" sz="28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3074" name="Picture 2" descr="C:\Users\Админ\Desktop\44984783-illustration-of-a-sick-man-hooked-to-an-iv-dri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963" y="3717032"/>
            <a:ext cx="3240360" cy="282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70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190500" lvl="0">
              <a:lnSpc>
                <a:spcPct val="150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</a:rPr>
              <a:t>В структуре смертности от НИЗ наибольшая доля приходится на сердечно-сосудистые заболевания, от которых каждый год умирает 17,7 миллионов человек. </a:t>
            </a:r>
            <a:endParaRPr lang="ru-RU" dirty="0"/>
          </a:p>
        </p:txBody>
      </p:sp>
      <p:pic>
        <p:nvPicPr>
          <p:cNvPr id="4" name="Picture 2" descr="Heart health for the holidays Fotogaleri Gezikoli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581128"/>
            <a:ext cx="3780419" cy="1533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65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190500" lvl="0">
              <a:lnSpc>
                <a:spcPct val="150000"/>
              </a:lnSpc>
              <a:spcAft>
                <a:spcPts val="0"/>
              </a:spcAft>
              <a:buClr>
                <a:srgbClr val="A5B592"/>
              </a:buClr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</a:rPr>
              <a:t>За ними следуют раковые заболевания (8,8 млн. случаев), респираторные заболевания (3,9 млн. случаев) и диабет (1,6 млн. случаев</a:t>
            </a:r>
            <a:r>
              <a:rPr lang="ru-RU" dirty="0" smtClean="0">
                <a:solidFill>
                  <a:srgbClr val="333333"/>
                </a:solidFill>
                <a:latin typeface="Times New Roman"/>
                <a:ea typeface="Times New Roman"/>
              </a:rPr>
              <a:t>).</a:t>
            </a: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</a:rPr>
              <a:t> </a:t>
            </a:r>
            <a:endParaRPr lang="ru-RU" sz="2800" dirty="0">
              <a:solidFill>
                <a:srgbClr val="444D26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4" name="Picture 2" descr="C:\Users\Админ\Desktop\Cancer-ce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005064"/>
            <a:ext cx="460851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73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режим дня, курение, алкоголь, хорошая экология, рациональное питание, наркотики, закаливание, неблагоприятная экологическая обстановка, стресс, физические упражнения, отсутствие физических нагрузок, положительные эмоции</a:t>
            </a:r>
            <a:endParaRPr lang="ru-RU" dirty="0"/>
          </a:p>
        </p:txBody>
      </p:sp>
      <p:pic>
        <p:nvPicPr>
          <p:cNvPr id="4" name="Picture 9" descr="J02320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646387"/>
            <a:ext cx="187325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C:\Documents and Settings\Администратор\Рабочий стол\ИНФОРМАТИКА\документы\город конкурс\самостоятельные\физкультура , СОЧ\БергерПГ\Информационные ресурсы\Картинки\Курящий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077072"/>
            <a:ext cx="2571750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84427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1590187"/>
              </p:ext>
            </p:extLst>
          </p:nvPr>
        </p:nvGraphicFramePr>
        <p:xfrm>
          <a:off x="457200" y="1600200"/>
          <a:ext cx="8229600" cy="4761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18222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Факторы, положительно влияющие на здоровье</a:t>
                      </a:r>
                      <a:endParaRPr lang="ru-RU" sz="2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+mn-ea"/>
                          <a:cs typeface="+mn-cs"/>
                        </a:rPr>
                        <a:t>Факторы, отрицательно влияющие на здоровье</a:t>
                      </a:r>
                    </a:p>
                    <a:p>
                      <a:endParaRPr lang="ru-RU" sz="2400" dirty="0"/>
                    </a:p>
                  </a:txBody>
                  <a:tcPr marL="86627" marR="86627"/>
                </a:tc>
              </a:tr>
              <a:tr h="47945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режим дня</a:t>
                      </a:r>
                      <a:endParaRPr lang="ru-RU" sz="2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курение</a:t>
                      </a:r>
                      <a:endParaRPr lang="ru-RU" sz="2400" dirty="0"/>
                    </a:p>
                  </a:txBody>
                  <a:tcPr marL="86627" marR="86627"/>
                </a:tc>
              </a:tr>
              <a:tr h="47945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хорошая экология</a:t>
                      </a:r>
                      <a:endParaRPr lang="ru-RU" sz="2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алкоголь</a:t>
                      </a:r>
                      <a:endParaRPr lang="ru-RU" sz="2400" dirty="0"/>
                    </a:p>
                  </a:txBody>
                  <a:tcPr marL="86627" marR="86627"/>
                </a:tc>
              </a:tr>
              <a:tr h="47945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рациональное питание</a:t>
                      </a:r>
                      <a:endParaRPr lang="ru-RU" sz="2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наркотики</a:t>
                      </a:r>
                      <a:endParaRPr lang="ru-RU" sz="2400" dirty="0"/>
                    </a:p>
                  </a:txBody>
                  <a:tcPr marL="86627" marR="86627"/>
                </a:tc>
              </a:tr>
              <a:tr h="82755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закаливание</a:t>
                      </a:r>
                      <a:endParaRPr lang="ru-RU" sz="2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неблагоприятная экологическая обстановка</a:t>
                      </a:r>
                      <a:endParaRPr lang="ru-RU" sz="2400" dirty="0"/>
                    </a:p>
                  </a:txBody>
                  <a:tcPr marL="86627" marR="86627"/>
                </a:tc>
              </a:tr>
              <a:tr h="47945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физические упражнения</a:t>
                      </a:r>
                      <a:endParaRPr lang="ru-RU" sz="2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стресс</a:t>
                      </a:r>
                      <a:endParaRPr lang="ru-RU" sz="2400" dirty="0"/>
                    </a:p>
                  </a:txBody>
                  <a:tcPr marL="86627" marR="86627"/>
                </a:tc>
              </a:tr>
              <a:tr h="8275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положительные эмоции</a:t>
                      </a:r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отсутствие физических нагрузок</a:t>
                      </a:r>
                      <a:endParaRPr lang="ru-RU" sz="2400" dirty="0"/>
                    </a:p>
                  </a:txBody>
                  <a:tcPr marL="86627" marR="8662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312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 современным данным ученых человек может жить до 112-115 лет.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прошлые века люди в основном не доживали до старости и умирали молодыми в войнах, от голода и эпидемий.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новейшей истории основной причиной смерти людей – заболевания.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79193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592</TotalTime>
  <Words>326</Words>
  <Application>Microsoft Office PowerPoint</Application>
  <PresentationFormat>Экран (4:3)</PresentationFormat>
  <Paragraphs>31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Здоровый образ жизни и профилактика основных неинфекционных заболеваний</vt:lpstr>
      <vt:lpstr>Презентация PowerPoint</vt:lpstr>
      <vt:lpstr>ВОЗ – всемирная организация здоровья </vt:lpstr>
      <vt:lpstr>ВОЗ – всемирная организация здоровья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Здоровье - это состояние полного физического, душевного и социального благополучия, сопровождаемое фактическим отсутствием болезней и индивидуально фрустирующих (выводящих из состояния внутреннего спокойствия) недостатков.</vt:lpstr>
      <vt:lpstr>Презентация PowerPoint</vt:lpstr>
    </vt:vector>
  </TitlesOfParts>
  <Company>сош № 51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жизни.</dc:title>
  <dc:creator>Дегтярёв А.И.</dc:creator>
  <cp:lastModifiedBy>Админ</cp:lastModifiedBy>
  <cp:revision>62</cp:revision>
  <dcterms:created xsi:type="dcterms:W3CDTF">2011-01-22T20:14:33Z</dcterms:created>
  <dcterms:modified xsi:type="dcterms:W3CDTF">2019-11-10T19:14:31Z</dcterms:modified>
</cp:coreProperties>
</file>