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62.jpeg" ContentType="image/jpeg"/>
  <Override PartName="/ppt/media/image61.jpeg" ContentType="image/jpeg"/>
  <Override PartName="/ppt/media/image60.jpeg" ContentType="image/jpeg"/>
  <Override PartName="/ppt/media/image59.png" ContentType="image/png"/>
  <Override PartName="/ppt/media/image56.png" ContentType="image/png"/>
  <Override PartName="/ppt/media/image52.jpeg" ContentType="image/jpeg"/>
  <Override PartName="/ppt/media/image51.jpeg" ContentType="image/jpeg"/>
  <Override PartName="/ppt/media/image50.jpeg" ContentType="image/jpeg"/>
  <Override PartName="/ppt/media/image42.png" ContentType="image/png"/>
  <Override PartName="/ppt/media/image41.jpeg" ContentType="image/jpeg"/>
  <Override PartName="/ppt/media/image40.jpeg" ContentType="image/jpeg"/>
  <Override PartName="/ppt/media/image37.jpeg" ContentType="image/jpeg"/>
  <Override PartName="/ppt/media/image47.jpeg" ContentType="image/jpeg"/>
  <Override PartName="/ppt/media/image14.jpeg" ContentType="image/jpeg"/>
  <Override PartName="/ppt/media/image46.jpeg" ContentType="image/jpeg"/>
  <Override PartName="/ppt/media/image13.jpeg" ContentType="image/jpeg"/>
  <Override PartName="/ppt/media/image45.jpeg" ContentType="image/jpeg"/>
  <Override PartName="/ppt/media/image12.jpeg" ContentType="image/jpeg"/>
  <Override PartName="/ppt/media/image44.jpeg" ContentType="image/jpeg"/>
  <Override PartName="/ppt/media/image11.jpeg" ContentType="image/jpeg"/>
  <Override PartName="/ppt/media/image43.jpeg" ContentType="image/jpeg"/>
  <Override PartName="/ppt/media/image10.jpeg" ContentType="image/jpeg"/>
  <Override PartName="/ppt/media/image49.jpeg" ContentType="image/jpeg"/>
  <Override PartName="/ppt/media/image16.jpeg" ContentType="image/jpeg"/>
  <Override PartName="/ppt/media/image48.jpeg" ContentType="image/jpeg"/>
  <Override PartName="/ppt/media/image15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9.jpeg" ContentType="image/jpeg"/>
  <Override PartName="/ppt/media/image8.jpeg" ContentType="image/jpeg"/>
  <Override PartName="/ppt/media/image57.jpeg" ContentType="image/jpeg"/>
  <Override PartName="/ppt/media/image2.jpeg" ContentType="image/jpeg"/>
  <Override PartName="/ppt/media/image24.png" ContentType="image/png"/>
  <Override PartName="/ppt/media/image53.jpeg" ContentType="image/jpeg"/>
  <Override PartName="/ppt/media/image4.png" ContentType="image/png"/>
  <Override PartName="/ppt/media/image20.jpeg" ContentType="image/jpeg"/>
  <Override PartName="/ppt/media/image54.jpeg" ContentType="image/jpeg"/>
  <Override PartName="/ppt/media/image21.jpeg" ContentType="image/jpeg"/>
  <Override PartName="/ppt/media/image55.jpeg" ContentType="image/jpeg"/>
  <Override PartName="/ppt/media/image22.jpeg" ContentType="image/jpeg"/>
  <Override PartName="/ppt/media/image1.jpeg" ContentType="image/jpeg"/>
  <Override PartName="/ppt/media/image23.jpeg" ContentType="image/jpeg"/>
  <Override PartName="/ppt/media/image58.jpeg" ContentType="image/jpeg"/>
  <Override PartName="/ppt/media/image3.jpeg" ContentType="image/jpeg"/>
  <Override PartName="/ppt/media/image25.jpeg" ContentType="image/jpeg"/>
  <Override PartName="/ppt/media/image26.jpeg" ContentType="image/jpeg"/>
  <Override PartName="/ppt/media/image5.jpeg" ContentType="image/jpeg"/>
  <Override PartName="/ppt/media/image27.jpeg" ContentType="image/jpeg"/>
  <Override PartName="/ppt/media/image6.jpeg" ContentType="image/jpeg"/>
  <Override PartName="/ppt/media/image28.jpeg" ContentType="image/jpeg"/>
  <Override PartName="/ppt/media/image7.jpeg" ContentType="image/jpeg"/>
  <Override PartName="/ppt/media/image29.jpeg" ContentType="image/jpeg"/>
  <Override PartName="/ppt/media/image63.jpeg" ContentType="image/jpeg"/>
  <Override PartName="/ppt/media/image30.jpeg" ContentType="image/jpeg"/>
  <Override PartName="/ppt/media/image64.jpeg" ContentType="image/jpeg"/>
  <Override PartName="/ppt/media/image31.jpeg" ContentType="image/jpeg"/>
  <Override PartName="/ppt/media/image65.jpeg" ContentType="image/jpeg"/>
  <Override PartName="/ppt/media/image38.jpeg" ContentType="image/jpeg"/>
  <Override PartName="/ppt/media/image32.jpeg" ContentType="image/jpeg"/>
  <Override PartName="/ppt/media/image66.jpeg" ContentType="image/jpeg"/>
  <Override PartName="/ppt/media/image39.jpeg" ContentType="image/jpeg"/>
  <Override PartName="/ppt/media/image33.jpeg" ContentType="image/jpeg"/>
  <Override PartName="/ppt/media/image67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29.xml.rels" ContentType="application/vnd.openxmlformats-package.relationships+xml"/>
  <Override PartName="/ppt/slides/_rels/slide28.xml.rels" ContentType="application/vnd.openxmlformats-package.relationships+xml"/>
  <Override PartName="/ppt/slides/_rels/slide27.xml.rels" ContentType="application/vnd.openxmlformats-package.relationships+xml"/>
  <Override PartName="/ppt/slides/_rels/slide26.xml.rels" ContentType="application/vnd.openxmlformats-package.relationships+xml"/>
  <Override PartName="/ppt/slides/_rels/slide25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21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</a:t>
            </a:r>
            <a:r>
              <a:rPr b="0" lang="ru-RU" sz="4400" spc="-1" strike="noStrike">
                <a:latin typeface="Arial"/>
              </a:rPr>
              <a:t>заглавия щёлкните </a:t>
            </a:r>
            <a:r>
              <a:rPr b="0" lang="ru-RU" sz="4400" spc="-1" strike="noStrike">
                <a:latin typeface="Arial"/>
              </a:rPr>
              <a:t>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png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4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image" Target="../media/image31.jpe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image" Target="../media/image33.jpeg"/><Relationship Id="rId3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image" Target="../media/image35.jpeg"/><Relationship Id="rId3" Type="http://schemas.openxmlformats.org/officeDocument/2006/relationships/image" Target="../media/image36.jpeg"/><Relationship Id="rId4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image" Target="../media/image38.jpeg"/><Relationship Id="rId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image" Target="../media/image40.jpe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image" Target="../media/image42.png"/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6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slideLayout" Target="../slideLayouts/slideLayout2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7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48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49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50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51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52.jpe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53.jpeg"/><Relationship Id="rId2" Type="http://schemas.openxmlformats.org/officeDocument/2006/relationships/image" Target="../media/image54.jpeg"/><Relationship Id="rId3" Type="http://schemas.openxmlformats.org/officeDocument/2006/relationships/image" Target="../media/image55.jpeg"/><Relationship Id="rId4" Type="http://schemas.openxmlformats.org/officeDocument/2006/relationships/image" Target="../media/image56.png"/><Relationship Id="rId5" Type="http://schemas.openxmlformats.org/officeDocument/2006/relationships/image" Target="../media/image57.jpeg"/><Relationship Id="rId6" Type="http://schemas.openxmlformats.org/officeDocument/2006/relationships/image" Target="../media/image58.jpeg"/><Relationship Id="rId7" Type="http://schemas.openxmlformats.org/officeDocument/2006/relationships/image" Target="../media/image59.png"/><Relationship Id="rId8" Type="http://schemas.openxmlformats.org/officeDocument/2006/relationships/image" Target="../media/image60.jpeg"/><Relationship Id="rId9" Type="http://schemas.openxmlformats.org/officeDocument/2006/relationships/image" Target="../media/image61.jpeg"/><Relationship Id="rId10" Type="http://schemas.openxmlformats.org/officeDocument/2006/relationships/image" Target="../media/image62.jpeg"/><Relationship Id="rId11" Type="http://schemas.openxmlformats.org/officeDocument/2006/relationships/image" Target="../media/image63.jpeg"/><Relationship Id="rId12" Type="http://schemas.openxmlformats.org/officeDocument/2006/relationships/image" Target="../media/image64.jpeg"/><Relationship Id="rId13" Type="http://schemas.openxmlformats.org/officeDocument/2006/relationships/image" Target="../media/image65.jpeg"/><Relationship Id="rId14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66.jpeg"/><Relationship Id="rId2" Type="http://schemas.openxmlformats.org/officeDocument/2006/relationships/image" Target="../media/image67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2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2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2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2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2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Рисунок 4" descr=""/>
          <p:cNvPicPr/>
          <p:nvPr/>
        </p:nvPicPr>
        <p:blipFill>
          <a:blip r:embed="rId1"/>
          <a:stretch/>
        </p:blipFill>
        <p:spPr>
          <a:xfrm>
            <a:off x="0" y="-21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16" name="CustomShape 1"/>
          <p:cNvSpPr/>
          <p:nvPr/>
        </p:nvSpPr>
        <p:spPr>
          <a:xfrm>
            <a:off x="685800" y="548640"/>
            <a:ext cx="7770600" cy="165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ff0000"/>
                </a:solidFill>
                <a:latin typeface="Calibri"/>
                <a:ea typeface="Yu Gothic Medium"/>
              </a:rPr>
              <a:t>9  декабря – День героев  Отечества</a:t>
            </a:r>
            <a:endParaRPr b="0" lang="ru-RU" sz="6000" spc="-1" strike="noStrike"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1371600" y="3886200"/>
            <a:ext cx="6399000" cy="175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8" name="Рисунок 7" descr=""/>
          <p:cNvPicPr/>
          <p:nvPr/>
        </p:nvPicPr>
        <p:blipFill>
          <a:blip r:embed="rId2"/>
          <a:stretch/>
        </p:blipFill>
        <p:spPr>
          <a:xfrm>
            <a:off x="1800000" y="2304000"/>
            <a:ext cx="5722920" cy="4016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Содержимое 3" descr=""/>
          <p:cNvPicPr/>
          <p:nvPr/>
        </p:nvPicPr>
        <p:blipFill>
          <a:blip r:embed="rId1"/>
          <a:stretch/>
        </p:blipFill>
        <p:spPr>
          <a:xfrm>
            <a:off x="0" y="-4320"/>
            <a:ext cx="9142200" cy="6860520"/>
          </a:xfrm>
          <a:prstGeom prst="rect">
            <a:avLst/>
          </a:prstGeom>
          <a:ln>
            <a:noFill/>
          </a:ln>
        </p:spPr>
      </p:pic>
      <p:pic>
        <p:nvPicPr>
          <p:cNvPr id="147" name="Рисунок 8" descr=""/>
          <p:cNvPicPr/>
          <p:nvPr/>
        </p:nvPicPr>
        <p:blipFill>
          <a:blip r:embed="rId2"/>
          <a:stretch/>
        </p:blipFill>
        <p:spPr>
          <a:xfrm>
            <a:off x="323640" y="764640"/>
            <a:ext cx="3551760" cy="5182920"/>
          </a:xfrm>
          <a:prstGeom prst="rect">
            <a:avLst/>
          </a:prstGeom>
          <a:ln>
            <a:noFill/>
          </a:ln>
        </p:spPr>
      </p:pic>
      <p:sp>
        <p:nvSpPr>
          <p:cNvPr id="148" name="CustomShape 1"/>
          <p:cNvSpPr/>
          <p:nvPr/>
        </p:nvSpPr>
        <p:spPr>
          <a:xfrm>
            <a:off x="4068000" y="476640"/>
            <a:ext cx="5074200" cy="862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Несмотря на начавшийся в здании пожар, ранения бойцов, атаки сепаратистов отбивались в течение двух суток. В ночь с 8 на 9 августа, разведывая возможные пути прорыва к своим, Алексеев был убит выстрелом вражеского снайпера. Впоследствии оборонявшиеся всё-таки сумели прорваться к главным силам федеральных войск.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Содержимое 3" descr=""/>
          <p:cNvPicPr/>
          <p:nvPr/>
        </p:nvPicPr>
        <p:blipFill>
          <a:blip r:embed="rId1"/>
          <a:stretch/>
        </p:blipFill>
        <p:spPr>
          <a:xfrm>
            <a:off x="0" y="-3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50" name="CustomShape 1"/>
          <p:cNvSpPr/>
          <p:nvPr/>
        </p:nvSpPr>
        <p:spPr>
          <a:xfrm>
            <a:off x="457200" y="332640"/>
            <a:ext cx="8227800" cy="20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Указом Президента Российской Федерации от 9 сентября 1996 года подполковник Алексеев удостоен звания Героя Российской Федерации.</a:t>
            </a:r>
            <a:br/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На здании школы в Ухте, где учился А.И.Алексеев, установлена мемориальная доска, его именем названа улица в Ухте.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51" name="Рисунок 4" descr=""/>
          <p:cNvPicPr/>
          <p:nvPr/>
        </p:nvPicPr>
        <p:blipFill>
          <a:blip r:embed="rId2"/>
          <a:srcRect l="12028" t="20883" r="10476" b="17547"/>
          <a:stretch/>
        </p:blipFill>
        <p:spPr>
          <a:xfrm>
            <a:off x="899640" y="2565000"/>
            <a:ext cx="7615080" cy="4050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Содержимое 3" descr=""/>
          <p:cNvPicPr/>
          <p:nvPr/>
        </p:nvPicPr>
        <p:blipFill>
          <a:blip r:embed="rId1"/>
          <a:stretch/>
        </p:blipFill>
        <p:spPr>
          <a:xfrm>
            <a:off x="0" y="-3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53" name="CustomShape 1"/>
          <p:cNvSpPr/>
          <p:nvPr/>
        </p:nvSpPr>
        <p:spPr>
          <a:xfrm>
            <a:off x="457200" y="274680"/>
            <a:ext cx="8227800" cy="106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0000"/>
                </a:solidFill>
                <a:latin typeface="Calibri"/>
                <a:ea typeface="DejaVu Sans"/>
              </a:rPr>
              <a:t>Виталий Анатольевич Бугаев </a:t>
            </a:r>
            <a:br/>
            <a:r>
              <a:rPr b="1" lang="ru-RU" sz="4400" spc="-1" strike="noStrike">
                <a:solidFill>
                  <a:srgbClr val="ff0000"/>
                </a:solidFill>
                <a:latin typeface="Calibri"/>
                <a:ea typeface="DejaVu Sans"/>
              </a:rPr>
              <a:t>(1969-2000)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54" name="Picture 2" descr=""/>
          <p:cNvPicPr/>
          <p:nvPr/>
        </p:nvPicPr>
        <p:blipFill>
          <a:blip r:embed="rId2"/>
          <a:srcRect l="13511" t="33696" r="80004" b="50015"/>
          <a:stretch/>
        </p:blipFill>
        <p:spPr>
          <a:xfrm>
            <a:off x="251640" y="2133000"/>
            <a:ext cx="2302560" cy="3265920"/>
          </a:xfrm>
          <a:prstGeom prst="rect">
            <a:avLst/>
          </a:prstGeom>
          <a:ln w="9360">
            <a:noFill/>
          </a:ln>
        </p:spPr>
      </p:pic>
      <p:sp>
        <p:nvSpPr>
          <p:cNvPr id="155" name="CustomShape 2"/>
          <p:cNvSpPr/>
          <p:nvPr/>
        </p:nvSpPr>
        <p:spPr>
          <a:xfrm>
            <a:off x="2627640" y="1412640"/>
            <a:ext cx="6514560" cy="648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Родился в городе Черкесске Ставропольского края. В 1979 году вместе с семьёй переехал в Воркуту, где окончил среднюю школу и был призван на службу в армию. С июня 1995 года — в органах МВД РФ. В 1996 году боец ОМОНа при Дальневосточном УВД Бугаев отправился в свою первую командировку на Северный Кавказ. В конце 1997 года получил квалификацию милиционера-взрывотехника. 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Содержимое 3" descr=""/>
          <p:cNvPicPr/>
          <p:nvPr/>
        </p:nvPicPr>
        <p:blipFill>
          <a:blip r:embed="rId1"/>
          <a:stretch/>
        </p:blipFill>
        <p:spPr>
          <a:xfrm>
            <a:off x="0" y="-360"/>
            <a:ext cx="9142200" cy="6860520"/>
          </a:xfrm>
          <a:prstGeom prst="rect">
            <a:avLst/>
          </a:prstGeom>
          <a:ln>
            <a:noFill/>
          </a:ln>
        </p:spPr>
      </p:pic>
      <p:pic>
        <p:nvPicPr>
          <p:cNvPr id="157" name="Рисунок 4" descr=""/>
          <p:cNvPicPr/>
          <p:nvPr/>
        </p:nvPicPr>
        <p:blipFill>
          <a:blip r:embed="rId2"/>
          <a:stretch/>
        </p:blipFill>
        <p:spPr>
          <a:xfrm>
            <a:off x="251640" y="1628640"/>
            <a:ext cx="2530800" cy="3670560"/>
          </a:xfrm>
          <a:prstGeom prst="rect">
            <a:avLst/>
          </a:prstGeom>
          <a:ln>
            <a:noFill/>
          </a:ln>
        </p:spPr>
      </p:pic>
      <p:sp>
        <p:nvSpPr>
          <p:cNvPr id="158" name="CustomShape 1"/>
          <p:cNvSpPr/>
          <p:nvPr/>
        </p:nvSpPr>
        <p:spPr>
          <a:xfrm>
            <a:off x="2843640" y="332640"/>
            <a:ext cx="6298560" cy="813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В декабре 1999 года Бугаев отправился во вторую командировку в Чечню.</a:t>
            </a:r>
            <a:r>
              <a:rPr b="1" lang="ru-RU" sz="2400" spc="-1" strike="noStrike" baseline="3000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9 января 2000 года к железнодорожной станции Аргун подошли многочисленные бандформиро- вания сепаратистов, которые атаковали группу из 30 омоновцев, защищавших её. Незадолго до этого Бугаев и его коллеги-милиционеры Николай Виноградов и Владимир Тамгин выехали на размини- рование двух взрывных устройств, обнаруженных в районе моста через реку Аргун. Услышав звуки боя, они бросились на помощь обороняющимся. По пути им удалось сесть на попутную БМП-2. Однако вскоре и БМП, и сопровождавший её танк «Т-72» были подбиты. 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Содержимое 3" descr=""/>
          <p:cNvPicPr/>
          <p:nvPr/>
        </p:nvPicPr>
        <p:blipFill>
          <a:blip r:embed="rId1"/>
          <a:stretch/>
        </p:blipFill>
        <p:spPr>
          <a:xfrm>
            <a:off x="0" y="-3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60" name="CustomShape 1"/>
          <p:cNvSpPr/>
          <p:nvPr/>
        </p:nvSpPr>
        <p:spPr>
          <a:xfrm>
            <a:off x="3348000" y="188640"/>
            <a:ext cx="5542920" cy="886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Выскочив из горящей машины, Бугаев, Виноградов и Тамгин пошли на прорыв. Получивший тяжёлые ранения Бугаев попытался подорвать себя гранатой, но  был расстрелян в упор боевиками. В том же бою погибли Виноградов и Тамгин. Действия трёх взрывотехников позволили оттянуть от станции значительные силы противника и облегчить положение отряда, который держал оборону ещё двое суток.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Указом Президента Российской Федерации от 26 июля 2000 года старший сержант милиции Виталий Бугаев посмертно был удостоен  звания Героя Российской Федерации.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161" name="Рисунок 5" descr=""/>
          <p:cNvPicPr/>
          <p:nvPr/>
        </p:nvPicPr>
        <p:blipFill>
          <a:blip r:embed="rId2"/>
          <a:srcRect l="13683" t="0" r="0" b="0"/>
          <a:stretch/>
        </p:blipFill>
        <p:spPr>
          <a:xfrm>
            <a:off x="179640" y="908640"/>
            <a:ext cx="3177720" cy="2387160"/>
          </a:xfrm>
          <a:prstGeom prst="rect">
            <a:avLst/>
          </a:prstGeom>
          <a:ln>
            <a:noFill/>
          </a:ln>
        </p:spPr>
      </p:pic>
      <p:pic>
        <p:nvPicPr>
          <p:cNvPr id="162" name="Рисунок 6" descr=""/>
          <p:cNvPicPr/>
          <p:nvPr/>
        </p:nvPicPr>
        <p:blipFill>
          <a:blip r:embed="rId3"/>
          <a:srcRect l="51134" t="29438" r="6966" b="0"/>
          <a:stretch/>
        </p:blipFill>
        <p:spPr>
          <a:xfrm>
            <a:off x="467640" y="3357000"/>
            <a:ext cx="2590560" cy="3210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Содержимое 3" descr=""/>
          <p:cNvPicPr/>
          <p:nvPr/>
        </p:nvPicPr>
        <p:blipFill>
          <a:blip r:embed="rId1"/>
          <a:stretch/>
        </p:blipFill>
        <p:spPr>
          <a:xfrm>
            <a:off x="0" y="-3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64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0000"/>
                </a:solidFill>
                <a:latin typeface="Calibri"/>
                <a:ea typeface="DejaVu Sans"/>
              </a:rPr>
              <a:t>Пузиновский Александр Юрьевич (1987-2009)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65" name="Рисунок 4" descr=""/>
          <p:cNvPicPr/>
          <p:nvPr/>
        </p:nvPicPr>
        <p:blipFill>
          <a:blip r:embed="rId2"/>
          <a:stretch/>
        </p:blipFill>
        <p:spPr>
          <a:xfrm>
            <a:off x="293040" y="1772640"/>
            <a:ext cx="3127680" cy="4390560"/>
          </a:xfrm>
          <a:prstGeom prst="rect">
            <a:avLst/>
          </a:prstGeom>
          <a:ln>
            <a:noFill/>
          </a:ln>
        </p:spPr>
      </p:pic>
      <p:sp>
        <p:nvSpPr>
          <p:cNvPr id="166" name="CustomShape 2"/>
          <p:cNvSpPr/>
          <p:nvPr/>
        </p:nvSpPr>
        <p:spPr>
          <a:xfrm>
            <a:off x="3636000" y="2133000"/>
            <a:ext cx="5110920" cy="563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Родился в г.Сыктывкар. В 2003 году окончил 9 классов средней  школы № 25. Проходил службу по контракту, был старшим стрелком-гранатометчиком спецназа войсковой части № 7463 Приволжского округа внутренних войск МВД России.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68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9" name="Рисунок 4" descr=""/>
          <p:cNvPicPr/>
          <p:nvPr/>
        </p:nvPicPr>
        <p:blipFill>
          <a:blip r:embed="rId2"/>
          <a:stretch/>
        </p:blipFill>
        <p:spPr>
          <a:xfrm>
            <a:off x="670680" y="188640"/>
            <a:ext cx="7652160" cy="6478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71" name="CustomShape 1"/>
          <p:cNvSpPr/>
          <p:nvPr/>
        </p:nvSpPr>
        <p:spPr>
          <a:xfrm>
            <a:off x="4788000" y="548640"/>
            <a:ext cx="3886560" cy="862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7 июля 2009 года младший сержант Пузиновский находился в головном дозоре разведгруппы близ населённого пункта Бамут Ачхой-Мартановского района Чечни  и, первым обнаружив противника, автоматным огнём дал целеуказание по его сосредоточению.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72" name="Рисунок 6" descr=""/>
          <p:cNvPicPr/>
          <p:nvPr/>
        </p:nvPicPr>
        <p:blipFill>
          <a:blip r:embed="rId2"/>
          <a:stretch/>
        </p:blipFill>
        <p:spPr>
          <a:xfrm>
            <a:off x="467640" y="392400"/>
            <a:ext cx="4102560" cy="2748240"/>
          </a:xfrm>
          <a:prstGeom prst="rect">
            <a:avLst/>
          </a:prstGeom>
          <a:ln>
            <a:noFill/>
          </a:ln>
        </p:spPr>
      </p:pic>
      <p:pic>
        <p:nvPicPr>
          <p:cNvPr id="173" name="Рисунок 8" descr=""/>
          <p:cNvPicPr/>
          <p:nvPr/>
        </p:nvPicPr>
        <p:blipFill>
          <a:blip r:embed="rId3"/>
          <a:srcRect l="5480" t="0" r="4879" b="0"/>
          <a:stretch/>
        </p:blipFill>
        <p:spPr>
          <a:xfrm>
            <a:off x="467640" y="3285000"/>
            <a:ext cx="4174560" cy="3331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75" name="CustomShape 1"/>
          <p:cNvSpPr/>
          <p:nvPr/>
        </p:nvSpPr>
        <p:spPr>
          <a:xfrm>
            <a:off x="3420000" y="188640"/>
            <a:ext cx="5470920" cy="904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В ходе боя командир группы старший лейтенант Владимир Михеев был ранен; Александр Пузиновский пришёл к нему на помощь, но, вынося командира с поля боя, попал под перекрёст-ный огонь и был тяжело ранен. 12 июля 2009 года он  скончался.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Указом Президента Российской Федерации от 4 августа 2010 года младшему сержанту  А.Ю.Пузиновскому присвоено звание Героя Российской Федерации (посмертно).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</p:txBody>
      </p:sp>
      <p:pic>
        <p:nvPicPr>
          <p:cNvPr id="176" name="Рисунок 5" descr=""/>
          <p:cNvPicPr/>
          <p:nvPr/>
        </p:nvPicPr>
        <p:blipFill>
          <a:blip r:embed="rId2"/>
          <a:stretch/>
        </p:blipFill>
        <p:spPr>
          <a:xfrm>
            <a:off x="323640" y="836640"/>
            <a:ext cx="2960280" cy="395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36440" cy="6856200"/>
          </a:xfrm>
          <a:prstGeom prst="rect">
            <a:avLst/>
          </a:prstGeom>
          <a:ln>
            <a:noFill/>
          </a:ln>
        </p:spPr>
      </p:pic>
      <p:sp>
        <p:nvSpPr>
          <p:cNvPr id="178" name="CustomShape 1"/>
          <p:cNvSpPr/>
          <p:nvPr/>
        </p:nvSpPr>
        <p:spPr>
          <a:xfrm>
            <a:off x="0" y="274680"/>
            <a:ext cx="91422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В Сыктывкаре в 2011 году установлены три памятные стелы с барельефами героев России – Виталия Бугаева, Александра Алексеева и Александра Пузиновского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79" name="Рисунок 7" descr=""/>
          <p:cNvPicPr/>
          <p:nvPr/>
        </p:nvPicPr>
        <p:blipFill>
          <a:blip r:embed="rId2"/>
          <a:srcRect l="0" t="1630" r="0" b="2445"/>
          <a:stretch/>
        </p:blipFill>
        <p:spPr>
          <a:xfrm>
            <a:off x="323640" y="1556640"/>
            <a:ext cx="8530560" cy="4966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Рисунок 3" descr=""/>
          <p:cNvPicPr/>
          <p:nvPr/>
        </p:nvPicPr>
        <p:blipFill>
          <a:blip r:embed="rId1"/>
          <a:stretch/>
        </p:blipFill>
        <p:spPr>
          <a:xfrm>
            <a:off x="0" y="-21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20" name="CustomShape 1"/>
          <p:cNvSpPr/>
          <p:nvPr/>
        </p:nvSpPr>
        <p:spPr>
          <a:xfrm>
            <a:off x="179640" y="764640"/>
            <a:ext cx="8639280" cy="535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9 декабря отмечают День героев Отечества. Эта памятная дата была утверждена 28 февраля 2007 года Президентом РФ В.В. Путиным. Мы не только отдаем дань памяти героическим предкам, но и чествуем ныне живущих Героев Советского Союза, Героев Российской Федерации, кавалеров ордена Святого Георгия и ордена Славы. 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21" name="Рисунок 6" descr=""/>
          <p:cNvPicPr/>
          <p:nvPr/>
        </p:nvPicPr>
        <p:blipFill>
          <a:blip r:embed="rId2"/>
          <a:stretch/>
        </p:blipFill>
        <p:spPr>
          <a:xfrm>
            <a:off x="611640" y="4221000"/>
            <a:ext cx="7990920" cy="3021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920" cy="6861240"/>
          </a:xfrm>
          <a:prstGeom prst="rect">
            <a:avLst/>
          </a:prstGeom>
          <a:ln>
            <a:noFill/>
          </a:ln>
        </p:spPr>
      </p:pic>
      <p:sp>
        <p:nvSpPr>
          <p:cNvPr id="181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2. Викторина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82" name="Рисунок 6" descr=""/>
          <p:cNvPicPr/>
          <p:nvPr/>
        </p:nvPicPr>
        <p:blipFill>
          <a:blip r:embed="rId2"/>
          <a:stretch/>
        </p:blipFill>
        <p:spPr>
          <a:xfrm>
            <a:off x="611640" y="4221000"/>
            <a:ext cx="7990920" cy="3021840"/>
          </a:xfrm>
          <a:prstGeom prst="rect">
            <a:avLst/>
          </a:prstGeom>
          <a:ln>
            <a:noFill/>
          </a:ln>
        </p:spPr>
      </p:pic>
      <p:pic>
        <p:nvPicPr>
          <p:cNvPr id="183" name="Содержимое 6" descr=""/>
          <p:cNvPicPr/>
          <p:nvPr/>
        </p:nvPicPr>
        <p:blipFill>
          <a:blip r:embed="rId3"/>
          <a:stretch/>
        </p:blipFill>
        <p:spPr>
          <a:xfrm>
            <a:off x="971640" y="1412640"/>
            <a:ext cx="2086560" cy="3683160"/>
          </a:xfrm>
          <a:prstGeom prst="rect">
            <a:avLst/>
          </a:prstGeom>
          <a:ln>
            <a:noFill/>
          </a:ln>
        </p:spPr>
      </p:pic>
      <p:pic>
        <p:nvPicPr>
          <p:cNvPr id="184" name="Содержимое 7" descr=""/>
          <p:cNvPicPr/>
          <p:nvPr/>
        </p:nvPicPr>
        <p:blipFill>
          <a:blip r:embed="rId4"/>
          <a:stretch/>
        </p:blipFill>
        <p:spPr>
          <a:xfrm>
            <a:off x="3564000" y="1268640"/>
            <a:ext cx="1921680" cy="3660120"/>
          </a:xfrm>
          <a:prstGeom prst="rect">
            <a:avLst/>
          </a:prstGeom>
          <a:ln>
            <a:noFill/>
          </a:ln>
        </p:spPr>
      </p:pic>
      <p:pic>
        <p:nvPicPr>
          <p:cNvPr id="185" name="Рисунок 10" descr=""/>
          <p:cNvPicPr/>
          <p:nvPr/>
        </p:nvPicPr>
        <p:blipFill>
          <a:blip r:embed="rId5"/>
          <a:stretch/>
        </p:blipFill>
        <p:spPr>
          <a:xfrm>
            <a:off x="5940000" y="1484640"/>
            <a:ext cx="1993320" cy="3708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7" name="Содержимое 3" descr=""/>
          <p:cNvPicPr/>
          <p:nvPr/>
        </p:nvPicPr>
        <p:blipFill>
          <a:blip r:embed="rId1"/>
          <a:stretch/>
        </p:blipFill>
        <p:spPr>
          <a:xfrm>
            <a:off x="0" y="-432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88" name="CustomShape 2"/>
          <p:cNvSpPr/>
          <p:nvPr/>
        </p:nvSpPr>
        <p:spPr>
          <a:xfrm>
            <a:off x="179640" y="1052640"/>
            <a:ext cx="8495280" cy="507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 algn="ctr">
              <a:lnSpc>
                <a:spcPct val="100000"/>
              </a:lnSpc>
              <a:spcBef>
                <a:spcPts val="799"/>
              </a:spcBef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1. Когда была установлена высшая военная награда  Российской империи – орден святого Георгия?</a:t>
            </a:r>
            <a:endParaRPr b="0" lang="ru-RU" sz="4000" spc="-1" strike="noStrike">
              <a:latin typeface="Arial"/>
            </a:endParaRPr>
          </a:p>
          <a:p>
            <a:pPr marL="514440" indent="-512640">
              <a:lnSpc>
                <a:spcPct val="100000"/>
              </a:lnSpc>
              <a:spcBef>
                <a:spcPts val="561"/>
              </a:spcBef>
            </a:pPr>
            <a:endParaRPr b="0" lang="ru-RU" sz="4000" spc="-1" strike="noStrike">
              <a:latin typeface="Arial"/>
            </a:endParaRPr>
          </a:p>
          <a:p>
            <a:pPr marL="514440" indent="-512640">
              <a:lnSpc>
                <a:spcPct val="100000"/>
              </a:lnSpc>
              <a:spcBef>
                <a:spcPts val="561"/>
              </a:spcBef>
            </a:pPr>
            <a:endParaRPr b="0" lang="ru-RU" sz="4000" spc="-1" strike="noStrike">
              <a:latin typeface="Arial"/>
            </a:endParaRPr>
          </a:p>
          <a:p>
            <a:pPr marL="514440" indent="-512640">
              <a:lnSpc>
                <a:spcPct val="100000"/>
              </a:lnSpc>
              <a:spcBef>
                <a:spcPts val="561"/>
              </a:spcBef>
            </a:pP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41" dur="indefinite" restart="never" nodeType="tmRoot">
          <p:childTnLst>
            <p:seq>
              <p:cTn id="4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90" name="CustomShape 1"/>
          <p:cNvSpPr/>
          <p:nvPr/>
        </p:nvSpPr>
        <p:spPr>
          <a:xfrm>
            <a:off x="611640" y="1268640"/>
            <a:ext cx="7990920" cy="252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2. В какие годы присваивали  звание Героя Советского Союза?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43" dur="indefinite" restart="never" nodeType="tmRoot">
          <p:childTnLst>
            <p:seq>
              <p:cTn id="4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92" name="CustomShape 1"/>
          <p:cNvSpPr/>
          <p:nvPr/>
        </p:nvSpPr>
        <p:spPr>
          <a:xfrm>
            <a:off x="179640" y="1484640"/>
            <a:ext cx="8567280" cy="191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       </a:t>
            </a: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3. Назовите героев Российской Федерации из Республики Коми.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45" dur="indefinite" restart="never" nodeType="tmRoot">
          <p:childTnLst>
            <p:seq>
              <p:cTn id="4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94" name="CustomShape 1"/>
          <p:cNvSpPr/>
          <p:nvPr/>
        </p:nvSpPr>
        <p:spPr>
          <a:xfrm>
            <a:off x="467640" y="1412640"/>
            <a:ext cx="8351280" cy="130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4. Какие города они представляли?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47" dur="indefinite" restart="never" nodeType="tmRoot">
          <p:childTnLst>
            <p:seq>
              <p:cTn id="4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96" name="CustomShape 1"/>
          <p:cNvSpPr/>
          <p:nvPr/>
        </p:nvSpPr>
        <p:spPr>
          <a:xfrm>
            <a:off x="251640" y="1412640"/>
            <a:ext cx="8567280" cy="191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5. Кем работал в ОМОНе Виталий    Анатольевич Бугаев?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49" dur="indefinite" restart="never" nodeType="tmRoot">
          <p:childTnLst>
            <p:seq>
              <p:cTn id="5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98" name="CustomShape 1"/>
          <p:cNvSpPr/>
          <p:nvPr/>
        </p:nvSpPr>
        <p:spPr>
          <a:xfrm>
            <a:off x="179640" y="1412640"/>
            <a:ext cx="8639280" cy="191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6. Кого вынес с поля боя Александр Юрьевич Пузиновский?  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51" dur="indefinite" restart="never" nodeType="tmRoot">
          <p:childTnLst>
            <p:seq>
              <p:cTn id="5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200" name="CustomShape 1"/>
          <p:cNvSpPr/>
          <p:nvPr/>
        </p:nvSpPr>
        <p:spPr>
          <a:xfrm>
            <a:off x="251640" y="764640"/>
            <a:ext cx="8062920" cy="277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1" lang="ru-RU" sz="8800" spc="-1" strike="noStrike">
                <a:solidFill>
                  <a:srgbClr val="ff0000"/>
                </a:solidFill>
                <a:latin typeface="Calibri"/>
                <a:ea typeface="DejaVu Sans"/>
              </a:rPr>
              <a:t>Сложный вопрос  </a:t>
            </a:r>
            <a:endParaRPr b="0" lang="ru-RU" sz="8800" spc="-1" strike="noStrike">
              <a:latin typeface="Arial"/>
            </a:endParaRPr>
          </a:p>
        </p:txBody>
      </p:sp>
    </p:spTree>
  </p:cSld>
  <p:timing>
    <p:tnLst>
      <p:par>
        <p:cTn id="53" dur="indefinite" restart="never" nodeType="tmRoot">
          <p:childTnLst>
            <p:seq>
              <p:cTn id="5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202" name="CustomShape 1"/>
          <p:cNvSpPr/>
          <p:nvPr/>
        </p:nvSpPr>
        <p:spPr>
          <a:xfrm>
            <a:off x="0" y="0"/>
            <a:ext cx="9142200" cy="263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br/>
            <a:r>
              <a:rPr b="1" lang="ru-RU" sz="2700" spc="-1" strike="noStrike">
                <a:solidFill>
                  <a:srgbClr val="000000"/>
                </a:solidFill>
                <a:latin typeface="Arial"/>
                <a:ea typeface="DejaVu Sans"/>
              </a:rPr>
              <a:t>7</a:t>
            </a:r>
            <a:r>
              <a:rPr b="1" lang="ru-RU" sz="2700" spc="-1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b="1" lang="ru-RU" sz="2700" spc="-1" strike="noStrike">
                <a:solidFill>
                  <a:srgbClr val="000000"/>
                </a:solidFill>
                <a:latin typeface="Arial"/>
                <a:ea typeface="DejaVu Sans"/>
              </a:rPr>
              <a:t>. В списке Героев Советского Союза-</a:t>
            </a:r>
            <a:br/>
            <a:r>
              <a:rPr b="1" lang="ru-RU" sz="2700" spc="-1" strike="noStrike">
                <a:solidFill>
                  <a:srgbClr val="000000"/>
                </a:solidFill>
                <a:latin typeface="Arial"/>
                <a:ea typeface="DejaVu Sans"/>
              </a:rPr>
              <a:t>уроженцев Коми - И.П.Марков, В.П.Кисляков, Н.В.Оплеснин, С.А.Сердитов, В.И.Лобанов, И.П.Горчаков, А.Е.Чупров, Н.Н.Габов, А.Д.Данилов, А.Г.Хатанзейский, Г.Ф.Тимушев, М.А.Бабиков. Чем от остальных отличаются Марков и Бабиков?</a:t>
            </a:r>
            <a:endParaRPr b="0" lang="ru-RU" sz="2700" spc="-1" strike="noStrike">
              <a:latin typeface="Arial"/>
            </a:endParaRPr>
          </a:p>
        </p:txBody>
      </p:sp>
      <p:pic>
        <p:nvPicPr>
          <p:cNvPr id="203" name="Содержимое 5" descr=""/>
          <p:cNvPicPr/>
          <p:nvPr/>
        </p:nvPicPr>
        <p:blipFill>
          <a:blip r:embed="rId2"/>
          <a:stretch/>
        </p:blipFill>
        <p:spPr>
          <a:xfrm>
            <a:off x="179640" y="2925000"/>
            <a:ext cx="1259640" cy="1769400"/>
          </a:xfrm>
          <a:prstGeom prst="rect">
            <a:avLst/>
          </a:prstGeom>
          <a:ln w="76320">
            <a:solidFill>
              <a:srgbClr val="ff0000"/>
            </a:solidFill>
            <a:round/>
          </a:ln>
        </p:spPr>
      </p:pic>
      <p:pic>
        <p:nvPicPr>
          <p:cNvPr id="204" name="Рисунок 6" descr=""/>
          <p:cNvPicPr/>
          <p:nvPr/>
        </p:nvPicPr>
        <p:blipFill>
          <a:blip r:embed="rId3"/>
          <a:stretch/>
        </p:blipFill>
        <p:spPr>
          <a:xfrm>
            <a:off x="1547640" y="2925000"/>
            <a:ext cx="1490040" cy="1814760"/>
          </a:xfrm>
          <a:prstGeom prst="rect">
            <a:avLst/>
          </a:prstGeom>
          <a:ln>
            <a:noFill/>
          </a:ln>
        </p:spPr>
      </p:pic>
      <p:pic>
        <p:nvPicPr>
          <p:cNvPr id="205" name="Рисунок 7" descr=""/>
          <p:cNvPicPr/>
          <p:nvPr/>
        </p:nvPicPr>
        <p:blipFill>
          <a:blip r:embed="rId4"/>
          <a:stretch/>
        </p:blipFill>
        <p:spPr>
          <a:xfrm>
            <a:off x="3132000" y="2781000"/>
            <a:ext cx="1341000" cy="1942560"/>
          </a:xfrm>
          <a:prstGeom prst="rect">
            <a:avLst/>
          </a:prstGeom>
          <a:ln>
            <a:noFill/>
          </a:ln>
        </p:spPr>
      </p:pic>
      <p:pic>
        <p:nvPicPr>
          <p:cNvPr id="206" name="Рисунок 8" descr=""/>
          <p:cNvPicPr/>
          <p:nvPr/>
        </p:nvPicPr>
        <p:blipFill>
          <a:blip r:embed="rId5"/>
          <a:stretch/>
        </p:blipFill>
        <p:spPr>
          <a:xfrm>
            <a:off x="4572000" y="2781000"/>
            <a:ext cx="1470600" cy="1928880"/>
          </a:xfrm>
          <a:prstGeom prst="rect">
            <a:avLst/>
          </a:prstGeom>
          <a:ln>
            <a:noFill/>
          </a:ln>
        </p:spPr>
      </p:pic>
      <p:pic>
        <p:nvPicPr>
          <p:cNvPr id="207" name="Рисунок 9" descr=""/>
          <p:cNvPicPr/>
          <p:nvPr/>
        </p:nvPicPr>
        <p:blipFill>
          <a:blip r:embed="rId6"/>
          <a:stretch/>
        </p:blipFill>
        <p:spPr>
          <a:xfrm>
            <a:off x="6228360" y="2853000"/>
            <a:ext cx="1309320" cy="1870560"/>
          </a:xfrm>
          <a:prstGeom prst="rect">
            <a:avLst/>
          </a:prstGeom>
          <a:ln>
            <a:noFill/>
          </a:ln>
        </p:spPr>
      </p:pic>
      <p:pic>
        <p:nvPicPr>
          <p:cNvPr id="208" name="Рисунок 10" descr=""/>
          <p:cNvPicPr/>
          <p:nvPr/>
        </p:nvPicPr>
        <p:blipFill>
          <a:blip r:embed="rId7"/>
          <a:stretch/>
        </p:blipFill>
        <p:spPr>
          <a:xfrm>
            <a:off x="7668360" y="2853000"/>
            <a:ext cx="1294200" cy="1807560"/>
          </a:xfrm>
          <a:prstGeom prst="rect">
            <a:avLst/>
          </a:prstGeom>
          <a:ln>
            <a:noFill/>
          </a:ln>
        </p:spPr>
      </p:pic>
      <p:pic>
        <p:nvPicPr>
          <p:cNvPr id="209" name="Рисунок 11" descr=""/>
          <p:cNvPicPr/>
          <p:nvPr/>
        </p:nvPicPr>
        <p:blipFill>
          <a:blip r:embed="rId8"/>
          <a:stretch/>
        </p:blipFill>
        <p:spPr>
          <a:xfrm>
            <a:off x="179640" y="4869000"/>
            <a:ext cx="1341360" cy="1843920"/>
          </a:xfrm>
          <a:prstGeom prst="rect">
            <a:avLst/>
          </a:prstGeom>
          <a:ln>
            <a:noFill/>
          </a:ln>
        </p:spPr>
      </p:pic>
      <p:pic>
        <p:nvPicPr>
          <p:cNvPr id="210" name="Рисунок 12" descr=""/>
          <p:cNvPicPr/>
          <p:nvPr/>
        </p:nvPicPr>
        <p:blipFill>
          <a:blip r:embed="rId9"/>
          <a:stretch/>
        </p:blipFill>
        <p:spPr>
          <a:xfrm>
            <a:off x="1691640" y="4869000"/>
            <a:ext cx="1294200" cy="1883520"/>
          </a:xfrm>
          <a:prstGeom prst="rect">
            <a:avLst/>
          </a:prstGeom>
          <a:ln>
            <a:noFill/>
          </a:ln>
        </p:spPr>
      </p:pic>
      <p:pic>
        <p:nvPicPr>
          <p:cNvPr id="211" name="Рисунок 13" descr=""/>
          <p:cNvPicPr/>
          <p:nvPr/>
        </p:nvPicPr>
        <p:blipFill>
          <a:blip r:embed="rId10"/>
          <a:srcRect l="4910" t="0" r="0" b="0"/>
          <a:stretch/>
        </p:blipFill>
        <p:spPr>
          <a:xfrm>
            <a:off x="3132000" y="4869000"/>
            <a:ext cx="1294200" cy="1858680"/>
          </a:xfrm>
          <a:prstGeom prst="rect">
            <a:avLst/>
          </a:prstGeom>
          <a:ln>
            <a:noFill/>
          </a:ln>
        </p:spPr>
      </p:pic>
      <p:pic>
        <p:nvPicPr>
          <p:cNvPr id="212" name="Рисунок 14" descr=""/>
          <p:cNvPicPr/>
          <p:nvPr/>
        </p:nvPicPr>
        <p:blipFill>
          <a:blip r:embed="rId11"/>
          <a:stretch/>
        </p:blipFill>
        <p:spPr>
          <a:xfrm>
            <a:off x="4644000" y="4869000"/>
            <a:ext cx="1294200" cy="1805040"/>
          </a:xfrm>
          <a:prstGeom prst="rect">
            <a:avLst/>
          </a:prstGeom>
          <a:ln>
            <a:noFill/>
          </a:ln>
        </p:spPr>
      </p:pic>
      <p:pic>
        <p:nvPicPr>
          <p:cNvPr id="213" name="Рисунок 15" descr=""/>
          <p:cNvPicPr/>
          <p:nvPr/>
        </p:nvPicPr>
        <p:blipFill>
          <a:blip r:embed="rId12"/>
          <a:stretch/>
        </p:blipFill>
        <p:spPr>
          <a:xfrm>
            <a:off x="6156000" y="4941000"/>
            <a:ext cx="1278360" cy="1754280"/>
          </a:xfrm>
          <a:prstGeom prst="rect">
            <a:avLst/>
          </a:prstGeom>
          <a:ln>
            <a:noFill/>
          </a:ln>
        </p:spPr>
      </p:pic>
      <p:pic>
        <p:nvPicPr>
          <p:cNvPr id="214" name="Рисунок 16" descr=""/>
          <p:cNvPicPr/>
          <p:nvPr/>
        </p:nvPicPr>
        <p:blipFill>
          <a:blip r:embed="rId13"/>
          <a:stretch/>
        </p:blipFill>
        <p:spPr>
          <a:xfrm>
            <a:off x="7655760" y="4876920"/>
            <a:ext cx="1199880" cy="1746720"/>
          </a:xfrm>
          <a:prstGeom prst="rect">
            <a:avLst/>
          </a:prstGeom>
          <a:ln w="76320">
            <a:solidFill>
              <a:srgbClr val="ff0000"/>
            </a:solidFill>
            <a:round/>
          </a:ln>
        </p:spPr>
      </p:pic>
    </p:spTree>
  </p:cSld>
  <p:timing>
    <p:tnLst>
      <p:par>
        <p:cTn id="55" dur="indefinite" restart="never" nodeType="tmRoot">
          <p:childTnLst>
            <p:seq>
              <p:cTn id="5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216" name="CustomShape 1"/>
          <p:cNvSpPr/>
          <p:nvPr/>
        </p:nvSpPr>
        <p:spPr>
          <a:xfrm>
            <a:off x="467640" y="1412640"/>
            <a:ext cx="8351280" cy="69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251640" y="404640"/>
            <a:ext cx="8890560" cy="307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0000"/>
                </a:solidFill>
                <a:latin typeface="Arial"/>
                <a:ea typeface="DejaVu Sans"/>
              </a:rPr>
              <a:t>  </a:t>
            </a:r>
            <a:r>
              <a:rPr b="1" lang="ru-RU" sz="2800" spc="-1" strike="noStrike">
                <a:solidFill>
                  <a:srgbClr val="ff0000"/>
                </a:solidFill>
                <a:latin typeface="Arial"/>
                <a:ea typeface="DejaVu Sans"/>
              </a:rPr>
              <a:t>Иван Петрович Марков </a:t>
            </a: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получил звание Героя Советского Союза  10 апреля 1940 года за подвиг </a:t>
            </a:r>
            <a:r>
              <a:rPr b="1" lang="ru-RU" sz="2800" spc="-1" strike="noStrike">
                <a:solidFill>
                  <a:srgbClr val="ff0000"/>
                </a:solidFill>
                <a:latin typeface="Arial"/>
                <a:ea typeface="DejaVu Sans"/>
              </a:rPr>
              <a:t>в ходе советско-финской войны</a:t>
            </a: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b="1" lang="ru-RU" sz="2800" spc="-1" strike="noStrike">
                <a:solidFill>
                  <a:srgbClr val="ff0000"/>
                </a:solidFill>
                <a:latin typeface="Arial"/>
                <a:ea typeface="DejaVu Sans"/>
              </a:rPr>
              <a:t>Макар Андреевич Бабиков</a:t>
            </a: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  - 14 сентября 1945 года </a:t>
            </a:r>
            <a:r>
              <a:rPr b="1" lang="ru-RU" sz="2800" spc="-1" strike="noStrike">
                <a:solidFill>
                  <a:srgbClr val="ff0000"/>
                </a:solidFill>
                <a:latin typeface="Arial"/>
                <a:ea typeface="DejaVu Sans"/>
              </a:rPr>
              <a:t>за подвиг в ходе войны с Японией.</a:t>
            </a: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 Остальные были награждены за подвиги, совершенные в период Великой Отечественной войны.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218" name="Рисунок 5" descr=""/>
          <p:cNvPicPr/>
          <p:nvPr/>
        </p:nvPicPr>
        <p:blipFill>
          <a:blip r:embed="rId2"/>
          <a:srcRect l="0" t="23848" r="0" b="0"/>
          <a:stretch/>
        </p:blipFill>
        <p:spPr>
          <a:xfrm>
            <a:off x="683640" y="3357000"/>
            <a:ext cx="7823520" cy="3283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7" dur="indefinite" restart="never" nodeType="tmRoot">
          <p:childTnLst>
            <p:seq>
              <p:cTn id="5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Рисунок 9" descr=""/>
          <p:cNvPicPr/>
          <p:nvPr/>
        </p:nvPicPr>
        <p:blipFill>
          <a:blip r:embed="rId1"/>
          <a:stretch/>
        </p:blipFill>
        <p:spPr>
          <a:xfrm>
            <a:off x="2880" y="-2160"/>
            <a:ext cx="9139320" cy="6858360"/>
          </a:xfrm>
          <a:prstGeom prst="rect">
            <a:avLst/>
          </a:prstGeom>
          <a:ln>
            <a:noFill/>
          </a:ln>
        </p:spPr>
      </p:pic>
      <p:sp>
        <p:nvSpPr>
          <p:cNvPr id="123" name="CustomShape 1"/>
          <p:cNvSpPr/>
          <p:nvPr/>
        </p:nvSpPr>
        <p:spPr>
          <a:xfrm>
            <a:off x="323640" y="6381360"/>
            <a:ext cx="8135280" cy="14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br/>
            <a:br/>
            <a:br/>
            <a:br/>
            <a:br/>
            <a:r>
              <a:rPr b="1" lang="ru-RU" sz="3100" spc="-1" strike="noStrike">
                <a:solidFill>
                  <a:srgbClr val="000000"/>
                </a:solidFill>
                <a:latin typeface="Calibri"/>
                <a:ea typeface="DejaVu Sans"/>
              </a:rPr>
              <a:t>9 декабря  1769 года Екатерина II учредила высшую воинскую награду империи - орден Святого Георгия для воинов, проявивших в бою  доблесть, отвагу и смелость. </a:t>
            </a:r>
            <a:br/>
            <a:r>
              <a:rPr b="1" lang="ru-RU" sz="3100" spc="-1" strike="noStrike">
                <a:solidFill>
                  <a:srgbClr val="000000"/>
                </a:solidFill>
                <a:latin typeface="Calibri"/>
                <a:ea typeface="DejaVu Sans"/>
              </a:rPr>
              <a:t>В 1917 году орден был упразднен и  восстановлен  в 2000 году.</a:t>
            </a:r>
            <a:br/>
            <a:br/>
            <a:br/>
            <a:br/>
            <a:br/>
            <a:br/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br/>
            <a:br/>
            <a:br/>
            <a:br/>
            <a:br/>
            <a:endParaRPr b="0" lang="ru-RU" sz="2800" spc="-1" strike="noStrike">
              <a:latin typeface="Arial"/>
            </a:endParaRPr>
          </a:p>
        </p:txBody>
      </p:sp>
      <p:pic>
        <p:nvPicPr>
          <p:cNvPr id="124" name="Содержимое 6" descr=""/>
          <p:cNvPicPr/>
          <p:nvPr/>
        </p:nvPicPr>
        <p:blipFill>
          <a:blip r:embed="rId2"/>
          <a:stretch/>
        </p:blipFill>
        <p:spPr>
          <a:xfrm>
            <a:off x="5148000" y="332640"/>
            <a:ext cx="2086560" cy="3683160"/>
          </a:xfrm>
          <a:prstGeom prst="rect">
            <a:avLst/>
          </a:prstGeom>
          <a:ln>
            <a:noFill/>
          </a:ln>
        </p:spPr>
      </p:pic>
      <p:pic>
        <p:nvPicPr>
          <p:cNvPr id="125" name="Содержимое 7" descr=""/>
          <p:cNvPicPr/>
          <p:nvPr/>
        </p:nvPicPr>
        <p:blipFill>
          <a:blip r:embed="rId3"/>
          <a:srcRect l="4705" t="10670" r="0" b="0"/>
          <a:stretch/>
        </p:blipFill>
        <p:spPr>
          <a:xfrm>
            <a:off x="1763640" y="332640"/>
            <a:ext cx="2806560" cy="3713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Рисунок 8" descr=""/>
          <p:cNvPicPr/>
          <p:nvPr/>
        </p:nvPicPr>
        <p:blipFill>
          <a:blip r:embed="rId1"/>
          <a:stretch/>
        </p:blipFill>
        <p:spPr>
          <a:xfrm>
            <a:off x="0" y="-2160"/>
            <a:ext cx="9139320" cy="6858360"/>
          </a:xfrm>
          <a:prstGeom prst="rect">
            <a:avLst/>
          </a:prstGeom>
          <a:ln>
            <a:noFill/>
          </a:ln>
        </p:spPr>
      </p:pic>
      <p:pic>
        <p:nvPicPr>
          <p:cNvPr id="127" name="Содержимое 7" descr=""/>
          <p:cNvPicPr/>
          <p:nvPr/>
        </p:nvPicPr>
        <p:blipFill>
          <a:blip r:embed="rId2"/>
          <a:stretch/>
        </p:blipFill>
        <p:spPr>
          <a:xfrm>
            <a:off x="323640" y="620640"/>
            <a:ext cx="2931840" cy="5583600"/>
          </a:xfrm>
          <a:prstGeom prst="rect">
            <a:avLst/>
          </a:prstGeom>
          <a:ln>
            <a:noFill/>
          </a:ln>
        </p:spPr>
      </p:pic>
      <p:sp>
        <p:nvSpPr>
          <p:cNvPr id="128" name="CustomShape 1"/>
          <p:cNvSpPr/>
          <p:nvPr/>
        </p:nvSpPr>
        <p:spPr>
          <a:xfrm>
            <a:off x="3060000" y="1052640"/>
            <a:ext cx="5542920" cy="547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   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В 1934 году  было установлено высшее звание СССР за совершение подвига или выдающихся заслуг во время боевых действий, а также и в мирное время – звание Героя Советского Союза.  В 1939 году  был учрежден особый знак отличия Героя Советского Союза  -  медаль «Золотая Звезда».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Рисунок 6" descr=""/>
          <p:cNvPicPr/>
          <p:nvPr/>
        </p:nvPicPr>
        <p:blipFill>
          <a:blip r:embed="rId1"/>
          <a:stretch/>
        </p:blipFill>
        <p:spPr>
          <a:xfrm>
            <a:off x="0" y="-21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30" name="CustomShape 1"/>
          <p:cNvSpPr/>
          <p:nvPr/>
        </p:nvSpPr>
        <p:spPr>
          <a:xfrm>
            <a:off x="0" y="764640"/>
            <a:ext cx="4642200" cy="583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11 тысяч 657 человек  более 70 националь-ностей (91,2% от всего состава награжденных с 1934 по 1991 год)  были награждены  Золотой Звездой во время  Великой Отечественной войны (из них 3051 посмертно), том числе дважды  - 108 (из них 8 награждены посмертно).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31" name="Содержимое 5" descr=""/>
          <p:cNvPicPr/>
          <p:nvPr/>
        </p:nvPicPr>
        <p:blipFill>
          <a:blip r:embed="rId2"/>
          <a:srcRect l="3656" t="0" r="0" b="0"/>
          <a:stretch/>
        </p:blipFill>
        <p:spPr>
          <a:xfrm>
            <a:off x="4644000" y="260640"/>
            <a:ext cx="4041720" cy="5974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Рисунок 6" descr=""/>
          <p:cNvPicPr/>
          <p:nvPr/>
        </p:nvPicPr>
        <p:blipFill>
          <a:blip r:embed="rId1"/>
          <a:stretch/>
        </p:blipFill>
        <p:spPr>
          <a:xfrm>
            <a:off x="0" y="-21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33" name="CustomShape 1"/>
          <p:cNvSpPr/>
          <p:nvPr/>
        </p:nvSpPr>
        <p:spPr>
          <a:xfrm>
            <a:off x="457200" y="1600200"/>
            <a:ext cx="403668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561"/>
              </a:spcBef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3420000" y="764640"/>
            <a:ext cx="5254920" cy="583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561"/>
              </a:spcBef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После распада СССР звание «Герой Советского Союза» было упразднено.  Вместо него 20 марта 1992 года в России было учреждено звание «Герой Российской Федерации», также присваиваемое за выдающиеся подвиги. За это время в России были награждены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561"/>
              </a:spcBef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1039 человек , в т.ч.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561"/>
              </a:spcBef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3 человека из Республики Коми.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561"/>
              </a:spcBef>
            </a:pPr>
            <a:endParaRPr b="0" lang="ru-RU" sz="2800" spc="-1" strike="noStrike">
              <a:latin typeface="Arial"/>
            </a:endParaRPr>
          </a:p>
        </p:txBody>
      </p:sp>
      <p:pic>
        <p:nvPicPr>
          <p:cNvPr id="135" name="Рисунок 5" descr=""/>
          <p:cNvPicPr/>
          <p:nvPr/>
        </p:nvPicPr>
        <p:blipFill>
          <a:blip r:embed="rId2"/>
          <a:stretch/>
        </p:blipFill>
        <p:spPr>
          <a:xfrm>
            <a:off x="395640" y="908640"/>
            <a:ext cx="2806560" cy="5220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Рисунок 8" descr=""/>
          <p:cNvPicPr/>
          <p:nvPr/>
        </p:nvPicPr>
        <p:blipFill>
          <a:blip r:embed="rId1"/>
          <a:stretch/>
        </p:blipFill>
        <p:spPr>
          <a:xfrm>
            <a:off x="-47880" y="-39960"/>
            <a:ext cx="9190080" cy="6896160"/>
          </a:xfrm>
          <a:prstGeom prst="rect">
            <a:avLst/>
          </a:prstGeom>
          <a:ln>
            <a:noFill/>
          </a:ln>
        </p:spPr>
      </p:pic>
      <p:sp>
        <p:nvSpPr>
          <p:cNvPr id="137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0000"/>
                </a:solidFill>
                <a:latin typeface="Calibri"/>
                <a:ea typeface="DejaVu Sans"/>
              </a:rPr>
              <a:t>Алексеев Александр Иванович (1952-1996)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457200" y="1600200"/>
            <a:ext cx="403668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39" name="Содержимое 7" descr=""/>
          <p:cNvPicPr/>
          <p:nvPr/>
        </p:nvPicPr>
        <p:blipFill>
          <a:blip r:embed="rId2"/>
          <a:stretch/>
        </p:blipFill>
        <p:spPr>
          <a:xfrm>
            <a:off x="395640" y="1917000"/>
            <a:ext cx="3166560" cy="4096080"/>
          </a:xfrm>
          <a:prstGeom prst="rect">
            <a:avLst/>
          </a:prstGeom>
          <a:ln>
            <a:noFill/>
          </a:ln>
        </p:spPr>
      </p:pic>
      <p:sp>
        <p:nvSpPr>
          <p:cNvPr id="140" name="CustomShape 3"/>
          <p:cNvSpPr/>
          <p:nvPr/>
        </p:nvSpPr>
        <p:spPr>
          <a:xfrm>
            <a:off x="3780000" y="1484640"/>
            <a:ext cx="5110920" cy="734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Родился  в Ухте. Окончил в 1975 году  Ухтинский индустриальный институт. С 1982 года  работал в органах КГБ СССР в Ухте и Сосногорске. Окончил Высшие курсы КГБ СССР в Минске. С 1993 года подполковник Александр Алексеев руководил Управлением кадров Управления ФСК (впоследствии ФСБ) по Республике Коми.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Содержимое 3" descr=""/>
          <p:cNvPicPr/>
          <p:nvPr/>
        </p:nvPicPr>
        <p:blipFill>
          <a:blip r:embed="rId1"/>
          <a:stretch/>
        </p:blipFill>
        <p:spPr>
          <a:xfrm>
            <a:off x="0" y="-3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42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3" name="Рисунок 11" descr=""/>
          <p:cNvPicPr/>
          <p:nvPr/>
        </p:nvPicPr>
        <p:blipFill>
          <a:blip r:embed="rId2"/>
          <a:stretch/>
        </p:blipFill>
        <p:spPr>
          <a:xfrm>
            <a:off x="158760" y="19080"/>
            <a:ext cx="8824680" cy="6818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Содержимое 3" descr=""/>
          <p:cNvPicPr/>
          <p:nvPr/>
        </p:nvPicPr>
        <p:blipFill>
          <a:blip r:embed="rId1"/>
          <a:stretch/>
        </p:blipFill>
        <p:spPr>
          <a:xfrm>
            <a:off x="0" y="-360"/>
            <a:ext cx="9142200" cy="6860520"/>
          </a:xfrm>
          <a:prstGeom prst="rect">
            <a:avLst/>
          </a:prstGeom>
          <a:ln>
            <a:noFill/>
          </a:ln>
        </p:spPr>
      </p:pic>
      <p:sp>
        <p:nvSpPr>
          <p:cNvPr id="145" name="CustomShape 1"/>
          <p:cNvSpPr/>
          <p:nvPr/>
        </p:nvSpPr>
        <p:spPr>
          <a:xfrm>
            <a:off x="467640" y="332640"/>
            <a:ext cx="8423280" cy="862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Добровольно вызвался быть  старшим группы сотрудников республиканского ФСБ, которые отправлялись в командировку в Чечню.  Когда срок его командировки уже подходил к концу, 6 августа 1996 года в Грозный вошла крупная группировка чеченских сепаратистов. Общежитие ФСБ, в котором находились 90 сотрудников, оружие и важные документы, подверглось нападению крупными силами боевиков. Противник предложил находящимся внутри сдаться, уйти к своим с оружием или перейти на их сторону за деньги, но те отказались. Алексеев как старший по званию принял на себя командование и организовал оборону здания. Был дважды ранен. 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Application>LibreOffice/6.0.3.2$Linux_X86_64 LibreOffice_project/00m0$Build-2</Application>
  <Words>1097</Words>
  <Paragraphs>60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2016-12-11T06:23:13Z</dcterms:created>
  <dc:creator>Microsoft</dc:creator>
  <dc:description/>
  <dc:language>ru-RU</dc:language>
  <cp:lastModifiedBy/>
  <dcterms:modified xsi:type="dcterms:W3CDTF">2019-11-30T20:28:28Z</dcterms:modified>
  <cp:revision>67</cp:revision>
  <dc:subject/>
  <dc:title>Герои Отечества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33</vt:i4>
  </property>
</Properties>
</file>