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58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100" d="100"/>
          <a:sy n="100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8CE8141-150A-4E2E-9561-92AB98D4B91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D163F49-C446-4E33-B96F-DE3E671A0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CE8141-150A-4E2E-9561-92AB98D4B91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63F49-C446-4E33-B96F-DE3E671A0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CE8141-150A-4E2E-9561-92AB98D4B91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63F49-C446-4E33-B96F-DE3E671A0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CE8141-150A-4E2E-9561-92AB98D4B91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63F49-C446-4E33-B96F-DE3E671A0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8CE8141-150A-4E2E-9561-92AB98D4B91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D163F49-C446-4E33-B96F-DE3E671A0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CE8141-150A-4E2E-9561-92AB98D4B91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D163F49-C446-4E33-B96F-DE3E671A0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CE8141-150A-4E2E-9561-92AB98D4B91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D163F49-C446-4E33-B96F-DE3E671A0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CE8141-150A-4E2E-9561-92AB98D4B91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63F49-C446-4E33-B96F-DE3E671A0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CE8141-150A-4E2E-9561-92AB98D4B91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63F49-C446-4E33-B96F-DE3E671A0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8CE8141-150A-4E2E-9561-92AB98D4B91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D163F49-C446-4E33-B96F-DE3E671A0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8CE8141-150A-4E2E-9561-92AB98D4B91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D163F49-C446-4E33-B96F-DE3E671A0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8CE8141-150A-4E2E-9561-92AB98D4B91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D163F49-C446-4E33-B96F-DE3E671A0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7858180" cy="2209800"/>
          </a:xfrm>
        </p:spPr>
        <p:txBody>
          <a:bodyPr/>
          <a:lstStyle/>
          <a:p>
            <a:pPr algn="ctr"/>
            <a:r>
              <a:rPr lang="ru-RU" dirty="0" smtClean="0"/>
              <a:t>ДНИ ВОИНСКОЙ СЛАВЫ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653136"/>
            <a:ext cx="6560234" cy="138572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Ученик  </a:t>
            </a:r>
            <a:r>
              <a:rPr lang="ru-RU" dirty="0" smtClean="0"/>
              <a:t>9 «А» класса</a:t>
            </a:r>
          </a:p>
          <a:p>
            <a:pPr algn="r"/>
            <a:r>
              <a:rPr lang="ru-RU" dirty="0" smtClean="0"/>
              <a:t>МОУ лицея №7 </a:t>
            </a:r>
          </a:p>
          <a:p>
            <a:pPr algn="r"/>
            <a:r>
              <a:rPr lang="ru-RU" dirty="0" smtClean="0"/>
              <a:t> г. Волгограда</a:t>
            </a:r>
          </a:p>
          <a:p>
            <a:pPr algn="r"/>
            <a:endParaRPr lang="ru-RU" dirty="0"/>
          </a:p>
        </p:txBody>
      </p:sp>
      <p:pic>
        <p:nvPicPr>
          <p:cNvPr id="4" name="Picture 11" descr="001_10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6057" y="0"/>
            <a:ext cx="1787943" cy="4429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я\Desktop\755a834231a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5" descr="Зак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3" descr="Ледовое побоище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1965" y="1193994"/>
            <a:ext cx="3844811" cy="3520890"/>
          </a:xfrm>
          <a:prstGeom prst="rect">
            <a:avLst/>
          </a:prstGeom>
          <a:noFill/>
        </p:spPr>
      </p:pic>
      <p:pic>
        <p:nvPicPr>
          <p:cNvPr id="8" name="Picture 102" descr="Ледовое побоищ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697412"/>
            <a:ext cx="2143140" cy="21605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6055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660066"/>
                </a:solidFill>
              </a:rPr>
              <a:t>18 апреля</a:t>
            </a:r>
            <a:r>
              <a:rPr lang="ru-RU" sz="3100" b="1" dirty="0" smtClean="0">
                <a:solidFill>
                  <a:schemeClr val="tx2"/>
                </a:solidFill>
              </a:rPr>
              <a:t> — День победы русских воинов князя Александра Невского над немецкими рыцарями на Чудском озере (Ледовое побоище,  1242).</a:t>
            </a:r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071678"/>
            <a:ext cx="4429124" cy="542926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1200" dirty="0" smtClean="0"/>
              <a:t>Осенью 1240 года начали свое наступление рыцари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1200" dirty="0" smtClean="0"/>
              <a:t>немецкого Ливонского ордена, обосновавшегося в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1200" dirty="0" smtClean="0"/>
              <a:t>Прибалтике.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1200" dirty="0" smtClean="0"/>
              <a:t>Решающее сражение произошло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1200" dirty="0" smtClean="0"/>
              <a:t>на скованном льдом Чудском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1200" dirty="0" smtClean="0"/>
              <a:t>озере.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1200" dirty="0" smtClean="0"/>
              <a:t>Здесь 5 апреля 1242 года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1200" dirty="0" smtClean="0"/>
              <a:t>произошло сражение, которое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1200" dirty="0" smtClean="0"/>
              <a:t>вошло в историю как Ледовое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1200" dirty="0" smtClean="0"/>
              <a:t>побоище. </a:t>
            </a:r>
          </a:p>
          <a:p>
            <a:endParaRPr lang="ru-RU" dirty="0"/>
          </a:p>
        </p:txBody>
      </p:sp>
      <p:pic>
        <p:nvPicPr>
          <p:cNvPr id="9" name="Picture 104" descr="Ледовое побоище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9" y="4714885"/>
            <a:ext cx="3071802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-428660" y="0"/>
            <a:ext cx="9572660" cy="6858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Значение победы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07181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ambria" pitchFamily="18" charset="0"/>
              </a:rPr>
              <a:t>Немецкие рыцари потерпели полное поражение. В бою было убито более 500 рыцарей и "бесчисленное множество" прочего войска, взято в плен 50 знатных рыцарей. Все они пешком следовали за конями победителей до Пскова. Победа над войском немецких феодалов имела большое политическое и военно-стратегическое значение. Была надежно обеспечена защита северо-западной границы Новгородской земли. </a:t>
            </a:r>
            <a:endParaRPr lang="ru-RU" sz="2800" dirty="0">
              <a:latin typeface="Cambria" pitchFamily="18" charset="0"/>
            </a:endParaRPr>
          </a:p>
        </p:txBody>
      </p:sp>
      <p:pic>
        <p:nvPicPr>
          <p:cNvPr id="2050" name="Picture 2" descr="C:\Users\Аня\Desktop\post-1214-1352598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9144000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5" descr="Рисунок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071546"/>
            <a:ext cx="2176754" cy="3125344"/>
          </a:xfrm>
          <a:prstGeom prst="rect">
            <a:avLst/>
          </a:prstGeom>
          <a:noFill/>
        </p:spPr>
      </p:pic>
      <p:pic>
        <p:nvPicPr>
          <p:cNvPr id="7" name="Picture 102" descr="Куликовская бит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57488" cy="31654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214290"/>
            <a:ext cx="878684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 smtClean="0">
                <a:solidFill>
                  <a:srgbClr val="FF0000"/>
                </a:solidFill>
              </a:rPr>
              <a:t>21 сентября — День победы русских полков во главе с великим князем Дмитрием Донским над монголо-татарскими войсками</a:t>
            </a:r>
          </a:p>
          <a:p>
            <a:pPr algn="r"/>
            <a:r>
              <a:rPr lang="ru-RU" sz="2800" b="1" i="1" dirty="0" smtClean="0">
                <a:solidFill>
                  <a:srgbClr val="FF0000"/>
                </a:solidFill>
              </a:rPr>
              <a:t>в Куликовской битве (1380 год)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9" name="Picture 14" descr="Рисунок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78287"/>
            <a:ext cx="4038600" cy="277971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143372" y="2149019"/>
            <a:ext cx="50006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ambria" pitchFamily="18" charset="0"/>
              </a:rPr>
              <a:t>Летом 1380 г. Мамай начал поход на Русь. </a:t>
            </a:r>
          </a:p>
          <a:p>
            <a:r>
              <a:rPr lang="ru-RU" sz="2000" b="1" dirty="0" smtClean="0">
                <a:latin typeface="Cambria" pitchFamily="18" charset="0"/>
              </a:rPr>
              <a:t>8 (21) сентября</a:t>
            </a:r>
            <a:r>
              <a:rPr lang="ru-RU" sz="2000" dirty="0" smtClean="0">
                <a:latin typeface="Cambria" pitchFamily="18" charset="0"/>
              </a:rPr>
              <a:t> недалеко от места впадения реки </a:t>
            </a:r>
            <a:r>
              <a:rPr lang="ru-RU" sz="2000" dirty="0" err="1" smtClean="0">
                <a:latin typeface="Cambria" pitchFamily="18" charset="0"/>
              </a:rPr>
              <a:t>Непрядвы</a:t>
            </a:r>
            <a:r>
              <a:rPr lang="ru-RU" sz="2000" dirty="0" smtClean="0">
                <a:latin typeface="Cambria" pitchFamily="18" charset="0"/>
              </a:rPr>
              <a:t> в Дон разгорелась ожесточенная битва между ордынцами и русскими войсками. Враг не выдержал удара и стал отходить, а затем пустился в бегство. Войско Мамая было полностью разгромлено.  Битва на Куликовом поле  подорвала военное могущество Золотой Орды и ускорила ее последующий распад. Она способствовала дальнейшему росту и укреплению русского единого государства, подняла  роль Москвы как центра объединения русских земель</a:t>
            </a:r>
            <a:r>
              <a:rPr lang="ru-RU" dirty="0" smtClean="0">
                <a:latin typeface="Cambria" pitchFamily="18" charset="0"/>
              </a:rPr>
              <a:t>.</a:t>
            </a: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CRR-Blokada-Dvortzov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357298"/>
            <a:ext cx="9144000" cy="5500702"/>
          </a:xfrm>
          <a:prstGeom prst="rect">
            <a:avLst/>
          </a:prstGeom>
          <a:ln>
            <a:noFill/>
          </a:ln>
          <a:effectLst>
            <a:outerShdw blurRad="292100" dist="1270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2643206"/>
          </a:xfrm>
        </p:spPr>
        <p:txBody>
          <a:bodyPr>
            <a:normAutofit fontScale="90000"/>
          </a:bodyPr>
          <a:lstStyle/>
          <a:p>
            <a:pPr indent="227013" algn="ctr">
              <a:tabLst>
                <a:tab pos="320675" algn="l"/>
                <a:tab pos="3240088" algn="ctr"/>
              </a:tabLst>
            </a:pPr>
            <a:r>
              <a:rPr lang="ru-RU" sz="3600" dirty="0" smtClean="0">
                <a:ea typeface="Calibri" pitchFamily="34" charset="0"/>
                <a:cs typeface="Times New Roman" pitchFamily="18" charset="0"/>
              </a:rPr>
              <a:t/>
            </a:r>
            <a:br>
              <a:rPr lang="ru-RU" sz="3600" dirty="0" smtClean="0">
                <a:ea typeface="Calibri" pitchFamily="34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7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zhitsa" pitchFamily="2" charset="0"/>
                <a:ea typeface="Calibri" pitchFamily="34" charset="0"/>
                <a:cs typeface="Times New Roman" pitchFamily="18" charset="0"/>
              </a:rPr>
              <a:t>ноября</a:t>
            </a:r>
            <a:r>
              <a:rPr lang="ru-RU" sz="3600" dirty="0" smtClean="0">
                <a:ea typeface="Calibri" pitchFamily="34" charset="0"/>
                <a:cs typeface="Times New Roman" pitchFamily="18" charset="0"/>
              </a:rPr>
              <a:t/>
            </a:r>
            <a:br>
              <a:rPr lang="ru-RU" sz="3600" dirty="0" smtClean="0">
                <a:ea typeface="Calibri" pitchFamily="34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Izhitsa" pitchFamily="2" charset="0"/>
                <a:ea typeface="Calibri" pitchFamily="34" charset="0"/>
                <a:cs typeface="Times New Roman" pitchFamily="18" charset="0"/>
              </a:rPr>
              <a:t>День военного парада на Красной площади (1941год)</a:t>
            </a:r>
            <a:r>
              <a:rPr lang="ru-RU" sz="800" dirty="0" smtClean="0">
                <a:ea typeface="Calibri" pitchFamily="34" charset="0"/>
                <a:cs typeface="Times New Roman" pitchFamily="18" charset="0"/>
              </a:rPr>
              <a:t/>
            </a:r>
            <a:br>
              <a:rPr lang="ru-RU" sz="800" dirty="0" smtClean="0"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ea typeface="Calibri" pitchFamily="34" charset="0"/>
                <a:cs typeface="Times New Roman" pitchFamily="18" charset="0"/>
              </a:rPr>
              <a:t/>
            </a:r>
            <a:br>
              <a:rPr lang="ru-RU" dirty="0" smtClean="0"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sz="3000" b="1" dirty="0" smtClean="0">
                <a:solidFill>
                  <a:srgbClr val="00B0F0"/>
                </a:solidFill>
                <a:latin typeface="Cambria" pitchFamily="18" charset="0"/>
              </a:rPr>
              <a:t>Проведение в 1941 году военного парада на Красной площади имело большое военно-политическое значение, способствовало эмоциональному подъему и укреплению веры в окончательную победу у народов страны. По силе воздействия на ход дальнейших событий его приравнивают к важнейшим военным операциям Великой Отечественной войны 1941-1945 годов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я\Desktop\img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6916"/>
            <a:ext cx="9144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 федерального закона</a:t>
            </a:r>
            <a:endParaRPr lang="ru-RU" sz="1600" dirty="0" smtClean="0"/>
          </a:p>
          <a:p>
            <a:pPr algn="ctr"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"О днях воинской славы и памятных датах России"</a:t>
            </a:r>
            <a:endParaRPr lang="ru-RU" sz="1600" dirty="0" smtClean="0"/>
          </a:p>
          <a:p>
            <a:pPr algn="r" eaLnBrk="0" hangingPunct="0">
              <a:tabLst>
                <a:tab pos="90488" algn="l"/>
                <a:tab pos="3240088" algn="ctr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 изменениями на 28 февраля 2007 года)</a:t>
            </a:r>
            <a:endParaRPr lang="ru-RU" sz="1600" dirty="0" smtClean="0"/>
          </a:p>
          <a:p>
            <a:pPr algn="r" eaLnBrk="0" hangingPunct="0">
              <a:tabLst>
                <a:tab pos="90488" algn="l"/>
                <a:tab pos="3240088" algn="ctr"/>
              </a:tabLst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Принят</a:t>
            </a:r>
            <a:endParaRPr lang="ru-RU" sz="1600" dirty="0" smtClean="0"/>
          </a:p>
          <a:p>
            <a:pPr algn="r" eaLnBrk="0" hangingPunct="0">
              <a:tabLst>
                <a:tab pos="90488" algn="l"/>
                <a:tab pos="3240088" algn="ctr"/>
              </a:tabLst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Государственной Думой</a:t>
            </a:r>
            <a:endParaRPr lang="ru-RU" sz="1600" dirty="0" smtClean="0"/>
          </a:p>
          <a:p>
            <a:pPr algn="r" eaLnBrk="0" hangingPunct="0">
              <a:tabLst>
                <a:tab pos="90488" algn="l"/>
                <a:tab pos="3240088" algn="ctr"/>
              </a:tabLst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10 февраля 1995 года</a:t>
            </a:r>
            <a:endParaRPr lang="ru-RU" sz="1600" dirty="0" smtClean="0"/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России богата знаменательными событиями. Во все века героизм, мужество воинов России, мощь и слава русского оружия были неотъемлемой частью величия Российского государства… Настоящий Федеральный закон устанавливает дни славы русского оружия – дни воинской славы (победные дни) России (далее – дни воинской славы России) в ознаменование славных побед российских войск, которые сыграли решающую роль в истории России…</a:t>
            </a:r>
            <a:endParaRPr lang="ru-RU" sz="1600" dirty="0" smtClean="0"/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Статья 1. Дни воинской славы России</a:t>
            </a:r>
            <a:endParaRPr lang="ru-RU" sz="1600" dirty="0" smtClean="0"/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Российской Федерации устанавливаются следующие дни воинской славы России:</a:t>
            </a:r>
            <a:endParaRPr lang="ru-RU" sz="1600" dirty="0" smtClean="0"/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18 апреля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	  День победы русских воинов князя Александра Невского над немецкими рыцарями на Чудском озере (Ледовое побоище, 1242 год);</a:t>
            </a:r>
            <a:endParaRPr lang="ru-RU" sz="1600" dirty="0" smtClean="0"/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21 сентября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	 День победы русских полков во главе с великим князем Дмитрием Донским над монголо-татарскими войсками в Куликовской битве (1380 год);</a:t>
            </a:r>
            <a:endParaRPr lang="ru-RU" sz="1600" dirty="0" smtClean="0"/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 ноября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День народного единства.</a:t>
            </a:r>
            <a:endParaRPr lang="ru-RU" sz="1600" dirty="0" smtClean="0"/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 ноября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День проведения военного парада на Красной площади в городе Москве в ознаменование двадцать четвертой годовщины Великой Октябрьской социалистической революции (1941 год)</a:t>
            </a:r>
            <a:endParaRPr lang="ru-RU" sz="1600" dirty="0" smtClean="0"/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 июля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	 День победы русской армии под командованием Петра Первого над шведами в Полтавском сражении (1709 год);</a:t>
            </a:r>
            <a:endParaRPr lang="ru-RU" sz="1600" dirty="0" smtClean="0"/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71480"/>
            <a:ext cx="864399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 августа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	  День первой в российской истории морской победы русского флота под командованием Петра Первого над шведами у мыса Гангут (1714 год);</a:t>
            </a:r>
            <a:endParaRPr lang="ru-RU" dirty="0" smtClean="0"/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24 декабря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	День взятия турецкой крепости Измаил русскими войсками под командованием А.В.Суворова (1790 год);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11 сентября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	 День победы русской эскадры под командованием Ф.Ф.Ушакова над турецкой эскадрой у мыса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Тендра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(1790 год);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 сентября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	  День Бородинского сражения русской армии под командованием М.И.Кутузова с французской армией (1812 год);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декабря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	 День победы русской эскадры под командованием П.С.Нахимова над турецкой эскадрой у мыса Синоп (1853 год);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23 февраля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День защитника Отечества;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 декабря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-День начала контрнаступления советских войск против немецко-фашистских войск в битве под Москвой (1941год);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февраля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День разгрома советскими войсками немецко-фашистских войск в Сталинградской битве (1943 год);</a:t>
            </a:r>
            <a:endParaRPr lang="ru-RU" sz="1600" dirty="0" smtClean="0"/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23 августа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День разгрома советскими войсками немецко-фашистских войск в Курской битве (1943 год);</a:t>
            </a:r>
            <a:endParaRPr lang="ru-RU" sz="1600" dirty="0" smtClean="0"/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27 января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День снятия блокады города Ленинграда (1944 год);</a:t>
            </a:r>
            <a:endParaRPr lang="ru-RU" sz="1600" dirty="0" smtClean="0"/>
          </a:p>
          <a:p>
            <a:pPr eaLnBrk="0" hangingPunct="0">
              <a:tabLst>
                <a:tab pos="90488" algn="l"/>
                <a:tab pos="3240088" algn="ctr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 мая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День Победы советского народа в Великой Отечественной войне 1941-1945 годов (1945 год)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81</TotalTime>
  <Words>419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ДНИ ВОИНСКОЙ СЛАВЫ РОССИИ</vt:lpstr>
      <vt:lpstr>Слайд 2</vt:lpstr>
      <vt:lpstr>18 апреля — День победы русских воинов князя Александра Невского над немецкими рыцарями на Чудском озере (Ледовое побоище,  1242). </vt:lpstr>
      <vt:lpstr>Слайд 4</vt:lpstr>
      <vt:lpstr>Слайд 5</vt:lpstr>
      <vt:lpstr> 7 ноября День военного парада на Красной площади (1941год)  </vt:lpstr>
      <vt:lpstr>Слайд 7</vt:lpstr>
      <vt:lpstr>Слайд 8</vt:lpstr>
      <vt:lpstr>Слайд 9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ДНИ ВОИНСКОЙ СЛАВЫ РОССИИ</dc:title>
  <dc:creator>Аня</dc:creator>
  <cp:lastModifiedBy>1</cp:lastModifiedBy>
  <cp:revision>11</cp:revision>
  <dcterms:created xsi:type="dcterms:W3CDTF">2014-04-27T12:54:01Z</dcterms:created>
  <dcterms:modified xsi:type="dcterms:W3CDTF">2019-11-30T13:23:26Z</dcterms:modified>
</cp:coreProperties>
</file>