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75AE"/>
    <a:srgbClr val="EA066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CEF3BE-9DF1-4EDE-BC84-6BB0BF94EFF2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3EECE-7ED4-4C4C-BEB0-4518D1A0EA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085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3EECE-7ED4-4C4C-BEB0-4518D1A0EA1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1116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C7ACF-B06C-41BA-922E-ECD8316AAB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" y="2133600"/>
            <a:ext cx="9001125" cy="3311623"/>
          </a:xfrm>
        </p:spPr>
        <p:txBody>
          <a:bodyPr>
            <a:normAutofit/>
          </a:bodyPr>
          <a:lstStyle/>
          <a:p>
            <a:pPr indent="270510">
              <a:lnSpc>
                <a:spcPct val="150000"/>
              </a:lnSpc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ГЕНДЕРНЫЙ ПОДХОД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КАК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СПОСОБ ИНДИВИДУАЛИЗАЦИИ ОБРАЗОВАТЕЛЬНОГО ПРОЦЕССА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sz="2600" b="1" dirty="0" smtClean="0">
              <a:solidFill>
                <a:schemeClr val="tx2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2054" name="Picture 6" descr="F:\знач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3524"/>
            <a:ext cx="2304256" cy="2304256"/>
          </a:xfrm>
          <a:prstGeom prst="ellipse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27984" y="326420"/>
            <a:ext cx="460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Мужчины с Марса, женщины с Венеры</a:t>
            </a:r>
            <a:r>
              <a:rPr lang="ru-RU" sz="2800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 …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r>
              <a:rPr lang="ru-RU" sz="2800" i="1" dirty="0">
                <a:solidFill>
                  <a:srgbClr val="252525"/>
                </a:solidFill>
                <a:latin typeface="Times New Roman"/>
                <a:ea typeface="Calibri"/>
                <a:cs typeface="Times New Roman"/>
              </a:rPr>
              <a:t>Джон Грэй.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5013176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Докладчик: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Эрдынеева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Светлана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Намсараевна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заместитель директора по ВР,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«РМШИ»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515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липарт разный Записи в рубрике клипарт разный мой маленкий мир где я нахожусь : LiveInternet - Российский Сервис Онлайн-Дневник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253" b="6262"/>
          <a:stretch/>
        </p:blipFill>
        <p:spPr bwMode="auto">
          <a:xfrm>
            <a:off x="395536" y="460512"/>
            <a:ext cx="453303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Стена ВКонтакт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5332"/>
            <a:ext cx="3879942" cy="278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Обучение экстерном - Ваш выбор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841" r="25946"/>
          <a:stretch/>
        </p:blipFill>
        <p:spPr bwMode="auto">
          <a:xfrm>
            <a:off x="2183079" y="3366120"/>
            <a:ext cx="4527100" cy="305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Выгнутая влево стрелка 1"/>
          <p:cNvSpPr/>
          <p:nvPr/>
        </p:nvSpPr>
        <p:spPr>
          <a:xfrm>
            <a:off x="539552" y="3416424"/>
            <a:ext cx="1008112" cy="2736304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flipH="1">
            <a:off x="7380312" y="3416424"/>
            <a:ext cx="1008112" cy="2736304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442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ичность - статьи 2826-2850 :: SYL.ru - Журнал для современн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87853"/>
            <a:ext cx="3305470" cy="246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8024" y="6119628"/>
            <a:ext cx="42519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роли женщин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обществе (политике, бизнесе, образовании и т.д.)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187853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Ослабление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традиционного разделения труда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9584" y="2377039"/>
            <a:ext cx="33444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Изменение гендерных культурных стереотипов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5968815"/>
            <a:ext cx="3996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Снижение брачно-семейного статуса мужчины</a:t>
            </a:r>
          </a:p>
        </p:txBody>
      </p:sp>
      <p:pic>
        <p:nvPicPr>
          <p:cNvPr id="1030" name="Picture 6" descr="Деловая женщина в современном обществ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5132" y="3219501"/>
            <a:ext cx="2040722" cy="2864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юбовь зла или брак по расчёту планета земля Chill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3325" y="132981"/>
            <a:ext cx="3024336" cy="22440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Работа для современной леди, или как стираются грани между м…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858" y="156374"/>
            <a:ext cx="4391422" cy="188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Все о заработке - Муж Не Зарабатывает Денег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858" y="3933056"/>
            <a:ext cx="2898550" cy="19340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7074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Как найти партнера по бизнесу?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9689" b="26772"/>
          <a:stretch/>
        </p:blipFill>
        <p:spPr bwMode="auto">
          <a:xfrm>
            <a:off x="2411760" y="2410196"/>
            <a:ext cx="4865131" cy="177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город работает пара, бег за пределами - Стоковое фото Martin Mark Soerensen #2523487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68569"/>
            <a:ext cx="3672408" cy="26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Воспитание без криков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025"/>
          <a:stretch/>
        </p:blipFill>
        <p:spPr bwMode="auto">
          <a:xfrm>
            <a:off x="230246" y="205297"/>
            <a:ext cx="3624221" cy="227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изображение изображение изображение изображени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55" b="23033"/>
          <a:stretch/>
        </p:blipFill>
        <p:spPr bwMode="auto">
          <a:xfrm>
            <a:off x="5148064" y="109967"/>
            <a:ext cx="3673113" cy="252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Бизнес граф - Стоковое фото andresr #770355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253" y="4222576"/>
            <a:ext cx="3682214" cy="245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993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44404912"/>
              </p:ext>
            </p:extLst>
          </p:nvPr>
        </p:nvGraphicFramePr>
        <p:xfrm>
          <a:off x="395536" y="764704"/>
          <a:ext cx="8424935" cy="588873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12028"/>
                <a:gridCol w="4212907"/>
              </a:tblGrid>
              <a:tr h="418956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уровень: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8955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правое полушарие более развито;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развитое восприятие зрительных образов, форм и структур предметов;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кратковременная память;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абстрактное мышление;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легкая адаптация к окружающей среде;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тяжёлое восприятие стрессовых ситуаций;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объективная самооценка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2225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левое полушарие более развито;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развитая регуляция речи и письма;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преимущественно долговременная память;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наглядно-образное мышление;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адаптация к среде - через переживания, эмоции;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быстрая реабилитация в стрессовых ситуациях;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382270" algn="l"/>
                          <a:tab pos="4724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субъективная самооценка</a:t>
                      </a:r>
                      <a:endParaRPr lang="ru-RU" sz="2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07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607" b="40531"/>
          <a:stretch/>
        </p:blipFill>
        <p:spPr bwMode="auto">
          <a:xfrm rot="16200000">
            <a:off x="6873063" y="110807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17" b="40976"/>
          <a:stretch/>
        </p:blipFill>
        <p:spPr bwMode="auto">
          <a:xfrm>
            <a:off x="1115616" y="94319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7617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6940810"/>
              </p:ext>
            </p:extLst>
          </p:nvPr>
        </p:nvGraphicFramePr>
        <p:xfrm>
          <a:off x="395536" y="1556792"/>
          <a:ext cx="8568951" cy="4449383"/>
        </p:xfrm>
        <a:graphic>
          <a:graphicData uri="http://schemas.openxmlformats.org/drawingml/2006/table">
            <a:tbl>
              <a:tblPr firstRow="1" firstCol="1" bandRow="1"/>
              <a:tblGrid>
                <a:gridCol w="4284027"/>
                <a:gridCol w="4284924"/>
              </a:tblGrid>
              <a:tr h="291721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875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большая масса тела и физическая сила;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менее развита точность и координация движений;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доминирует визуальный обзор пространственных образов по вертикали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меньшая масса тела, но большая грация, гибкость и подвижность;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более развита точность и координация движений;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визуальное восприятие информации происходит по горизонтали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17" b="40976"/>
          <a:stretch/>
        </p:blipFill>
        <p:spPr bwMode="auto">
          <a:xfrm>
            <a:off x="1475656" y="616002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607" b="40531"/>
          <a:stretch/>
        </p:blipFill>
        <p:spPr bwMode="auto">
          <a:xfrm rot="16200000">
            <a:off x="6871816" y="638379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9441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84369"/>
              </p:ext>
            </p:extLst>
          </p:nvPr>
        </p:nvGraphicFramePr>
        <p:xfrm>
          <a:off x="683568" y="1484784"/>
          <a:ext cx="7848872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3924026"/>
                <a:gridCol w="3924846"/>
              </a:tblGrid>
              <a:tr h="0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Познавательный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качественный подход к изучению учебного материала;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умение обобщать на рациональной основе; 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высокая скорость концентрации внимания;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склонность к диалогу и дискуссии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количественный подход к изучению учебного материала;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стройность и четкость анализа;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склонность к алгоритму, выполнению действия по шаблону;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скорость внимания ниже, чем у юношей;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пристрастие к монологу 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17" b="40976"/>
          <a:stretch/>
        </p:blipFill>
        <p:spPr bwMode="auto">
          <a:xfrm>
            <a:off x="1403648" y="620688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607" b="40531"/>
          <a:stretch/>
        </p:blipFill>
        <p:spPr bwMode="auto">
          <a:xfrm rot="16200000">
            <a:off x="6871816" y="479866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1901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4013265"/>
              </p:ext>
            </p:extLst>
          </p:nvPr>
        </p:nvGraphicFramePr>
        <p:xfrm>
          <a:off x="251520" y="985827"/>
          <a:ext cx="8640959" cy="5497597"/>
        </p:xfrm>
        <a:graphic>
          <a:graphicData uri="http://schemas.openxmlformats.org/drawingml/2006/table">
            <a:tbl>
              <a:tblPr firstRow="1" firstCol="1" bandRow="1"/>
              <a:tblGrid>
                <a:gridCol w="4320028"/>
                <a:gridCol w="4320931"/>
              </a:tblGrid>
              <a:tr h="390536">
                <a:tc gridSpan="2">
                  <a:txBody>
                    <a:bodyPr/>
                    <a:lstStyle/>
                    <a:p>
                      <a:pPr indent="2705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Поведенческий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уровень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76973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оптимистичны, открыты, доверчивы, прямолинейны, независимы;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показатель гуманных отношений в совместной деятельности выше;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низкая способность демонстрировать социально одобряемые формы поведения;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2"/>
                        </a:buBlip>
                        <a:tabLst>
                          <a:tab pos="18034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более четкое визуальное восприятие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послушны, приветливы, скрытны;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видение своего образа глазами окружающих, стремление к идеалу;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 уровень чувствительности и социальной ответственности;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восприимчивость к одобрению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Blip>
                          <a:blip r:embed="rId3"/>
                        </a:buBlip>
                        <a:tabLst>
                          <a:tab pos="201930" algn="l"/>
                          <a:tab pos="292100" algn="l"/>
                        </a:tabLs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более чёткое слуховое восприятие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3" name="Picture 4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917" b="40976"/>
          <a:stretch/>
        </p:blipFill>
        <p:spPr bwMode="auto">
          <a:xfrm>
            <a:off x="1259632" y="260648"/>
            <a:ext cx="1134780" cy="11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енские Руки, Изолированные На Вектор клипарты - ClipartLogo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607" b="40531"/>
          <a:stretch/>
        </p:blipFill>
        <p:spPr bwMode="auto">
          <a:xfrm rot="16200000">
            <a:off x="6871817" y="119826"/>
            <a:ext cx="963490" cy="12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4901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Ягоды годжи человечки для презентации процесс Худеем вместе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5929" y="1793132"/>
            <a:ext cx="1522665" cy="140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Блог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886"/>
          <a:stretch/>
        </p:blipFill>
        <p:spPr bwMode="auto">
          <a:xfrm>
            <a:off x="1860714" y="116632"/>
            <a:ext cx="1631166" cy="153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3d characters - 3d человечки rutracker org ex torrents ru, 3…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943" t="7442" r="5761" b="47048"/>
          <a:stretch/>
        </p:blipFill>
        <p:spPr bwMode="auto">
          <a:xfrm>
            <a:off x="6388460" y="2708920"/>
            <a:ext cx="2395451" cy="208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/>
          <p:cNvSpPr/>
          <p:nvPr/>
        </p:nvSpPr>
        <p:spPr>
          <a:xfrm>
            <a:off x="457021" y="370934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>
            <a:off x="411681" y="2200164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>
            <a:off x="384813" y="3861048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>
            <a:off x="457021" y="5589240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триховая стрелка вправо 15"/>
          <p:cNvSpPr/>
          <p:nvPr/>
        </p:nvSpPr>
        <p:spPr>
          <a:xfrm>
            <a:off x="4860032" y="1045153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 descr="Подбор ключевых запросов- составление семантического ядра Вс…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59" t="4019" r="13054" b="6383"/>
          <a:stretch/>
        </p:blipFill>
        <p:spPr bwMode="auto">
          <a:xfrm>
            <a:off x="1725928" y="3299340"/>
            <a:ext cx="1522665" cy="141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Штриховая стрелка вправо 18"/>
          <p:cNvSpPr/>
          <p:nvPr/>
        </p:nvSpPr>
        <p:spPr>
          <a:xfrm>
            <a:off x="4860032" y="3274111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4844791" y="5517232"/>
            <a:ext cx="1080120" cy="792088"/>
          </a:xfrm>
          <a:prstGeom prst="strip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2" name="Picture 18" descr="Как собственнику правильно определить стоимость своего бизне…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3109" y="4509120"/>
            <a:ext cx="2248533" cy="224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Скачать обои собрание, люди в 3д, человечки, группа без реги…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7141" y="4918337"/>
            <a:ext cx="2318563" cy="173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Ягоды годжи движущиеся человечки для презентации Худеем вместе!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238" t="5702" b="6598"/>
          <a:stretch/>
        </p:blipFill>
        <p:spPr bwMode="auto">
          <a:xfrm>
            <a:off x="6190704" y="326469"/>
            <a:ext cx="2757017" cy="224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2172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триховая стрелка вправо 1"/>
          <p:cNvSpPr/>
          <p:nvPr/>
        </p:nvSpPr>
        <p:spPr>
          <a:xfrm>
            <a:off x="501140" y="283782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Штриховая стрелка вправо 2"/>
          <p:cNvSpPr/>
          <p:nvPr/>
        </p:nvSpPr>
        <p:spPr>
          <a:xfrm>
            <a:off x="501140" y="380975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Штриховая стрелка вправо 3"/>
          <p:cNvSpPr/>
          <p:nvPr/>
        </p:nvSpPr>
        <p:spPr>
          <a:xfrm>
            <a:off x="4950257" y="547549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4932040" y="3374756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триховая стрелка вправо 5"/>
          <p:cNvSpPr/>
          <p:nvPr/>
        </p:nvSpPr>
        <p:spPr>
          <a:xfrm>
            <a:off x="4932040" y="1277290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89395" y="5463472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Растровый клипарт - 3D человечки 3 / 3D people 3 JPEG :: darkos.club :: Крупнейший софт трекер Рунета, у нас найдется все или п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5698" y="1453052"/>
            <a:ext cx="2320532" cy="174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Ягоды годжи человечки для презентации процесс Худеем вместе!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140"/>
          <a:stretch/>
        </p:blipFill>
        <p:spPr bwMode="auto">
          <a:xfrm>
            <a:off x="1763688" y="4581416"/>
            <a:ext cx="2880320" cy="2142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3D белый команда собрать пазл - Стоковое фото 3Dmask #1243123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3782"/>
            <a:ext cx="2779104" cy="277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Документы - Блог о жизни в Финлянди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5512" y="3193452"/>
            <a:ext cx="2524482" cy="189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3d сердце обои, фото, картинки на рабочий стол. . 3D обои для рабочего стола - человечек держит в руках сердц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369" y="5083966"/>
            <a:ext cx="2100197" cy="1575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Notify Stock Photos, Pictures, Royalty Free Notify Images And Stock Photography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558" b="10875"/>
          <a:stretch/>
        </p:blipFill>
        <p:spPr bwMode="auto">
          <a:xfrm>
            <a:off x="1763688" y="2921054"/>
            <a:ext cx="2817671" cy="16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Штриховая стрелка вправо 15"/>
          <p:cNvSpPr/>
          <p:nvPr/>
        </p:nvSpPr>
        <p:spPr>
          <a:xfrm>
            <a:off x="517807" y="2147871"/>
            <a:ext cx="1080120" cy="792088"/>
          </a:xfrm>
          <a:prstGeom prst="stripedRightArrow">
            <a:avLst/>
          </a:prstGeom>
          <a:solidFill>
            <a:srgbClr val="FB75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8" descr="Блог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886"/>
          <a:stretch/>
        </p:blipFill>
        <p:spPr bwMode="auto">
          <a:xfrm>
            <a:off x="1795062" y="118305"/>
            <a:ext cx="1525294" cy="143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3396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293</Words>
  <Application>Microsoft Office PowerPoint</Application>
  <PresentationFormat>Экран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ГЕНДЕРНЫЙ ПОДХОД  КАК СПОСОБ ИНДИВИДУАЛИЗАЦИИ ОБРАЗОВАТЕЛЬНОГО ПРОЦЕССА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ГЕНДЕРНЫЙ ПОДХОД  КАК СПОСОБ ИНДИВИДУАЛИЗАЦИИ ОБРАЗОВАТЕЛЬНОГО ПРОЦЕССА </dc:title>
  <dc:creator>Светлана</dc:creator>
  <cp:lastModifiedBy>1</cp:lastModifiedBy>
  <cp:revision>18</cp:revision>
  <dcterms:created xsi:type="dcterms:W3CDTF">2015-05-04T05:18:48Z</dcterms:created>
  <dcterms:modified xsi:type="dcterms:W3CDTF">2019-11-29T17:00:52Z</dcterms:modified>
</cp:coreProperties>
</file>