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301" r:id="rId2"/>
    <p:sldId id="257" r:id="rId3"/>
    <p:sldId id="279" r:id="rId4"/>
    <p:sldId id="258" r:id="rId5"/>
    <p:sldId id="292" r:id="rId6"/>
    <p:sldId id="293" r:id="rId7"/>
    <p:sldId id="261" r:id="rId8"/>
    <p:sldId id="277" r:id="rId9"/>
    <p:sldId id="265" r:id="rId10"/>
    <p:sldId id="280" r:id="rId11"/>
    <p:sldId id="272" r:id="rId12"/>
    <p:sldId id="274" r:id="rId13"/>
    <p:sldId id="295" r:id="rId14"/>
    <p:sldId id="281" r:id="rId15"/>
    <p:sldId id="282" r:id="rId16"/>
    <p:sldId id="303" r:id="rId17"/>
    <p:sldId id="302"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797" autoAdjust="0"/>
    <p:restoredTop sz="91592" autoAdjust="0"/>
  </p:normalViewPr>
  <p:slideViewPr>
    <p:cSldViewPr>
      <p:cViewPr varScale="1">
        <p:scale>
          <a:sx n="67" d="100"/>
          <a:sy n="67" d="100"/>
        </p:scale>
        <p:origin x="-141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2AD0143-D7F5-4CB6-A1C9-0FE551FB9591}" type="datetimeFigureOut">
              <a:rPr lang="ru-RU" smtClean="0"/>
              <a:pPr/>
              <a:t>30.11.2019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7C96055-5F17-4633-A6D9-A91CE7729701}"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A7C96055-5F17-4633-A6D9-A91CE7729701}" type="slidenum">
              <a:rPr lang="ru-RU" smtClean="0"/>
              <a:pPr/>
              <a:t>2</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845F782-6604-4A4D-A447-D7D9A293C8F1}" type="slidenum">
              <a:rPr lang="ru-RU"/>
              <a:pPr/>
              <a:t>9</a:t>
            </a:fld>
            <a:endParaRPr lang="ru-RU"/>
          </a:p>
        </p:txBody>
      </p:sp>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p:txBody>
          <a:bodyPr/>
          <a:lstStyle/>
          <a:p>
            <a:r>
              <a:rPr lang="ru-RU"/>
              <a:t>В настоящее время технология создания восковых фигур не претерпела значительных изменений, но появились более широкие возможности использовать новые материалы, такие, как искусственный кожный покров или пластик для имитации глаз и ногтей. Для достоверности создания духа эпохи теперь используются не только костюм, интерьер, но и компьютерное моделирование голоса и шумового сопровождения, анимация для создания задних планов композиций и движение самих фигур.</a:t>
            </a:r>
          </a:p>
          <a:p>
            <a:r>
              <a:rPr lang="ru-RU"/>
              <a:t>За время своего существования Музей неоднократно горел, перестраивался, претерпел много изменений. Современный потомок мадам - Бернард Тюссо отреставрировал комплекс и прибавил к нему планетарий.</a:t>
            </a:r>
          </a:p>
          <a:p>
            <a:r>
              <a:rPr lang="ru-RU"/>
              <a:t>В 1970 году в Амстердаме был открыт филиал лондонского музея.</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30.11.2019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30.11.2019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30.11.2019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30.11.2019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30.11.2019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30.11.2019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30.11.2019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30.11.2019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30.11.2019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30.11.2019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30.11.2019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30.11.2019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images.yandex.ru/"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hyperlink" Target="http://upload.wikimedia.org/wikipedia/commons/8/8f/Windsor_Castle_at_Sunset_-_Nov_2006.jpg" TargetMode="External"/><Relationship Id="rId7" Type="http://schemas.openxmlformats.org/officeDocument/2006/relationships/hyperlink" Target="http://www.stgeorges-windsor.org/worship-and-music/experience-st-georges/st-georges-panorama/lower-ward.html" TargetMode="External"/><Relationship Id="rId2" Type="http://schemas.openxmlformats.org/officeDocument/2006/relationships/image" Target="../media/image21.jpeg"/><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hyperlink" Target="http://www.stgeorges-windsor.org/worship-and-music/experience-st-georges/st-georges-panorama/quire.html" TargetMode="External"/><Relationship Id="rId4" Type="http://schemas.openxmlformats.org/officeDocument/2006/relationships/image" Target="../media/image22.jpeg"/></Relationships>
</file>

<file path=ppt/slides/_rels/slide1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upload.wikimedia.org/wikipedia/commons/3/3a/British_Museum_from_NE_2.JPG" TargetMode="External"/><Relationship Id="rId2" Type="http://schemas.openxmlformats.org/officeDocument/2006/relationships/image" Target="../media/image26.jpeg"/><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image" Target="../media/image27.jpeg"/></Relationships>
</file>

<file path=ppt/slides/_rels/slide1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hyperlink" Target="http://upload.wikimedia.org/wikipedia/commons/2/2c/Royal_Albert_Hall,_London.jpg"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0.jpeg"/><Relationship Id="rId7" Type="http://schemas.openxmlformats.org/officeDocument/2006/relationships/image" Target="../media/image32.jpeg"/><Relationship Id="rId2" Type="http://schemas.openxmlformats.org/officeDocument/2006/relationships/hyperlink" Target="http://en.wikipedia.org/wiki/File:BigBenAtDusk.jpg" TargetMode="External"/><Relationship Id="rId1" Type="http://schemas.openxmlformats.org/officeDocument/2006/relationships/slideLayout" Target="../slideLayouts/slideLayout2.xml"/><Relationship Id="rId6" Type="http://schemas.openxmlformats.org/officeDocument/2006/relationships/hyperlink" Target="http://upload.wikimedia.org/wikipedia/commons/9/97/Palace_of_Westminster,_London_-_Feb_2007.jpg" TargetMode="External"/><Relationship Id="rId5" Type="http://schemas.openxmlformats.org/officeDocument/2006/relationships/image" Target="../media/image31.jpeg"/><Relationship Id="rId4" Type="http://schemas.openxmlformats.org/officeDocument/2006/relationships/hyperlink" Target="http://en.wikipedia.org/wiki/File:Clock_Tower_-_Palace_of_Westminster,_London_-_September_2006-2.jpg"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hyperlink" Target="http://upload.wikimedia.org/wikipedia/commons/b/b4/Buckingham_Palace,_London_-_April_2009.jpg" TargetMode="External"/><Relationship Id="rId1" Type="http://schemas.openxmlformats.org/officeDocument/2006/relationships/slideLayout" Target="../slideLayouts/slideLayout2.xml"/><Relationship Id="rId5" Type="http://schemas.openxmlformats.org/officeDocument/2006/relationships/image" Target="../media/image35.jpeg"/><Relationship Id="rId4" Type="http://schemas.openxmlformats.org/officeDocument/2006/relationships/image" Target="../media/image34.jpeg"/></Relationships>
</file>

<file path=ppt/slides/_rels/slide1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hyperlink" Target="http://upload.wikimedia.org/wikipedia/commons/8/80/Kensington_Palace,_the_South_Front_-_geograph.org.uk_-_287402.jpg" TargetMode="External"/><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avialine.com/country/22/photo/18/35/44/2.html"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upload.wikimedia.org/wikipedia/commons/6/64/001SFEC_TOWER_OF_LONDON-200705.JPG" TargetMode="Externa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hyperlink" Target="http://upload.wikimedia.org/wikipedia/commons/b/b6/Tower_of_london_from_swissre.jpg"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guides.wikinut.com/img/1nbp-lzx14dv5qu0/The-White-Tower-dates-from-the-late-11th-century"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gif"/><Relationship Id="rId4" Type="http://schemas.openxmlformats.org/officeDocument/2006/relationships/hyperlink" Target="http://www.albioncom.ru/photogallery/photo/?img=3372"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1027" name="Picture 3" descr="http://storage1.ogorod.com/UserPics/748545/600959.jpg">
            <a:hlinkClick r:id="rId2"/>
          </p:cNvPr>
          <p:cNvPicPr>
            <a:picLocks noChangeAspect="1" noChangeArrowheads="1"/>
          </p:cNvPicPr>
          <p:nvPr/>
        </p:nvPicPr>
        <p:blipFill>
          <a:blip r:embed="rId3" cstate="print"/>
          <a:srcRect/>
          <a:stretch>
            <a:fillRect/>
          </a:stretch>
        </p:blipFill>
        <p:spPr bwMode="auto">
          <a:xfrm>
            <a:off x="-2774" y="0"/>
            <a:ext cx="9146774" cy="6858000"/>
          </a:xfrm>
          <a:prstGeom prst="rect">
            <a:avLst/>
          </a:prstGeom>
          <a:noFill/>
        </p:spPr>
      </p:pic>
      <p:sp>
        <p:nvSpPr>
          <p:cNvPr id="5" name="TextBox 4"/>
          <p:cNvSpPr txBox="1"/>
          <p:nvPr/>
        </p:nvSpPr>
        <p:spPr>
          <a:xfrm>
            <a:off x="1571604" y="357166"/>
            <a:ext cx="6205225" cy="2554545"/>
          </a:xfrm>
          <a:prstGeom prst="rect">
            <a:avLst/>
          </a:prstGeom>
          <a:noFill/>
        </p:spPr>
        <p:txBody>
          <a:bodyPr wrap="none" rtlCol="0">
            <a:spAutoFit/>
          </a:bodyPr>
          <a:lstStyle/>
          <a:p>
            <a:r>
              <a:rPr lang="en-US" sz="8000" dirty="0" smtClean="0">
                <a:latin typeface="Times New Roman" pitchFamily="18" charset="0"/>
                <a:cs typeface="Times New Roman" pitchFamily="18" charset="0"/>
              </a:rPr>
              <a:t>Great </a:t>
            </a:r>
            <a:r>
              <a:rPr lang="en-US" sz="8000" dirty="0" smtClean="0">
                <a:latin typeface="Times New Roman" pitchFamily="18" charset="0"/>
                <a:cs typeface="Times New Roman" pitchFamily="18" charset="0"/>
              </a:rPr>
              <a:t>Britain</a:t>
            </a:r>
            <a:endParaRPr lang="ru-RU" sz="8000" dirty="0" smtClean="0">
              <a:latin typeface="Times New Roman" pitchFamily="18" charset="0"/>
              <a:cs typeface="Times New Roman" pitchFamily="18" charset="0"/>
            </a:endParaRPr>
          </a:p>
          <a:p>
            <a:r>
              <a:rPr lang="ru-RU" sz="4000" b="1" dirty="0" smtClean="0">
                <a:latin typeface="Times New Roman" pitchFamily="18" charset="0"/>
                <a:cs typeface="Times New Roman" pitchFamily="18" charset="0"/>
              </a:rPr>
              <a:t>Выполнил: ученик 5 б </a:t>
            </a:r>
            <a:r>
              <a:rPr lang="ru-RU" sz="4000" b="1" dirty="0" err="1" smtClean="0">
                <a:latin typeface="Times New Roman" pitchFamily="18" charset="0"/>
                <a:cs typeface="Times New Roman" pitchFamily="18" charset="0"/>
              </a:rPr>
              <a:t>кл</a:t>
            </a:r>
            <a:r>
              <a:rPr lang="ru-RU" sz="4000" b="1" dirty="0" smtClean="0">
                <a:latin typeface="Times New Roman" pitchFamily="18" charset="0"/>
                <a:cs typeface="Times New Roman" pitchFamily="18" charset="0"/>
              </a:rPr>
              <a:t>.</a:t>
            </a:r>
            <a:endParaRPr lang="ru-RU" sz="4000" b="1" dirty="0" smtClean="0">
              <a:latin typeface="Times New Roman" pitchFamily="18" charset="0"/>
              <a:cs typeface="Times New Roman" pitchFamily="18" charset="0"/>
            </a:endParaRPr>
          </a:p>
          <a:p>
            <a:r>
              <a:rPr lang="ru-RU" sz="4000" dirty="0" err="1" smtClean="0">
                <a:solidFill>
                  <a:schemeClr val="bg1"/>
                </a:solidFill>
                <a:latin typeface="Times New Roman" pitchFamily="18" charset="0"/>
                <a:cs typeface="Times New Roman" pitchFamily="18" charset="0"/>
              </a:rPr>
              <a:t>Зражва</a:t>
            </a:r>
            <a:r>
              <a:rPr lang="ru-RU" sz="4000" dirty="0" smtClean="0">
                <a:solidFill>
                  <a:schemeClr val="bg1"/>
                </a:solidFill>
                <a:latin typeface="Times New Roman" pitchFamily="18" charset="0"/>
                <a:cs typeface="Times New Roman" pitchFamily="18" charset="0"/>
              </a:rPr>
              <a:t> Артем</a:t>
            </a:r>
            <a:endParaRPr lang="ru-RU" sz="4000" dirty="0">
              <a:solidFill>
                <a:schemeClr val="bg1"/>
              </a:solidFill>
              <a:latin typeface="Times New Roman" pitchFamily="18" charset="0"/>
              <a:cs typeface="Times New Roman" pitchFamily="18" charset="0"/>
            </a:endParaRPr>
          </a:p>
        </p:txBody>
      </p:sp>
      <p:sp>
        <p:nvSpPr>
          <p:cNvPr id="6" name="TextBox 5"/>
          <p:cNvSpPr txBox="1"/>
          <p:nvPr/>
        </p:nvSpPr>
        <p:spPr>
          <a:xfrm>
            <a:off x="5143504" y="4857760"/>
            <a:ext cx="184731" cy="400110"/>
          </a:xfrm>
          <a:prstGeom prst="rect">
            <a:avLst/>
          </a:prstGeom>
          <a:noFill/>
        </p:spPr>
        <p:txBody>
          <a:bodyPr wrap="none" rtlCol="0">
            <a:spAutoFit/>
          </a:bodyPr>
          <a:lstStyle/>
          <a:p>
            <a:endParaRPr lang="ru-RU" sz="2000" b="1" dirty="0" smtClean="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16632"/>
            <a:ext cx="4176464" cy="796950"/>
          </a:xfrm>
        </p:spPr>
        <p:txBody>
          <a:bodyPr>
            <a:noAutofit/>
          </a:bodyPr>
          <a:lstStyle/>
          <a:p>
            <a:r>
              <a:rPr lang="en-US" sz="3600" dirty="0" smtClean="0"/>
              <a:t>Windsor Castle</a:t>
            </a:r>
            <a:r>
              <a:rPr lang="ru-RU" sz="3600" dirty="0" smtClean="0"/>
              <a:t/>
            </a:r>
            <a:br>
              <a:rPr lang="ru-RU" sz="3600" dirty="0" smtClean="0"/>
            </a:br>
            <a:r>
              <a:rPr lang="ru-RU" sz="3600" dirty="0" err="1" smtClean="0"/>
              <a:t>Виндзорский</a:t>
            </a:r>
            <a:r>
              <a:rPr lang="ru-RU" sz="3600" dirty="0" smtClean="0"/>
              <a:t> замок</a:t>
            </a:r>
            <a:endParaRPr lang="ru-RU" sz="3600" dirty="0"/>
          </a:p>
        </p:txBody>
      </p:sp>
      <p:sp>
        <p:nvSpPr>
          <p:cNvPr id="3" name="Содержимое 2"/>
          <p:cNvSpPr>
            <a:spLocks noGrp="1"/>
          </p:cNvSpPr>
          <p:nvPr>
            <p:ph idx="1"/>
          </p:nvPr>
        </p:nvSpPr>
        <p:spPr>
          <a:xfrm>
            <a:off x="395536" y="980728"/>
            <a:ext cx="2880320" cy="3744416"/>
          </a:xfrm>
        </p:spPr>
        <p:txBody>
          <a:bodyPr>
            <a:normAutofit fontScale="47500" lnSpcReduction="20000"/>
          </a:bodyPr>
          <a:lstStyle/>
          <a:p>
            <a:pPr>
              <a:buNone/>
            </a:pPr>
            <a:r>
              <a:rPr lang="en-US" b="1" dirty="0" smtClean="0"/>
              <a:t>Windsor Castle</a:t>
            </a:r>
            <a:r>
              <a:rPr lang="en-US" dirty="0" smtClean="0"/>
              <a:t> is a medieval </a:t>
            </a:r>
            <a:endParaRPr lang="ru-RU" dirty="0" smtClean="0"/>
          </a:p>
          <a:p>
            <a:pPr>
              <a:buNone/>
            </a:pPr>
            <a:r>
              <a:rPr lang="en-US" dirty="0" smtClean="0"/>
              <a:t>castle and royal residence</a:t>
            </a:r>
            <a:endParaRPr lang="ru-RU" dirty="0" smtClean="0"/>
          </a:p>
          <a:p>
            <a:pPr>
              <a:buNone/>
            </a:pPr>
            <a:r>
              <a:rPr lang="en-US" dirty="0" smtClean="0"/>
              <a:t> in Windsor. The original </a:t>
            </a:r>
            <a:endParaRPr lang="ru-RU" dirty="0" smtClean="0"/>
          </a:p>
          <a:p>
            <a:pPr>
              <a:buNone/>
            </a:pPr>
            <a:r>
              <a:rPr lang="en-US" dirty="0" smtClean="0"/>
              <a:t>castle was built after the </a:t>
            </a:r>
            <a:endParaRPr lang="ru-RU" dirty="0" smtClean="0"/>
          </a:p>
          <a:p>
            <a:pPr>
              <a:buNone/>
            </a:pPr>
            <a:r>
              <a:rPr lang="en-US" dirty="0" smtClean="0"/>
              <a:t>Norman invasion by William</a:t>
            </a:r>
            <a:endParaRPr lang="ru-RU" dirty="0" smtClean="0"/>
          </a:p>
          <a:p>
            <a:pPr>
              <a:buNone/>
            </a:pPr>
            <a:r>
              <a:rPr lang="en-US" dirty="0" smtClean="0"/>
              <a:t> the Conqueror, and since the</a:t>
            </a:r>
            <a:endParaRPr lang="ru-RU" dirty="0" smtClean="0"/>
          </a:p>
          <a:p>
            <a:pPr>
              <a:buNone/>
            </a:pPr>
            <a:r>
              <a:rPr lang="en-US" dirty="0" smtClean="0"/>
              <a:t> time of Henry I it has been</a:t>
            </a:r>
            <a:endParaRPr lang="ru-RU" dirty="0" smtClean="0"/>
          </a:p>
          <a:p>
            <a:pPr>
              <a:buNone/>
            </a:pPr>
            <a:r>
              <a:rPr lang="en-US" dirty="0" smtClean="0"/>
              <a:t> used by a succession of </a:t>
            </a:r>
            <a:endParaRPr lang="ru-RU" dirty="0" smtClean="0"/>
          </a:p>
          <a:p>
            <a:pPr>
              <a:buNone/>
            </a:pPr>
            <a:r>
              <a:rPr lang="en-US" dirty="0" smtClean="0"/>
              <a:t>monarchs.  The castle </a:t>
            </a:r>
            <a:endParaRPr lang="ru-RU" dirty="0" smtClean="0"/>
          </a:p>
          <a:p>
            <a:pPr>
              <a:buNone/>
            </a:pPr>
            <a:r>
              <a:rPr lang="en-US" dirty="0" smtClean="0"/>
              <a:t>includes the 15th-century St</a:t>
            </a:r>
            <a:endParaRPr lang="ru-RU" dirty="0" smtClean="0"/>
          </a:p>
          <a:p>
            <a:pPr>
              <a:buNone/>
            </a:pPr>
            <a:r>
              <a:rPr lang="en-US" dirty="0" smtClean="0"/>
              <a:t> George's Chapel</a:t>
            </a:r>
            <a:r>
              <a:rPr lang="ru-RU" dirty="0" smtClean="0"/>
              <a:t> (капелла св.</a:t>
            </a:r>
          </a:p>
          <a:p>
            <a:pPr>
              <a:buNone/>
            </a:pPr>
            <a:r>
              <a:rPr lang="ru-RU" dirty="0" smtClean="0"/>
              <a:t> Георгия).</a:t>
            </a:r>
            <a:r>
              <a:rPr lang="en-US" dirty="0" smtClean="0"/>
              <a:t> More than</a:t>
            </a:r>
            <a:endParaRPr lang="ru-RU" dirty="0" smtClean="0"/>
          </a:p>
          <a:p>
            <a:pPr>
              <a:buNone/>
            </a:pPr>
            <a:r>
              <a:rPr lang="en-US" dirty="0" smtClean="0"/>
              <a:t> five hundred people live and</a:t>
            </a:r>
            <a:endParaRPr lang="ru-RU" dirty="0" smtClean="0"/>
          </a:p>
          <a:p>
            <a:pPr>
              <a:buNone/>
            </a:pPr>
            <a:r>
              <a:rPr lang="en-US" dirty="0" smtClean="0"/>
              <a:t> work in Windsor, making it </a:t>
            </a:r>
            <a:endParaRPr lang="ru-RU" dirty="0" smtClean="0"/>
          </a:p>
          <a:p>
            <a:pPr>
              <a:buNone/>
            </a:pPr>
            <a:r>
              <a:rPr lang="en-US" dirty="0" smtClean="0"/>
              <a:t>the largest inhabited castle in</a:t>
            </a:r>
            <a:endParaRPr lang="ru-RU" dirty="0" smtClean="0"/>
          </a:p>
          <a:p>
            <a:pPr>
              <a:buNone/>
            </a:pPr>
            <a:r>
              <a:rPr lang="en-US" dirty="0" smtClean="0"/>
              <a:t> the world.</a:t>
            </a:r>
            <a:endParaRPr lang="ru-RU" dirty="0"/>
          </a:p>
        </p:txBody>
      </p:sp>
      <p:pic>
        <p:nvPicPr>
          <p:cNvPr id="34818" name="Picture 2" descr="Windsor Castle"/>
          <p:cNvPicPr>
            <a:picLocks noChangeAspect="1" noChangeArrowheads="1"/>
          </p:cNvPicPr>
          <p:nvPr/>
        </p:nvPicPr>
        <p:blipFill>
          <a:blip r:embed="rId2" cstate="print"/>
          <a:srcRect/>
          <a:stretch>
            <a:fillRect/>
          </a:stretch>
        </p:blipFill>
        <p:spPr bwMode="auto">
          <a:xfrm>
            <a:off x="1691680" y="4437112"/>
            <a:ext cx="2452976" cy="2232248"/>
          </a:xfrm>
          <a:prstGeom prst="rect">
            <a:avLst/>
          </a:prstGeom>
          <a:noFill/>
        </p:spPr>
      </p:pic>
      <p:pic>
        <p:nvPicPr>
          <p:cNvPr id="5122" name="Picture 2" descr="File:Windsor Castle at Sunset - Nov 2006.jpg">
            <a:hlinkClick r:id="rId3"/>
          </p:cNvPr>
          <p:cNvPicPr>
            <a:picLocks noChangeAspect="1" noChangeArrowheads="1"/>
          </p:cNvPicPr>
          <p:nvPr/>
        </p:nvPicPr>
        <p:blipFill>
          <a:blip r:embed="rId4" cstate="print"/>
          <a:srcRect/>
          <a:stretch>
            <a:fillRect/>
          </a:stretch>
        </p:blipFill>
        <p:spPr bwMode="auto">
          <a:xfrm>
            <a:off x="4103440" y="116632"/>
            <a:ext cx="5040560" cy="3096344"/>
          </a:xfrm>
          <a:prstGeom prst="rect">
            <a:avLst/>
          </a:prstGeom>
          <a:noFill/>
        </p:spPr>
      </p:pic>
      <p:pic>
        <p:nvPicPr>
          <p:cNvPr id="5124" name="Picture 4" descr="360º panorama of the Quire of St George's Chapel">
            <a:hlinkClick r:id="rId5"/>
          </p:cNvPr>
          <p:cNvPicPr>
            <a:picLocks noChangeAspect="1" noChangeArrowheads="1"/>
          </p:cNvPicPr>
          <p:nvPr/>
        </p:nvPicPr>
        <p:blipFill>
          <a:blip r:embed="rId6" cstate="print"/>
          <a:srcRect/>
          <a:stretch>
            <a:fillRect/>
          </a:stretch>
        </p:blipFill>
        <p:spPr bwMode="auto">
          <a:xfrm>
            <a:off x="4499992" y="3284984"/>
            <a:ext cx="4286250" cy="1714500"/>
          </a:xfrm>
          <a:prstGeom prst="rect">
            <a:avLst/>
          </a:prstGeom>
          <a:noFill/>
        </p:spPr>
      </p:pic>
      <p:pic>
        <p:nvPicPr>
          <p:cNvPr id="5126" name="Picture 6" descr="360º panorama of the exterior of St George's Chapel">
            <a:hlinkClick r:id="rId7"/>
          </p:cNvPr>
          <p:cNvPicPr>
            <a:picLocks noChangeAspect="1" noChangeArrowheads="1"/>
          </p:cNvPicPr>
          <p:nvPr/>
        </p:nvPicPr>
        <p:blipFill>
          <a:blip r:embed="rId8" cstate="print"/>
          <a:srcRect/>
          <a:stretch>
            <a:fillRect/>
          </a:stretch>
        </p:blipFill>
        <p:spPr bwMode="auto">
          <a:xfrm>
            <a:off x="4499992" y="5143500"/>
            <a:ext cx="4286250" cy="17145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5" name="Picture 5" descr="tower_bridge"/>
          <p:cNvPicPr>
            <a:picLocks noGrp="1" noChangeAspect="1" noChangeArrowheads="1"/>
          </p:cNvPicPr>
          <p:nvPr>
            <p:ph idx="1"/>
          </p:nvPr>
        </p:nvPicPr>
        <p:blipFill>
          <a:blip r:embed="rId2" cstate="print"/>
          <a:srcRect/>
          <a:stretch>
            <a:fillRect/>
          </a:stretch>
        </p:blipFill>
        <p:spPr>
          <a:xfrm>
            <a:off x="0" y="0"/>
            <a:ext cx="9144000" cy="6858000"/>
          </a:xfrm>
          <a:noFill/>
          <a:ln/>
        </p:spPr>
      </p:pic>
      <p:sp>
        <p:nvSpPr>
          <p:cNvPr id="25602" name="Rectangle 2"/>
          <p:cNvSpPr>
            <a:spLocks noGrp="1" noRot="1" noChangeArrowheads="1"/>
          </p:cNvSpPr>
          <p:nvPr>
            <p:ph type="title"/>
          </p:nvPr>
        </p:nvSpPr>
        <p:spPr>
          <a:xfrm>
            <a:off x="5292080" y="116632"/>
            <a:ext cx="3754760" cy="1210146"/>
          </a:xfrm>
        </p:spPr>
        <p:txBody>
          <a:bodyPr>
            <a:normAutofit fontScale="90000"/>
          </a:bodyPr>
          <a:lstStyle/>
          <a:p>
            <a:r>
              <a:rPr lang="cs-CZ" sz="4000" dirty="0" smtClean="0"/>
              <a:t>The Tower Bridge</a:t>
            </a:r>
            <a:r>
              <a:rPr lang="ru-RU" sz="4000" dirty="0" smtClean="0"/>
              <a:t/>
            </a:r>
            <a:br>
              <a:rPr lang="ru-RU" sz="4000" dirty="0" smtClean="0"/>
            </a:br>
            <a:r>
              <a:rPr lang="ru-RU" sz="4000" dirty="0" err="1" smtClean="0"/>
              <a:t>Тауэрский</a:t>
            </a:r>
            <a:r>
              <a:rPr lang="ru-RU" sz="4000" dirty="0" smtClean="0"/>
              <a:t> мост</a:t>
            </a:r>
            <a:endParaRPr lang="cs-CZ" sz="4000" dirty="0"/>
          </a:p>
        </p:txBody>
      </p:sp>
      <p:sp>
        <p:nvSpPr>
          <p:cNvPr id="4" name="Прямоугольник 3"/>
          <p:cNvSpPr/>
          <p:nvPr/>
        </p:nvSpPr>
        <p:spPr>
          <a:xfrm>
            <a:off x="5129808" y="1196752"/>
            <a:ext cx="4014192" cy="1477328"/>
          </a:xfrm>
          <a:prstGeom prst="rect">
            <a:avLst/>
          </a:prstGeom>
        </p:spPr>
        <p:txBody>
          <a:bodyPr wrap="square">
            <a:spAutoFit/>
          </a:bodyPr>
          <a:lstStyle/>
          <a:p>
            <a:r>
              <a:rPr lang="en-US" b="1" dirty="0" smtClean="0"/>
              <a:t>Tower Bridge</a:t>
            </a:r>
            <a:r>
              <a:rPr lang="en-US" dirty="0" smtClean="0"/>
              <a:t> is</a:t>
            </a:r>
            <a:r>
              <a:rPr lang="ru-RU" dirty="0" smtClean="0"/>
              <a:t> </a:t>
            </a:r>
            <a:r>
              <a:rPr lang="en-US" dirty="0" smtClean="0"/>
              <a:t>a beautiful monument in London, over the River Thames. It is close to the Tower of London, which gives it its name. It has become an iconic symbol of London.</a:t>
            </a:r>
            <a:endParaRPr lang="ru-RU"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81" name="Picture 9" descr="british_museum_face"/>
          <p:cNvPicPr>
            <a:picLocks noGrp="1" noChangeAspect="1" noChangeArrowheads="1"/>
          </p:cNvPicPr>
          <p:nvPr>
            <p:ph idx="1"/>
          </p:nvPr>
        </p:nvPicPr>
        <p:blipFill>
          <a:blip r:embed="rId2" cstate="print"/>
          <a:srcRect/>
          <a:stretch>
            <a:fillRect/>
          </a:stretch>
        </p:blipFill>
        <p:spPr>
          <a:xfrm>
            <a:off x="179512" y="116632"/>
            <a:ext cx="4248472" cy="3240360"/>
          </a:xfrm>
        </p:spPr>
      </p:pic>
      <p:sp>
        <p:nvSpPr>
          <p:cNvPr id="28674" name="Rectangle 2"/>
          <p:cNvSpPr>
            <a:spLocks noGrp="1" noRot="1" noChangeArrowheads="1"/>
          </p:cNvSpPr>
          <p:nvPr>
            <p:ph type="title"/>
          </p:nvPr>
        </p:nvSpPr>
        <p:spPr>
          <a:xfrm>
            <a:off x="4860032" y="116632"/>
            <a:ext cx="3970784" cy="1080120"/>
          </a:xfrm>
        </p:spPr>
        <p:txBody>
          <a:bodyPr>
            <a:normAutofit fontScale="90000"/>
          </a:bodyPr>
          <a:lstStyle/>
          <a:p>
            <a:r>
              <a:rPr lang="ru-RU" sz="3600" dirty="0" smtClean="0">
                <a:solidFill>
                  <a:schemeClr val="hlink"/>
                </a:solidFill>
              </a:rPr>
              <a:t/>
            </a:r>
            <a:br>
              <a:rPr lang="ru-RU" sz="3600" dirty="0" smtClean="0">
                <a:solidFill>
                  <a:schemeClr val="hlink"/>
                </a:solidFill>
              </a:rPr>
            </a:br>
            <a:r>
              <a:rPr lang="ru-RU" sz="3600" dirty="0" smtClean="0">
                <a:solidFill>
                  <a:schemeClr val="hlink"/>
                </a:solidFill>
              </a:rPr>
              <a:t/>
            </a:r>
            <a:br>
              <a:rPr lang="ru-RU" sz="3600" dirty="0" smtClean="0">
                <a:solidFill>
                  <a:schemeClr val="hlink"/>
                </a:solidFill>
              </a:rPr>
            </a:br>
            <a:r>
              <a:rPr lang="ru-RU" sz="3600" dirty="0" smtClean="0">
                <a:solidFill>
                  <a:schemeClr val="hlink"/>
                </a:solidFill>
              </a:rPr>
              <a:t/>
            </a:r>
            <a:br>
              <a:rPr lang="ru-RU" sz="3600" dirty="0" smtClean="0">
                <a:solidFill>
                  <a:schemeClr val="hlink"/>
                </a:solidFill>
              </a:rPr>
            </a:br>
            <a:r>
              <a:rPr lang="ru-RU" sz="3600" dirty="0" smtClean="0">
                <a:solidFill>
                  <a:schemeClr val="hlink"/>
                </a:solidFill>
              </a:rPr>
              <a:t/>
            </a:r>
            <a:br>
              <a:rPr lang="ru-RU" sz="3600" dirty="0" smtClean="0">
                <a:solidFill>
                  <a:schemeClr val="hlink"/>
                </a:solidFill>
              </a:rPr>
            </a:br>
            <a:r>
              <a:rPr lang="ru-RU" sz="3600" dirty="0" smtClean="0">
                <a:solidFill>
                  <a:schemeClr val="hlink"/>
                </a:solidFill>
              </a:rPr>
              <a:t/>
            </a:r>
            <a:br>
              <a:rPr lang="ru-RU" sz="3600" dirty="0" smtClean="0">
                <a:solidFill>
                  <a:schemeClr val="hlink"/>
                </a:solidFill>
              </a:rPr>
            </a:br>
            <a:r>
              <a:rPr lang="cs-CZ" sz="3600" dirty="0" smtClean="0">
                <a:solidFill>
                  <a:schemeClr val="hlink"/>
                </a:solidFill>
              </a:rPr>
              <a:t>The </a:t>
            </a:r>
            <a:r>
              <a:rPr lang="cs-CZ" sz="3600" dirty="0">
                <a:solidFill>
                  <a:schemeClr val="hlink"/>
                </a:solidFill>
              </a:rPr>
              <a:t>British </a:t>
            </a:r>
            <a:r>
              <a:rPr lang="cs-CZ" sz="3600" dirty="0" smtClean="0">
                <a:solidFill>
                  <a:schemeClr val="hlink"/>
                </a:solidFill>
              </a:rPr>
              <a:t>Museum</a:t>
            </a:r>
            <a:r>
              <a:rPr lang="ru-RU" sz="3600" dirty="0" smtClean="0">
                <a:solidFill>
                  <a:schemeClr val="hlink"/>
                </a:solidFill>
              </a:rPr>
              <a:t/>
            </a:r>
            <a:br>
              <a:rPr lang="ru-RU" sz="3600" dirty="0" smtClean="0">
                <a:solidFill>
                  <a:schemeClr val="hlink"/>
                </a:solidFill>
              </a:rPr>
            </a:br>
            <a:r>
              <a:rPr lang="ru-RU" sz="3600" dirty="0" smtClean="0">
                <a:solidFill>
                  <a:schemeClr val="hlink"/>
                </a:solidFill>
              </a:rPr>
              <a:t>Британский музей</a:t>
            </a:r>
            <a:br>
              <a:rPr lang="ru-RU" sz="3600" dirty="0" smtClean="0">
                <a:solidFill>
                  <a:schemeClr val="hlink"/>
                </a:solidFill>
              </a:rPr>
            </a:br>
            <a:r>
              <a:rPr lang="en-US" sz="3200" dirty="0" smtClean="0"/>
              <a:t> </a:t>
            </a:r>
            <a:r>
              <a:rPr lang="en-US" sz="1800" dirty="0" smtClean="0">
                <a:latin typeface="Times New Roman" pitchFamily="18" charset="0"/>
                <a:cs typeface="Times New Roman" pitchFamily="18" charset="0"/>
              </a:rPr>
              <a:t>The </a:t>
            </a:r>
            <a:r>
              <a:rPr lang="en-US" sz="1800" b="1" dirty="0" smtClean="0">
                <a:latin typeface="Times New Roman" pitchFamily="18" charset="0"/>
                <a:cs typeface="Times New Roman" pitchFamily="18" charset="0"/>
              </a:rPr>
              <a:t>British Museum</a:t>
            </a:r>
            <a:r>
              <a:rPr lang="en-US" sz="1800" dirty="0" smtClean="0">
                <a:latin typeface="Times New Roman" pitchFamily="18" charset="0"/>
                <a:cs typeface="Times New Roman" pitchFamily="18" charset="0"/>
              </a:rPr>
              <a:t> is a museum of human history and culture in London. Its collections, which number more than seven million objects,</a:t>
            </a:r>
            <a:r>
              <a:rPr lang="ru-RU" sz="1800" baseline="300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are among the largest and most comprehensive in the world and originate from all continents, illustrating and documenting the story of human culture from its beginnings to the present</a:t>
            </a:r>
            <a:endParaRPr lang="cs-CZ" sz="3600" dirty="0">
              <a:solidFill>
                <a:schemeClr val="hlink"/>
              </a:solidFill>
            </a:endParaRPr>
          </a:p>
        </p:txBody>
      </p:sp>
      <p:pic>
        <p:nvPicPr>
          <p:cNvPr id="3074" name="Picture 2" descr="File:British Museum from NE 2.JPG">
            <a:hlinkClick r:id="rId3"/>
          </p:cNvPr>
          <p:cNvPicPr>
            <a:picLocks noChangeAspect="1" noChangeArrowheads="1"/>
          </p:cNvPicPr>
          <p:nvPr/>
        </p:nvPicPr>
        <p:blipFill>
          <a:blip r:embed="rId4" cstate="screen"/>
          <a:srcRect/>
          <a:stretch>
            <a:fillRect/>
          </a:stretch>
        </p:blipFill>
        <p:spPr bwMode="auto">
          <a:xfrm>
            <a:off x="179512" y="3501008"/>
            <a:ext cx="4248472" cy="3024336"/>
          </a:xfrm>
          <a:prstGeom prst="rect">
            <a:avLst/>
          </a:prstGeom>
          <a:noFill/>
        </p:spPr>
      </p:pic>
      <p:pic>
        <p:nvPicPr>
          <p:cNvPr id="3076" name="Picture 4" descr="http://data.GreatBuildings.com/gbc/images/cid_1165846636_DSCF0011.jpg"/>
          <p:cNvPicPr>
            <a:picLocks noChangeAspect="1" noChangeArrowheads="1"/>
          </p:cNvPicPr>
          <p:nvPr/>
        </p:nvPicPr>
        <p:blipFill>
          <a:blip r:embed="rId5" cstate="screen"/>
          <a:srcRect/>
          <a:stretch>
            <a:fillRect/>
          </a:stretch>
        </p:blipFill>
        <p:spPr bwMode="auto">
          <a:xfrm>
            <a:off x="4788024" y="3501008"/>
            <a:ext cx="3995936" cy="2996952"/>
          </a:xfrm>
          <a:prstGeom prst="rect">
            <a:avLst/>
          </a:prstGeom>
          <a:noFill/>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79712" y="0"/>
            <a:ext cx="4618856" cy="1143000"/>
          </a:xfrm>
        </p:spPr>
        <p:txBody>
          <a:bodyPr>
            <a:normAutofit/>
          </a:bodyPr>
          <a:lstStyle/>
          <a:p>
            <a:r>
              <a:rPr lang="en-US" sz="2800" b="1" i="1" dirty="0" smtClean="0">
                <a:solidFill>
                  <a:srgbClr val="C00000"/>
                </a:solidFill>
                <a:latin typeface="Times New Roman" pitchFamily="18" charset="0"/>
                <a:cs typeface="Times New Roman" pitchFamily="18" charset="0"/>
              </a:rPr>
              <a:t>The Royal Albert Hall</a:t>
            </a:r>
            <a:br>
              <a:rPr lang="en-US" sz="2800" b="1" i="1" dirty="0" smtClean="0">
                <a:solidFill>
                  <a:srgbClr val="C00000"/>
                </a:solidFill>
                <a:latin typeface="Times New Roman" pitchFamily="18" charset="0"/>
                <a:cs typeface="Times New Roman" pitchFamily="18" charset="0"/>
              </a:rPr>
            </a:br>
            <a:r>
              <a:rPr lang="ru-RU" sz="2800" b="1" i="1" dirty="0" smtClean="0">
                <a:solidFill>
                  <a:srgbClr val="C00000"/>
                </a:solidFill>
                <a:latin typeface="Times New Roman" pitchFamily="18" charset="0"/>
                <a:cs typeface="Times New Roman" pitchFamily="18" charset="0"/>
              </a:rPr>
              <a:t> Королевский Альберт Холл</a:t>
            </a:r>
            <a:endParaRPr lang="ru-RU" sz="2800" b="1" i="1" dirty="0">
              <a:solidFill>
                <a:srgbClr val="C00000"/>
              </a:solidFill>
              <a:latin typeface="Times New Roman" pitchFamily="18" charset="0"/>
              <a:cs typeface="Times New Roman" pitchFamily="18" charset="0"/>
            </a:endParaRPr>
          </a:p>
        </p:txBody>
      </p:sp>
      <p:sp>
        <p:nvSpPr>
          <p:cNvPr id="3" name="Содержимое 2"/>
          <p:cNvSpPr>
            <a:spLocks noGrp="1"/>
          </p:cNvSpPr>
          <p:nvPr>
            <p:ph idx="1"/>
          </p:nvPr>
        </p:nvSpPr>
        <p:spPr>
          <a:xfrm>
            <a:off x="395536" y="980728"/>
            <a:ext cx="8435280" cy="1512168"/>
          </a:xfrm>
        </p:spPr>
        <p:txBody>
          <a:bodyPr>
            <a:normAutofit fontScale="47500" lnSpcReduction="20000"/>
          </a:bodyPr>
          <a:lstStyle/>
          <a:p>
            <a:r>
              <a:rPr lang="en-US" dirty="0" smtClean="0"/>
              <a:t>The </a:t>
            </a:r>
            <a:r>
              <a:rPr lang="en-US" b="1" dirty="0" smtClean="0"/>
              <a:t>Royal Albert Hall</a:t>
            </a:r>
            <a:r>
              <a:rPr lang="en-US" dirty="0" smtClean="0"/>
              <a:t> is a concert hall situated in London</a:t>
            </a:r>
            <a:r>
              <a:rPr lang="ru-RU" dirty="0" smtClean="0"/>
              <a:t>.</a:t>
            </a:r>
            <a:endParaRPr lang="en-US" dirty="0" smtClean="0"/>
          </a:p>
          <a:p>
            <a:r>
              <a:rPr lang="en-US" dirty="0" smtClean="0"/>
              <a:t>The Royal Albert Hall is one of the UK's most treasured and distinctive buildings, recognizable all over the world. Since its opening by Queen Victoria in 1871, the world's leading artists from every kind of performance genre have appeared on its stage. Each year it hosts more than 350 performances including classical concerts, rock and pop, ballet and opera, award ceremonies, school and community events, charity performances .</a:t>
            </a:r>
          </a:p>
          <a:p>
            <a:endParaRPr lang="ru-RU" dirty="0"/>
          </a:p>
        </p:txBody>
      </p:sp>
      <p:pic>
        <p:nvPicPr>
          <p:cNvPr id="41986" name="Picture 2" descr="File:Royal Albert Hall, London.jpg">
            <a:hlinkClick r:id="rId2"/>
          </p:cNvPr>
          <p:cNvPicPr>
            <a:picLocks noChangeAspect="1" noChangeArrowheads="1"/>
          </p:cNvPicPr>
          <p:nvPr/>
        </p:nvPicPr>
        <p:blipFill>
          <a:blip r:embed="rId3" cstate="print"/>
          <a:srcRect/>
          <a:stretch>
            <a:fillRect/>
          </a:stretch>
        </p:blipFill>
        <p:spPr bwMode="auto">
          <a:xfrm>
            <a:off x="899592" y="2204864"/>
            <a:ext cx="6892600" cy="4437112"/>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652120" y="274638"/>
            <a:ext cx="3034680" cy="778098"/>
          </a:xfrm>
        </p:spPr>
        <p:txBody>
          <a:bodyPr>
            <a:normAutofit fontScale="90000"/>
          </a:bodyPr>
          <a:lstStyle/>
          <a:p>
            <a:r>
              <a:rPr lang="en-US" dirty="0" smtClean="0"/>
              <a:t>Big Ben</a:t>
            </a:r>
            <a:br>
              <a:rPr lang="en-US" dirty="0" smtClean="0"/>
            </a:br>
            <a:r>
              <a:rPr lang="ru-RU" dirty="0" err="1" smtClean="0"/>
              <a:t>Биг</a:t>
            </a:r>
            <a:r>
              <a:rPr lang="ru-RU" dirty="0" smtClean="0"/>
              <a:t> Бен</a:t>
            </a:r>
            <a:endParaRPr lang="ru-RU" dirty="0"/>
          </a:p>
        </p:txBody>
      </p:sp>
      <p:sp>
        <p:nvSpPr>
          <p:cNvPr id="3" name="Содержимое 2"/>
          <p:cNvSpPr>
            <a:spLocks noGrp="1"/>
          </p:cNvSpPr>
          <p:nvPr>
            <p:ph idx="1"/>
          </p:nvPr>
        </p:nvSpPr>
        <p:spPr>
          <a:xfrm>
            <a:off x="5220072" y="1412776"/>
            <a:ext cx="3600400" cy="4713387"/>
          </a:xfrm>
        </p:spPr>
        <p:txBody>
          <a:bodyPr>
            <a:normAutofit fontScale="85000" lnSpcReduction="10000"/>
          </a:bodyPr>
          <a:lstStyle/>
          <a:p>
            <a:pPr>
              <a:buNone/>
            </a:pPr>
            <a:r>
              <a:rPr lang="en-US" b="1" dirty="0" smtClean="0"/>
              <a:t>Big Ben</a:t>
            </a:r>
            <a:r>
              <a:rPr lang="en-US" dirty="0" smtClean="0"/>
              <a:t> is the</a:t>
            </a:r>
            <a:r>
              <a:rPr lang="ru-RU" dirty="0" smtClean="0"/>
              <a:t> </a:t>
            </a:r>
            <a:r>
              <a:rPr lang="en-US" dirty="0" smtClean="0"/>
              <a:t>nickname</a:t>
            </a:r>
            <a:endParaRPr lang="ru-RU" dirty="0" smtClean="0"/>
          </a:p>
          <a:p>
            <a:pPr>
              <a:buNone/>
            </a:pPr>
            <a:r>
              <a:rPr lang="en-US" dirty="0" smtClean="0"/>
              <a:t> for the great bell of the</a:t>
            </a:r>
            <a:endParaRPr lang="ru-RU" dirty="0" smtClean="0"/>
          </a:p>
          <a:p>
            <a:pPr>
              <a:buNone/>
            </a:pPr>
            <a:r>
              <a:rPr lang="en-US" dirty="0" smtClean="0"/>
              <a:t> clock at the</a:t>
            </a:r>
            <a:r>
              <a:rPr lang="ru-RU" dirty="0" smtClean="0"/>
              <a:t> </a:t>
            </a:r>
            <a:r>
              <a:rPr lang="en-US" dirty="0" smtClean="0"/>
              <a:t>north end</a:t>
            </a:r>
            <a:endParaRPr lang="ru-RU" dirty="0" smtClean="0"/>
          </a:p>
          <a:p>
            <a:pPr>
              <a:buNone/>
            </a:pPr>
            <a:r>
              <a:rPr lang="en-US" dirty="0" smtClean="0"/>
              <a:t> of</a:t>
            </a:r>
            <a:r>
              <a:rPr lang="ru-RU" dirty="0" smtClean="0"/>
              <a:t> </a:t>
            </a:r>
            <a:r>
              <a:rPr lang="en-US" dirty="0" smtClean="0"/>
              <a:t>the</a:t>
            </a:r>
            <a:r>
              <a:rPr lang="ru-RU" dirty="0" smtClean="0"/>
              <a:t> </a:t>
            </a:r>
            <a:r>
              <a:rPr lang="en-US" dirty="0" smtClean="0"/>
              <a:t>Palace of</a:t>
            </a:r>
            <a:endParaRPr lang="ru-RU" dirty="0" smtClean="0"/>
          </a:p>
          <a:p>
            <a:pPr>
              <a:buNone/>
            </a:pPr>
            <a:r>
              <a:rPr lang="ru-RU" dirty="0" smtClean="0"/>
              <a:t> </a:t>
            </a:r>
            <a:r>
              <a:rPr lang="en-US" dirty="0" smtClean="0"/>
              <a:t>Westminster in London.</a:t>
            </a:r>
            <a:endParaRPr lang="ru-RU" dirty="0" smtClean="0"/>
          </a:p>
          <a:p>
            <a:pPr>
              <a:buNone/>
            </a:pPr>
            <a:r>
              <a:rPr lang="en-US" dirty="0" smtClean="0"/>
              <a:t> It</a:t>
            </a:r>
            <a:r>
              <a:rPr lang="ru-RU" dirty="0" smtClean="0"/>
              <a:t> </a:t>
            </a:r>
            <a:r>
              <a:rPr lang="en-US" dirty="0" smtClean="0"/>
              <a:t>celebrated</a:t>
            </a:r>
            <a:r>
              <a:rPr lang="ru-RU" dirty="0" smtClean="0"/>
              <a:t> </a:t>
            </a:r>
            <a:r>
              <a:rPr lang="en-US" dirty="0" smtClean="0"/>
              <a:t>its 150</a:t>
            </a:r>
            <a:r>
              <a:rPr lang="en-US" baseline="30000" dirty="0" smtClean="0"/>
              <a:t>th</a:t>
            </a:r>
            <a:endParaRPr lang="ru-RU" baseline="30000" dirty="0" smtClean="0"/>
          </a:p>
          <a:p>
            <a:pPr>
              <a:buNone/>
            </a:pPr>
            <a:r>
              <a:rPr lang="ru-RU" dirty="0" smtClean="0"/>
              <a:t> </a:t>
            </a:r>
            <a:r>
              <a:rPr lang="en-US" dirty="0" smtClean="0"/>
              <a:t>anniversary in</a:t>
            </a:r>
            <a:r>
              <a:rPr lang="ru-RU" dirty="0" smtClean="0"/>
              <a:t> </a:t>
            </a:r>
            <a:r>
              <a:rPr lang="en-US" dirty="0" smtClean="0"/>
              <a:t>May</a:t>
            </a:r>
            <a:endParaRPr lang="ru-RU" dirty="0" smtClean="0"/>
          </a:p>
          <a:p>
            <a:pPr>
              <a:buNone/>
            </a:pPr>
            <a:r>
              <a:rPr lang="ru-RU" dirty="0" smtClean="0"/>
              <a:t> </a:t>
            </a:r>
            <a:r>
              <a:rPr lang="en-US" dirty="0" smtClean="0"/>
              <a:t>2009</a:t>
            </a:r>
            <a:r>
              <a:rPr lang="ru-RU" dirty="0" smtClean="0"/>
              <a:t>.</a:t>
            </a:r>
            <a:r>
              <a:rPr lang="en-US" dirty="0" smtClean="0"/>
              <a:t> The tower is</a:t>
            </a:r>
            <a:endParaRPr lang="ru-RU" dirty="0" smtClean="0"/>
          </a:p>
          <a:p>
            <a:pPr>
              <a:buNone/>
            </a:pPr>
            <a:r>
              <a:rPr lang="en-US" dirty="0" smtClean="0"/>
              <a:t> 96.3 </a:t>
            </a:r>
            <a:r>
              <a:rPr lang="en-US" dirty="0" err="1" smtClean="0"/>
              <a:t>metres</a:t>
            </a:r>
            <a:r>
              <a:rPr lang="en-US" dirty="0" smtClean="0"/>
              <a:t> high</a:t>
            </a:r>
            <a:endParaRPr lang="ru-RU" dirty="0" smtClean="0"/>
          </a:p>
          <a:p>
            <a:pPr>
              <a:buNone/>
            </a:pPr>
            <a:r>
              <a:rPr lang="en-US" dirty="0" smtClean="0"/>
              <a:t> (roughly 16 stories).</a:t>
            </a:r>
            <a:endParaRPr lang="ru-RU" dirty="0"/>
          </a:p>
        </p:txBody>
      </p:sp>
      <p:pic>
        <p:nvPicPr>
          <p:cNvPr id="33794" name="Picture 2" descr="http://upload.wikimedia.org/wikipedia/commons/thumb/8/83/BigBenAtDusk.jpg/220px-BigBenAtDusk.jpg">
            <a:hlinkClick r:id="rId2"/>
          </p:cNvPr>
          <p:cNvPicPr>
            <a:picLocks noChangeAspect="1" noChangeArrowheads="1"/>
          </p:cNvPicPr>
          <p:nvPr/>
        </p:nvPicPr>
        <p:blipFill>
          <a:blip r:embed="rId3" cstate="print"/>
          <a:srcRect/>
          <a:stretch>
            <a:fillRect/>
          </a:stretch>
        </p:blipFill>
        <p:spPr bwMode="auto">
          <a:xfrm>
            <a:off x="179512" y="260648"/>
            <a:ext cx="2232248" cy="3481959"/>
          </a:xfrm>
          <a:prstGeom prst="rect">
            <a:avLst/>
          </a:prstGeom>
          <a:noFill/>
        </p:spPr>
      </p:pic>
      <p:pic>
        <p:nvPicPr>
          <p:cNvPr id="33796" name="Picture 4" descr="http://upload.wikimedia.org/wikipedia/commons/thumb/b/b2/Clock_Tower_-_Palace_of_Westminster%2C_London_-_September_2006-2.jpg/220px-Clock_Tower_-_Palace_of_Westminster%2C_London_-_September_2006-2.jpg">
            <a:hlinkClick r:id="rId4"/>
          </p:cNvPr>
          <p:cNvPicPr>
            <a:picLocks noChangeAspect="1" noChangeArrowheads="1"/>
          </p:cNvPicPr>
          <p:nvPr/>
        </p:nvPicPr>
        <p:blipFill>
          <a:blip r:embed="rId5" cstate="print"/>
          <a:srcRect/>
          <a:stretch>
            <a:fillRect/>
          </a:stretch>
        </p:blipFill>
        <p:spPr bwMode="auto">
          <a:xfrm>
            <a:off x="2843808" y="260648"/>
            <a:ext cx="2160240" cy="3483768"/>
          </a:xfrm>
          <a:prstGeom prst="rect">
            <a:avLst/>
          </a:prstGeom>
          <a:noFill/>
        </p:spPr>
      </p:pic>
      <p:pic>
        <p:nvPicPr>
          <p:cNvPr id="33798" name="Picture 6" descr="File:Palace of Westminster, London - Feb 2007.jpg">
            <a:hlinkClick r:id="rId6"/>
          </p:cNvPr>
          <p:cNvPicPr>
            <a:picLocks noChangeAspect="1" noChangeArrowheads="1"/>
          </p:cNvPicPr>
          <p:nvPr/>
        </p:nvPicPr>
        <p:blipFill>
          <a:blip r:embed="rId7" cstate="print"/>
          <a:srcRect/>
          <a:stretch>
            <a:fillRect/>
          </a:stretch>
        </p:blipFill>
        <p:spPr bwMode="auto">
          <a:xfrm>
            <a:off x="179512" y="3933056"/>
            <a:ext cx="4968552" cy="2448272"/>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41168" y="188640"/>
            <a:ext cx="4402832" cy="994122"/>
          </a:xfrm>
        </p:spPr>
        <p:txBody>
          <a:bodyPr>
            <a:noAutofit/>
          </a:bodyPr>
          <a:lstStyle/>
          <a:p>
            <a:r>
              <a:rPr lang="en-US" sz="3200" dirty="0" smtClean="0">
                <a:latin typeface="Times New Roman" pitchFamily="18" charset="0"/>
                <a:cs typeface="Times New Roman" pitchFamily="18" charset="0"/>
              </a:rPr>
              <a:t>Buckingham Palace</a:t>
            </a:r>
            <a:br>
              <a:rPr lang="en-US" sz="3200" dirty="0" smtClean="0">
                <a:latin typeface="Times New Roman" pitchFamily="18" charset="0"/>
                <a:cs typeface="Times New Roman" pitchFamily="18" charset="0"/>
              </a:rPr>
            </a:br>
            <a:r>
              <a:rPr lang="ru-RU" sz="3200" dirty="0" smtClean="0">
                <a:latin typeface="Times New Roman" pitchFamily="18" charset="0"/>
                <a:cs typeface="Times New Roman" pitchFamily="18" charset="0"/>
              </a:rPr>
              <a:t>Букингемский дворец</a:t>
            </a:r>
            <a:endParaRPr lang="ru-RU" sz="3200" dirty="0">
              <a:latin typeface="Times New Roman" pitchFamily="18" charset="0"/>
              <a:cs typeface="Times New Roman" pitchFamily="18" charset="0"/>
            </a:endParaRPr>
          </a:p>
        </p:txBody>
      </p:sp>
      <p:sp>
        <p:nvSpPr>
          <p:cNvPr id="3" name="Содержимое 2"/>
          <p:cNvSpPr>
            <a:spLocks noGrp="1"/>
          </p:cNvSpPr>
          <p:nvPr>
            <p:ph idx="1"/>
          </p:nvPr>
        </p:nvSpPr>
        <p:spPr>
          <a:xfrm>
            <a:off x="5004048" y="1196752"/>
            <a:ext cx="3960440" cy="3312368"/>
          </a:xfrm>
        </p:spPr>
        <p:txBody>
          <a:bodyPr>
            <a:normAutofit fontScale="47500" lnSpcReduction="20000"/>
          </a:bodyPr>
          <a:lstStyle/>
          <a:p>
            <a:pPr>
              <a:buNone/>
            </a:pPr>
            <a:r>
              <a:rPr lang="en-US" b="1" dirty="0" smtClean="0"/>
              <a:t>Buckingham Palace</a:t>
            </a:r>
            <a:r>
              <a:rPr lang="en-US" dirty="0" smtClean="0"/>
              <a:t> is the London home and</a:t>
            </a:r>
            <a:endParaRPr lang="ru-RU" dirty="0" smtClean="0"/>
          </a:p>
          <a:p>
            <a:pPr>
              <a:buNone/>
            </a:pPr>
            <a:r>
              <a:rPr lang="en-US" dirty="0" smtClean="0"/>
              <a:t> primary residence of the British monarch.</a:t>
            </a:r>
            <a:endParaRPr lang="ru-RU" dirty="0" smtClean="0"/>
          </a:p>
          <a:p>
            <a:pPr>
              <a:buNone/>
            </a:pPr>
            <a:r>
              <a:rPr lang="en-US" dirty="0" smtClean="0"/>
              <a:t> Buckingham Palace has 775 rooms. These</a:t>
            </a:r>
            <a:endParaRPr lang="ru-RU" dirty="0" smtClean="0"/>
          </a:p>
          <a:p>
            <a:pPr>
              <a:buNone/>
            </a:pPr>
            <a:r>
              <a:rPr lang="en-US" dirty="0" smtClean="0"/>
              <a:t> include 19 State rooms, 52 Royal and guest</a:t>
            </a:r>
            <a:endParaRPr lang="ru-RU" dirty="0" smtClean="0"/>
          </a:p>
          <a:p>
            <a:pPr>
              <a:buNone/>
            </a:pPr>
            <a:r>
              <a:rPr lang="en-US" dirty="0" smtClean="0"/>
              <a:t> bedrooms, 188 staff bedrooms, 92 offices</a:t>
            </a:r>
            <a:endParaRPr lang="ru-RU" dirty="0" smtClean="0"/>
          </a:p>
          <a:p>
            <a:pPr>
              <a:buNone/>
            </a:pPr>
            <a:r>
              <a:rPr lang="en-US" dirty="0" smtClean="0"/>
              <a:t> and 78 bathrooms. Buckingham Palace is the</a:t>
            </a:r>
            <a:endParaRPr lang="ru-RU" dirty="0" smtClean="0"/>
          </a:p>
          <a:p>
            <a:pPr>
              <a:buNone/>
            </a:pPr>
            <a:r>
              <a:rPr lang="en-US" dirty="0" smtClean="0"/>
              <a:t> Queens official London residence and is</a:t>
            </a:r>
            <a:endParaRPr lang="ru-RU" dirty="0" smtClean="0"/>
          </a:p>
          <a:p>
            <a:pPr>
              <a:buNone/>
            </a:pPr>
            <a:r>
              <a:rPr lang="en-US" dirty="0" smtClean="0"/>
              <a:t> used to receive and entertain guests on</a:t>
            </a:r>
            <a:endParaRPr lang="ru-RU" dirty="0" smtClean="0"/>
          </a:p>
          <a:p>
            <a:pPr>
              <a:buNone/>
            </a:pPr>
            <a:r>
              <a:rPr lang="en-US" dirty="0" smtClean="0"/>
              <a:t> state, ceremonial and official occasions for</a:t>
            </a:r>
            <a:endParaRPr lang="ru-RU" dirty="0" smtClean="0"/>
          </a:p>
          <a:p>
            <a:pPr>
              <a:buNone/>
            </a:pPr>
            <a:r>
              <a:rPr lang="en-US" dirty="0" smtClean="0"/>
              <a:t> the Royal Family. The Palace is located </a:t>
            </a:r>
            <a:endParaRPr lang="ru-RU" dirty="0" smtClean="0"/>
          </a:p>
          <a:p>
            <a:pPr>
              <a:buNone/>
            </a:pPr>
            <a:r>
              <a:rPr lang="en-US" dirty="0" smtClean="0"/>
              <a:t>between The Green Park, Hyde Park and St. </a:t>
            </a:r>
            <a:endParaRPr lang="ru-RU" dirty="0" smtClean="0"/>
          </a:p>
          <a:p>
            <a:pPr>
              <a:buNone/>
            </a:pPr>
            <a:r>
              <a:rPr lang="en-US" dirty="0" smtClean="0"/>
              <a:t>James's Park.</a:t>
            </a:r>
            <a:r>
              <a:rPr lang="ru-RU" dirty="0" smtClean="0"/>
              <a:t> </a:t>
            </a:r>
            <a:r>
              <a:rPr lang="en-US" dirty="0" smtClean="0"/>
              <a:t>Buckingham Palace's 19 state</a:t>
            </a:r>
            <a:endParaRPr lang="ru-RU" dirty="0" smtClean="0"/>
          </a:p>
          <a:p>
            <a:pPr>
              <a:buNone/>
            </a:pPr>
            <a:r>
              <a:rPr lang="en-US" dirty="0" smtClean="0"/>
              <a:t> rooms, ballroom and gardens are open to</a:t>
            </a:r>
            <a:endParaRPr lang="ru-RU" dirty="0" smtClean="0"/>
          </a:p>
          <a:p>
            <a:pPr>
              <a:buNone/>
            </a:pPr>
            <a:r>
              <a:rPr lang="en-US" dirty="0" smtClean="0"/>
              <a:t> visitors during August and September. </a:t>
            </a:r>
          </a:p>
          <a:p>
            <a:endParaRPr lang="ru-RU" dirty="0"/>
          </a:p>
        </p:txBody>
      </p:sp>
      <p:pic>
        <p:nvPicPr>
          <p:cNvPr id="34818" name="Picture 2" descr="File:Buckingham Palace, London - April 2009.jpg">
            <a:hlinkClick r:id="rId2"/>
          </p:cNvPr>
          <p:cNvPicPr>
            <a:picLocks noChangeAspect="1" noChangeArrowheads="1"/>
          </p:cNvPicPr>
          <p:nvPr/>
        </p:nvPicPr>
        <p:blipFill>
          <a:blip r:embed="rId3" cstate="screen"/>
          <a:srcRect/>
          <a:stretch>
            <a:fillRect/>
          </a:stretch>
        </p:blipFill>
        <p:spPr bwMode="auto">
          <a:xfrm>
            <a:off x="323528" y="332656"/>
            <a:ext cx="4523656" cy="2962995"/>
          </a:xfrm>
          <a:prstGeom prst="rect">
            <a:avLst/>
          </a:prstGeom>
          <a:noFill/>
        </p:spPr>
      </p:pic>
      <p:pic>
        <p:nvPicPr>
          <p:cNvPr id="34820" name="Picture 4" descr="Букингемский Дворец Buckingham Palace"/>
          <p:cNvPicPr>
            <a:picLocks noChangeAspect="1" noChangeArrowheads="1"/>
          </p:cNvPicPr>
          <p:nvPr/>
        </p:nvPicPr>
        <p:blipFill>
          <a:blip r:embed="rId4" cstate="print"/>
          <a:srcRect/>
          <a:stretch>
            <a:fillRect/>
          </a:stretch>
        </p:blipFill>
        <p:spPr bwMode="auto">
          <a:xfrm>
            <a:off x="251520" y="3861048"/>
            <a:ext cx="4687844" cy="2636913"/>
          </a:xfrm>
          <a:prstGeom prst="rect">
            <a:avLst/>
          </a:prstGeom>
          <a:noFill/>
        </p:spPr>
      </p:pic>
      <p:pic>
        <p:nvPicPr>
          <p:cNvPr id="34822" name="Picture 6" descr="Buckingham Palace"/>
          <p:cNvPicPr>
            <a:picLocks noChangeAspect="1" noChangeArrowheads="1"/>
          </p:cNvPicPr>
          <p:nvPr/>
        </p:nvPicPr>
        <p:blipFill>
          <a:blip r:embed="rId5" cstate="screen"/>
          <a:srcRect/>
          <a:stretch>
            <a:fillRect/>
          </a:stretch>
        </p:blipFill>
        <p:spPr bwMode="auto">
          <a:xfrm>
            <a:off x="5436096" y="4473866"/>
            <a:ext cx="2952328" cy="2229623"/>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80112" y="404664"/>
            <a:ext cx="3250704" cy="648072"/>
          </a:xfrm>
        </p:spPr>
        <p:txBody>
          <a:bodyPr>
            <a:noAutofit/>
          </a:bodyPr>
          <a:lstStyle/>
          <a:p>
            <a:r>
              <a:rPr lang="en-US" sz="2400" b="1" i="1" dirty="0" smtClean="0">
                <a:solidFill>
                  <a:srgbClr val="C00000"/>
                </a:solidFill>
              </a:rPr>
              <a:t>Kensington Palace </a:t>
            </a:r>
            <a:r>
              <a:rPr lang="ru-RU" sz="2400" b="1" i="1" dirty="0" smtClean="0">
                <a:solidFill>
                  <a:srgbClr val="C00000"/>
                </a:solidFill>
              </a:rPr>
              <a:t/>
            </a:r>
            <a:br>
              <a:rPr lang="ru-RU" sz="2400" b="1" i="1" dirty="0" smtClean="0">
                <a:solidFill>
                  <a:srgbClr val="C00000"/>
                </a:solidFill>
              </a:rPr>
            </a:br>
            <a:r>
              <a:rPr lang="ru-RU" sz="2400" b="1" i="1" dirty="0" smtClean="0">
                <a:solidFill>
                  <a:srgbClr val="C00000"/>
                </a:solidFill>
              </a:rPr>
              <a:t>Кенсингтонский дворец</a:t>
            </a:r>
            <a:endParaRPr lang="ru-RU" sz="2400" b="1" i="1" dirty="0">
              <a:solidFill>
                <a:srgbClr val="C00000"/>
              </a:solidFill>
            </a:endParaRPr>
          </a:p>
        </p:txBody>
      </p:sp>
      <p:sp>
        <p:nvSpPr>
          <p:cNvPr id="3" name="Содержимое 2"/>
          <p:cNvSpPr>
            <a:spLocks noGrp="1"/>
          </p:cNvSpPr>
          <p:nvPr>
            <p:ph idx="1"/>
          </p:nvPr>
        </p:nvSpPr>
        <p:spPr>
          <a:xfrm>
            <a:off x="5652120" y="1268760"/>
            <a:ext cx="3106688" cy="3312367"/>
          </a:xfrm>
        </p:spPr>
        <p:txBody>
          <a:bodyPr>
            <a:normAutofit fontScale="55000" lnSpcReduction="20000"/>
          </a:bodyPr>
          <a:lstStyle/>
          <a:p>
            <a:r>
              <a:rPr lang="en-US" b="1" dirty="0" smtClean="0"/>
              <a:t>Kensington Palace</a:t>
            </a:r>
            <a:r>
              <a:rPr lang="en-US" dirty="0" smtClean="0"/>
              <a:t> is a royal residence set in Kensington Gardens in London, England. It has been a residence of the British Royal Family since the 17th century. Kensington Palace is also used on an unofficial basis by Prince Harry, as well as his cousin Zara Phillips.</a:t>
            </a:r>
          </a:p>
          <a:p>
            <a:r>
              <a:rPr lang="en-US" dirty="0" smtClean="0"/>
              <a:t>It was the official residence of Diana, Princess of Wales (until her death in 1997)</a:t>
            </a:r>
            <a:r>
              <a:rPr lang="ru-RU" dirty="0" smtClean="0"/>
              <a:t>.</a:t>
            </a:r>
            <a:endParaRPr lang="en-US" dirty="0" smtClean="0"/>
          </a:p>
          <a:p>
            <a:endParaRPr lang="ru-RU" dirty="0"/>
          </a:p>
        </p:txBody>
      </p:sp>
      <p:pic>
        <p:nvPicPr>
          <p:cNvPr id="47106" name="Picture 2" descr="File:Kensington Palace, the South Front - geograph.org.uk - 287402.jpg">
            <a:hlinkClick r:id="rId2"/>
          </p:cNvPr>
          <p:cNvPicPr>
            <a:picLocks noChangeAspect="1" noChangeArrowheads="1"/>
          </p:cNvPicPr>
          <p:nvPr/>
        </p:nvPicPr>
        <p:blipFill>
          <a:blip r:embed="rId3" cstate="print"/>
          <a:srcRect/>
          <a:stretch>
            <a:fillRect/>
          </a:stretch>
        </p:blipFill>
        <p:spPr bwMode="auto">
          <a:xfrm>
            <a:off x="179512" y="188640"/>
            <a:ext cx="5327915" cy="3995936"/>
          </a:xfrm>
          <a:prstGeom prst="rect">
            <a:avLst/>
          </a:prstGeom>
          <a:noFill/>
        </p:spPr>
      </p:pic>
      <p:pic>
        <p:nvPicPr>
          <p:cNvPr id="47110" name="Picture 6" descr="http://static.panoramio.com/photos/original/5345090.jpg"/>
          <p:cNvPicPr>
            <a:picLocks noChangeAspect="1" noChangeArrowheads="1"/>
          </p:cNvPicPr>
          <p:nvPr/>
        </p:nvPicPr>
        <p:blipFill>
          <a:blip r:embed="rId4" cstate="screen"/>
          <a:srcRect/>
          <a:stretch>
            <a:fillRect/>
          </a:stretch>
        </p:blipFill>
        <p:spPr bwMode="auto">
          <a:xfrm>
            <a:off x="179512" y="4509120"/>
            <a:ext cx="8388424" cy="2212109"/>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dirty="0" smtClean="0">
                <a:latin typeface="Times New Roman" pitchFamily="18" charset="0"/>
                <a:cs typeface="Times New Roman" pitchFamily="18" charset="0"/>
              </a:rPr>
              <a:t>Источники:</a:t>
            </a:r>
            <a:endParaRPr lang="ru-RU" sz="3600" dirty="0">
              <a:latin typeface="Times New Roman" pitchFamily="18" charset="0"/>
              <a:cs typeface="Times New Roman" pitchFamily="18" charset="0"/>
            </a:endParaRPr>
          </a:p>
        </p:txBody>
      </p:sp>
      <p:sp>
        <p:nvSpPr>
          <p:cNvPr id="4" name="TextBox 3"/>
          <p:cNvSpPr txBox="1"/>
          <p:nvPr/>
        </p:nvSpPr>
        <p:spPr>
          <a:xfrm>
            <a:off x="357158" y="1357298"/>
            <a:ext cx="8265981" cy="1200329"/>
          </a:xfrm>
          <a:prstGeom prst="rect">
            <a:avLst/>
          </a:prstGeom>
          <a:noFill/>
        </p:spPr>
        <p:txBody>
          <a:bodyPr wrap="none" rtlCol="0">
            <a:spAutoFit/>
          </a:bodyPr>
          <a:lstStyle/>
          <a:p>
            <a:r>
              <a:rPr lang="ru-RU" dirty="0" smtClean="0"/>
              <a:t>1. </a:t>
            </a:r>
            <a:r>
              <a:rPr lang="en-US" dirty="0" smtClean="0"/>
              <a:t>http://images.yandex.ru/</a:t>
            </a:r>
            <a:r>
              <a:rPr lang="ru-RU" dirty="0" smtClean="0"/>
              <a:t> </a:t>
            </a:r>
          </a:p>
          <a:p>
            <a:r>
              <a:rPr lang="ru-RU" dirty="0" smtClean="0"/>
              <a:t>2. </a:t>
            </a:r>
            <a:r>
              <a:rPr lang="en-US" dirty="0" smtClean="0"/>
              <a:t>http://ru.wikipedia.org/wiki/</a:t>
            </a:r>
            <a:endParaRPr lang="ru-RU" dirty="0" smtClean="0"/>
          </a:p>
          <a:p>
            <a:r>
              <a:rPr lang="ru-RU" dirty="0" smtClean="0"/>
              <a:t>3. </a:t>
            </a:r>
            <a:r>
              <a:rPr lang="en-US" dirty="0" smtClean="0"/>
              <a:t>http://www.tourister.ru/world/europe/united-kingdom/city/london/placeofinterest</a:t>
            </a:r>
            <a:endParaRPr lang="ru-RU" dirty="0" smtClean="0"/>
          </a:p>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2962672" cy="1143000"/>
          </a:xfrm>
        </p:spPr>
        <p:txBody>
          <a:bodyPr/>
          <a:lstStyle/>
          <a:p>
            <a:endParaRPr lang="ru-RU" dirty="0"/>
          </a:p>
        </p:txBody>
      </p:sp>
      <p:sp>
        <p:nvSpPr>
          <p:cNvPr id="3" name="Содержимое 2"/>
          <p:cNvSpPr>
            <a:spLocks noGrp="1"/>
          </p:cNvSpPr>
          <p:nvPr>
            <p:ph idx="1"/>
          </p:nvPr>
        </p:nvSpPr>
        <p:spPr>
          <a:xfrm>
            <a:off x="4355976" y="260648"/>
            <a:ext cx="4546848" cy="3268959"/>
          </a:xfrm>
        </p:spPr>
        <p:txBody>
          <a:bodyPr>
            <a:normAutofit lnSpcReduction="10000"/>
          </a:bodyPr>
          <a:lstStyle/>
          <a:p>
            <a:pPr>
              <a:buNone/>
            </a:pPr>
            <a:r>
              <a:rPr lang="en-US" b="1" dirty="0" smtClean="0"/>
              <a:t> </a:t>
            </a:r>
            <a:r>
              <a:rPr lang="ru-RU" b="1" dirty="0" smtClean="0"/>
              <a:t>        </a:t>
            </a:r>
            <a:r>
              <a:rPr lang="ru-RU" b="1" dirty="0" err="1" smtClean="0"/>
              <a:t>The</a:t>
            </a:r>
            <a:r>
              <a:rPr lang="ru-RU" b="1" dirty="0" smtClean="0"/>
              <a:t> </a:t>
            </a:r>
            <a:r>
              <a:rPr lang="ru-RU" b="1" dirty="0" err="1" smtClean="0"/>
              <a:t>London</a:t>
            </a:r>
            <a:r>
              <a:rPr lang="ru-RU" b="1" dirty="0" smtClean="0"/>
              <a:t> </a:t>
            </a:r>
            <a:r>
              <a:rPr lang="ru-RU" b="1" dirty="0" err="1" smtClean="0"/>
              <a:t>Eye</a:t>
            </a:r>
            <a:endParaRPr lang="ru-RU" b="1" dirty="0" smtClean="0"/>
          </a:p>
          <a:p>
            <a:pPr>
              <a:buNone/>
            </a:pPr>
            <a:r>
              <a:rPr lang="ru-RU" b="1" dirty="0" smtClean="0"/>
              <a:t>      </a:t>
            </a:r>
            <a:r>
              <a:rPr lang="en-US" b="1" dirty="0" smtClean="0"/>
              <a:t> </a:t>
            </a:r>
            <a:r>
              <a:rPr lang="ru-RU" b="1" dirty="0" smtClean="0"/>
              <a:t>Лондонский глаз</a:t>
            </a:r>
          </a:p>
          <a:p>
            <a:pPr>
              <a:buNone/>
            </a:pPr>
            <a:r>
              <a:rPr lang="en-US" sz="1600" dirty="0" smtClean="0"/>
              <a:t>The  London Eye  is a giant 135-metre tall </a:t>
            </a:r>
            <a:r>
              <a:rPr lang="en-US" sz="1600" dirty="0" smtClean="0">
                <a:solidFill>
                  <a:schemeClr val="tx1">
                    <a:lumMod val="95000"/>
                    <a:lumOff val="5000"/>
                  </a:schemeClr>
                </a:solidFill>
              </a:rPr>
              <a:t>Ferris wheel </a:t>
            </a:r>
            <a:r>
              <a:rPr lang="en-US" sz="1600" dirty="0" smtClean="0"/>
              <a:t>situated on the banks of the River Thames in the British capital. </a:t>
            </a:r>
          </a:p>
          <a:p>
            <a:pPr>
              <a:buNone/>
            </a:pPr>
            <a:r>
              <a:rPr lang="en-US" sz="1600" dirty="0" smtClean="0"/>
              <a:t>It is the tallest Ferris wheel in Europe, and the most popular paid tourist </a:t>
            </a:r>
            <a:r>
              <a:rPr lang="en-US" sz="1600" dirty="0" smtClean="0">
                <a:solidFill>
                  <a:schemeClr val="tx1">
                    <a:lumMod val="95000"/>
                    <a:lumOff val="5000"/>
                  </a:schemeClr>
                </a:solidFill>
              </a:rPr>
              <a:t>attraction in the United Kingdom</a:t>
            </a:r>
            <a:r>
              <a:rPr lang="en-US" sz="1600" dirty="0" smtClean="0"/>
              <a:t>, visited by over 3.5 million people annually.</a:t>
            </a:r>
          </a:p>
          <a:p>
            <a:pPr>
              <a:buNone/>
            </a:pPr>
            <a:r>
              <a:rPr lang="en-US" sz="1600" dirty="0" smtClean="0"/>
              <a:t>The London Eye is located on the South Bank of the River Thames in London.</a:t>
            </a:r>
          </a:p>
          <a:p>
            <a:pPr>
              <a:buNone/>
            </a:pPr>
            <a:endParaRPr lang="ru-RU" sz="1600" dirty="0">
              <a:latin typeface="Times New Roman" pitchFamily="18" charset="0"/>
              <a:cs typeface="Times New Roman" pitchFamily="18" charset="0"/>
            </a:endParaRPr>
          </a:p>
        </p:txBody>
      </p:sp>
      <p:pic>
        <p:nvPicPr>
          <p:cNvPr id="19458" name="Picture 2" descr="London Eye - Вид изнутри">
            <a:hlinkClick r:id="rId3"/>
          </p:cNvPr>
          <p:cNvPicPr>
            <a:picLocks noChangeAspect="1" noChangeArrowheads="1"/>
          </p:cNvPicPr>
          <p:nvPr/>
        </p:nvPicPr>
        <p:blipFill>
          <a:blip r:embed="rId4" cstate="print"/>
          <a:srcRect/>
          <a:stretch>
            <a:fillRect/>
          </a:stretch>
        </p:blipFill>
        <p:spPr bwMode="auto">
          <a:xfrm>
            <a:off x="107504" y="3429000"/>
            <a:ext cx="4320480" cy="3240360"/>
          </a:xfrm>
          <a:prstGeom prst="rect">
            <a:avLst/>
          </a:prstGeom>
          <a:noFill/>
        </p:spPr>
      </p:pic>
      <p:pic>
        <p:nvPicPr>
          <p:cNvPr id="19460" name="Picture 4" descr="London Eye: Night with lights"/>
          <p:cNvPicPr>
            <a:picLocks noChangeAspect="1" noChangeArrowheads="1"/>
          </p:cNvPicPr>
          <p:nvPr/>
        </p:nvPicPr>
        <p:blipFill>
          <a:blip r:embed="rId5" cstate="print"/>
          <a:srcRect/>
          <a:stretch>
            <a:fillRect/>
          </a:stretch>
        </p:blipFill>
        <p:spPr bwMode="auto">
          <a:xfrm>
            <a:off x="107504" y="188640"/>
            <a:ext cx="4176464" cy="2898652"/>
          </a:xfrm>
          <a:prstGeom prst="rect">
            <a:avLst/>
          </a:prstGeom>
          <a:noFill/>
        </p:spPr>
      </p:pic>
      <p:pic>
        <p:nvPicPr>
          <p:cNvPr id="19462" name="Picture 6" descr="Обзорное колесо &quot;глаз Лондона&quot; (London Eye), Лондон, Великобритания."/>
          <p:cNvPicPr>
            <a:picLocks noChangeAspect="1" noChangeArrowheads="1"/>
          </p:cNvPicPr>
          <p:nvPr/>
        </p:nvPicPr>
        <p:blipFill>
          <a:blip r:embed="rId6" cstate="screen"/>
          <a:srcRect/>
          <a:stretch>
            <a:fillRect/>
          </a:stretch>
        </p:blipFill>
        <p:spPr bwMode="auto">
          <a:xfrm>
            <a:off x="4572000" y="3501008"/>
            <a:ext cx="4464496" cy="319472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16016" y="274638"/>
            <a:ext cx="3970784" cy="1143000"/>
          </a:xfrm>
        </p:spPr>
        <p:txBody>
          <a:bodyPr>
            <a:normAutofit fontScale="90000"/>
          </a:bodyPr>
          <a:lstStyle/>
          <a:p>
            <a:r>
              <a:rPr lang="en-US" sz="3600" b="1" dirty="0" smtClean="0"/>
              <a:t>Westminster Abbey</a:t>
            </a:r>
            <a:br>
              <a:rPr lang="en-US" sz="3600" b="1" dirty="0" smtClean="0"/>
            </a:br>
            <a:r>
              <a:rPr lang="ru-RU" sz="3600" b="1" dirty="0" smtClean="0"/>
              <a:t>Вестминстерское Аббатство</a:t>
            </a:r>
            <a:endParaRPr lang="ru-RU" sz="3600" b="1" dirty="0"/>
          </a:p>
        </p:txBody>
      </p:sp>
      <p:sp>
        <p:nvSpPr>
          <p:cNvPr id="3" name="Содержимое 2"/>
          <p:cNvSpPr>
            <a:spLocks noGrp="1"/>
          </p:cNvSpPr>
          <p:nvPr>
            <p:ph idx="1"/>
          </p:nvPr>
        </p:nvSpPr>
        <p:spPr>
          <a:xfrm>
            <a:off x="4788024" y="1700809"/>
            <a:ext cx="4176464" cy="2376263"/>
          </a:xfrm>
        </p:spPr>
        <p:txBody>
          <a:bodyPr>
            <a:normAutofit fontScale="70000" lnSpcReduction="20000"/>
          </a:bodyPr>
          <a:lstStyle/>
          <a:p>
            <a:pPr>
              <a:buNone/>
            </a:pPr>
            <a:r>
              <a:rPr lang="ru-RU" dirty="0" smtClean="0"/>
              <a:t>     </a:t>
            </a:r>
            <a:r>
              <a:rPr lang="en-US" dirty="0" smtClean="0"/>
              <a:t>Westminster Abbey is a</a:t>
            </a:r>
            <a:endParaRPr lang="ru-RU" dirty="0" smtClean="0"/>
          </a:p>
          <a:p>
            <a:pPr>
              <a:buNone/>
            </a:pPr>
            <a:r>
              <a:rPr lang="en-US" dirty="0" smtClean="0"/>
              <a:t>Gothic church in</a:t>
            </a:r>
            <a:r>
              <a:rPr lang="ru-RU" dirty="0" smtClean="0"/>
              <a:t> </a:t>
            </a:r>
            <a:r>
              <a:rPr lang="en-US" dirty="0" smtClean="0">
                <a:solidFill>
                  <a:schemeClr val="tx1">
                    <a:lumMod val="95000"/>
                    <a:lumOff val="5000"/>
                  </a:schemeClr>
                </a:solidFill>
              </a:rPr>
              <a:t>London</a:t>
            </a:r>
            <a:r>
              <a:rPr lang="en-US" dirty="0" smtClean="0"/>
              <a:t> that is the</a:t>
            </a:r>
            <a:endParaRPr lang="ru-RU" dirty="0" smtClean="0"/>
          </a:p>
          <a:p>
            <a:pPr>
              <a:buNone/>
            </a:pPr>
            <a:r>
              <a:rPr lang="en-US" dirty="0" smtClean="0"/>
              <a:t> traditional</a:t>
            </a:r>
            <a:r>
              <a:rPr lang="ru-RU" dirty="0" smtClean="0"/>
              <a:t> </a:t>
            </a:r>
            <a:r>
              <a:rPr lang="en-US" dirty="0" smtClean="0"/>
              <a:t>place of coronation and </a:t>
            </a:r>
            <a:endParaRPr lang="ru-RU" dirty="0" smtClean="0"/>
          </a:p>
          <a:p>
            <a:pPr>
              <a:buNone/>
            </a:pPr>
            <a:r>
              <a:rPr lang="en-US" dirty="0" smtClean="0"/>
              <a:t>burial for English</a:t>
            </a:r>
            <a:r>
              <a:rPr lang="ru-RU" dirty="0" smtClean="0"/>
              <a:t> </a:t>
            </a:r>
            <a:r>
              <a:rPr lang="en-US" dirty="0" smtClean="0"/>
              <a:t>monarchs.</a:t>
            </a:r>
            <a:r>
              <a:rPr lang="ru-RU" dirty="0" smtClean="0"/>
              <a:t> </a:t>
            </a:r>
            <a:r>
              <a:rPr lang="en-US" dirty="0" smtClean="0"/>
              <a:t>Located next to the Houses</a:t>
            </a:r>
            <a:endParaRPr lang="ru-RU" dirty="0" smtClean="0"/>
          </a:p>
          <a:p>
            <a:pPr>
              <a:buNone/>
            </a:pPr>
            <a:r>
              <a:rPr lang="en-US" dirty="0" smtClean="0"/>
              <a:t> of Parliament in the heart of</a:t>
            </a:r>
            <a:endParaRPr lang="ru-RU" dirty="0" smtClean="0"/>
          </a:p>
          <a:p>
            <a:pPr>
              <a:buNone/>
            </a:pPr>
            <a:r>
              <a:rPr lang="en-US" dirty="0" smtClean="0"/>
              <a:t> London</a:t>
            </a:r>
            <a:r>
              <a:rPr lang="ru-RU" dirty="0" smtClean="0"/>
              <a:t>.</a:t>
            </a:r>
            <a:endParaRPr lang="en-US" dirty="0" smtClean="0"/>
          </a:p>
          <a:p>
            <a:pPr algn="just"/>
            <a:endParaRPr lang="ru-RU" dirty="0"/>
          </a:p>
        </p:txBody>
      </p:sp>
      <p:pic>
        <p:nvPicPr>
          <p:cNvPr id="33794" name="Picture 2" descr="Westminster Abbey (Вестминстерское Аббатство)"/>
          <p:cNvPicPr>
            <a:picLocks noChangeAspect="1" noChangeArrowheads="1"/>
          </p:cNvPicPr>
          <p:nvPr/>
        </p:nvPicPr>
        <p:blipFill>
          <a:blip r:embed="rId2" cstate="print"/>
          <a:srcRect/>
          <a:stretch>
            <a:fillRect/>
          </a:stretch>
        </p:blipFill>
        <p:spPr bwMode="auto">
          <a:xfrm>
            <a:off x="179512" y="188640"/>
            <a:ext cx="4415878" cy="6048672"/>
          </a:xfrm>
          <a:prstGeom prst="rect">
            <a:avLst/>
          </a:prstGeom>
          <a:noFill/>
        </p:spPr>
      </p:pic>
      <p:pic>
        <p:nvPicPr>
          <p:cNvPr id="33798" name="Picture 6" descr="http://home2.btconnect.com/Crusader-Product/Westminster-Abbey/westminster-deans-yard.JPG"/>
          <p:cNvPicPr>
            <a:picLocks noChangeAspect="1" noChangeArrowheads="1"/>
          </p:cNvPicPr>
          <p:nvPr/>
        </p:nvPicPr>
        <p:blipFill>
          <a:blip r:embed="rId3" cstate="print"/>
          <a:srcRect/>
          <a:stretch>
            <a:fillRect/>
          </a:stretch>
        </p:blipFill>
        <p:spPr bwMode="auto">
          <a:xfrm>
            <a:off x="4860032" y="4005064"/>
            <a:ext cx="4176464" cy="2692103"/>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32040" y="404664"/>
            <a:ext cx="3960440" cy="720080"/>
          </a:xfrm>
        </p:spPr>
        <p:txBody>
          <a:bodyPr>
            <a:normAutofit fontScale="90000"/>
          </a:bodyPr>
          <a:lstStyle/>
          <a:p>
            <a:r>
              <a:rPr lang="en-US" sz="3200" b="1" dirty="0" smtClean="0"/>
              <a:t>The Tower of London</a:t>
            </a:r>
            <a:br>
              <a:rPr lang="en-US" sz="3200" b="1" dirty="0" smtClean="0"/>
            </a:br>
            <a:r>
              <a:rPr lang="ru-RU" sz="3200" b="1" dirty="0" smtClean="0"/>
              <a:t>Лондонский Тауэр</a:t>
            </a:r>
            <a:endParaRPr lang="ru-RU" sz="3200" b="1" dirty="0"/>
          </a:p>
        </p:txBody>
      </p:sp>
      <p:sp>
        <p:nvSpPr>
          <p:cNvPr id="3" name="Содержимое 2"/>
          <p:cNvSpPr>
            <a:spLocks noGrp="1"/>
          </p:cNvSpPr>
          <p:nvPr>
            <p:ph idx="1"/>
          </p:nvPr>
        </p:nvSpPr>
        <p:spPr>
          <a:xfrm>
            <a:off x="5004048" y="1268760"/>
            <a:ext cx="3960440" cy="5328592"/>
          </a:xfrm>
        </p:spPr>
        <p:txBody>
          <a:bodyPr>
            <a:noAutofit/>
          </a:bodyPr>
          <a:lstStyle/>
          <a:p>
            <a:pPr>
              <a:buNone/>
            </a:pPr>
            <a:r>
              <a:rPr lang="en-US" sz="1600" dirty="0" smtClean="0">
                <a:latin typeface="Times New Roman" pitchFamily="18" charset="0"/>
                <a:cs typeface="Times New Roman" pitchFamily="18" charset="0"/>
              </a:rPr>
              <a:t>   An ancient fortress in London. Now it’s a</a:t>
            </a:r>
          </a:p>
          <a:p>
            <a:pPr>
              <a:buNone/>
            </a:pPr>
            <a:r>
              <a:rPr lang="en-US" sz="1600" dirty="0" smtClean="0">
                <a:latin typeface="Times New Roman" pitchFamily="18" charset="0"/>
                <a:cs typeface="Times New Roman" pitchFamily="18" charset="0"/>
              </a:rPr>
              <a:t> museum</a:t>
            </a:r>
            <a:r>
              <a:rPr lang="ru-RU" sz="1600"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rPr>
              <a:t>of </a:t>
            </a:r>
            <a:r>
              <a:rPr lang="en-US" sz="1600" dirty="0" err="1" smtClean="0">
                <a:latin typeface="Times New Roman" pitchFamily="18" charset="0"/>
                <a:cs typeface="Times New Roman" pitchFamily="18" charset="0"/>
              </a:rPr>
              <a:t>armour</a:t>
            </a:r>
            <a:r>
              <a:rPr lang="en-US" sz="1600" dirty="0" smtClean="0">
                <a:latin typeface="Times New Roman" pitchFamily="18" charset="0"/>
                <a:cs typeface="Times New Roman" pitchFamily="18" charset="0"/>
              </a:rPr>
              <a:t> and also the place where</a:t>
            </a:r>
          </a:p>
          <a:p>
            <a:pPr>
              <a:buNone/>
            </a:pPr>
            <a:r>
              <a:rPr lang="en-US" sz="1600" dirty="0" smtClean="0">
                <a:latin typeface="Times New Roman" pitchFamily="18" charset="0"/>
                <a:cs typeface="Times New Roman" pitchFamily="18" charset="0"/>
              </a:rPr>
              <a:t> Crown Jewels are</a:t>
            </a:r>
            <a:r>
              <a:rPr lang="ru-RU" sz="1600"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rPr>
              <a:t> kept. It comprises not one,</a:t>
            </a:r>
          </a:p>
          <a:p>
            <a:pPr>
              <a:buNone/>
            </a:pPr>
            <a:r>
              <a:rPr lang="en-US" sz="1600" dirty="0" smtClean="0">
                <a:latin typeface="Times New Roman" pitchFamily="18" charset="0"/>
                <a:cs typeface="Times New Roman" pitchFamily="18" charset="0"/>
              </a:rPr>
              <a:t> but 20 towers. The oldest of which, the White</a:t>
            </a:r>
          </a:p>
          <a:p>
            <a:pPr>
              <a:buNone/>
            </a:pPr>
            <a:r>
              <a:rPr lang="en-US" sz="1600" dirty="0" smtClean="0">
                <a:latin typeface="Times New Roman" pitchFamily="18" charset="0"/>
                <a:cs typeface="Times New Roman" pitchFamily="18" charset="0"/>
              </a:rPr>
              <a:t> Tower. Many stories associated with British</a:t>
            </a:r>
          </a:p>
          <a:p>
            <a:pPr>
              <a:buNone/>
            </a:pPr>
            <a:r>
              <a:rPr lang="en-US" sz="1600" dirty="0" smtClean="0">
                <a:latin typeface="Times New Roman" pitchFamily="18" charset="0"/>
                <a:cs typeface="Times New Roman" pitchFamily="18" charset="0"/>
              </a:rPr>
              <a:t> history come from the Tower. In 1483 King</a:t>
            </a:r>
          </a:p>
          <a:p>
            <a:pPr>
              <a:buNone/>
            </a:pPr>
            <a:r>
              <a:rPr lang="en-US" sz="1600" dirty="0" smtClean="0">
                <a:latin typeface="Times New Roman" pitchFamily="18" charset="0"/>
                <a:cs typeface="Times New Roman" pitchFamily="18" charset="0"/>
              </a:rPr>
              <a:t> Edward IV's two sons were murdered in the</a:t>
            </a:r>
          </a:p>
          <a:p>
            <a:pPr>
              <a:buNone/>
            </a:pPr>
            <a:r>
              <a:rPr lang="en-US" sz="1600" dirty="0" smtClean="0">
                <a:latin typeface="Times New Roman" pitchFamily="18" charset="0"/>
                <a:cs typeface="Times New Roman" pitchFamily="18" charset="0"/>
              </a:rPr>
              <a:t> so-called Bloody Tower. Of course, no visit</a:t>
            </a:r>
          </a:p>
          <a:p>
            <a:pPr>
              <a:buNone/>
            </a:pPr>
            <a:r>
              <a:rPr lang="en-US" sz="1600" dirty="0" smtClean="0">
                <a:latin typeface="Times New Roman" pitchFamily="18" charset="0"/>
                <a:cs typeface="Times New Roman" pitchFamily="18" charset="0"/>
              </a:rPr>
              <a:t> to the Tower would be complete without</a:t>
            </a:r>
          </a:p>
          <a:p>
            <a:pPr>
              <a:buNone/>
            </a:pPr>
            <a:r>
              <a:rPr lang="en-US" sz="1600" dirty="0" smtClean="0">
                <a:latin typeface="Times New Roman" pitchFamily="18" charset="0"/>
                <a:cs typeface="Times New Roman" pitchFamily="18" charset="0"/>
              </a:rPr>
              <a:t> seeing the ravens; huge black birds. Legend</a:t>
            </a:r>
          </a:p>
          <a:p>
            <a:pPr>
              <a:buNone/>
            </a:pPr>
            <a:r>
              <a:rPr lang="en-US" sz="1600" dirty="0" smtClean="0">
                <a:latin typeface="Times New Roman" pitchFamily="18" charset="0"/>
                <a:cs typeface="Times New Roman" pitchFamily="18" charset="0"/>
              </a:rPr>
              <a:t> states that if the ravens were to leave the</a:t>
            </a:r>
          </a:p>
          <a:p>
            <a:pPr>
              <a:buNone/>
            </a:pPr>
            <a:r>
              <a:rPr lang="en-US" sz="1600" dirty="0" smtClean="0">
                <a:latin typeface="Times New Roman" pitchFamily="18" charset="0"/>
                <a:cs typeface="Times New Roman" pitchFamily="18" charset="0"/>
              </a:rPr>
              <a:t> Tower the Crown will fall, and Britain with</a:t>
            </a:r>
          </a:p>
          <a:p>
            <a:pPr>
              <a:buNone/>
            </a:pPr>
            <a:r>
              <a:rPr lang="en-US" sz="1600" dirty="0" smtClean="0">
                <a:latin typeface="Times New Roman" pitchFamily="18" charset="0"/>
                <a:cs typeface="Times New Roman" pitchFamily="18" charset="0"/>
              </a:rPr>
              <a:t> it. Under the special care of the Raven</a:t>
            </a:r>
          </a:p>
          <a:p>
            <a:pPr>
              <a:buNone/>
            </a:pPr>
            <a:r>
              <a:rPr lang="en-US" sz="1600" dirty="0" smtClean="0">
                <a:latin typeface="Times New Roman" pitchFamily="18" charset="0"/>
                <a:cs typeface="Times New Roman" pitchFamily="18" charset="0"/>
              </a:rPr>
              <a:t> Master, the ravens are fed a daily diet of raw</a:t>
            </a:r>
          </a:p>
          <a:p>
            <a:pPr>
              <a:buNone/>
            </a:pPr>
            <a:r>
              <a:rPr lang="en-US" sz="1600" dirty="0" smtClean="0">
                <a:latin typeface="Times New Roman" pitchFamily="18" charset="0"/>
                <a:cs typeface="Times New Roman" pitchFamily="18" charset="0"/>
              </a:rPr>
              <a:t> meat. And there is no danger of them flying</a:t>
            </a:r>
          </a:p>
          <a:p>
            <a:pPr>
              <a:buNone/>
            </a:pPr>
            <a:r>
              <a:rPr lang="en-US" sz="1600" dirty="0" smtClean="0">
                <a:latin typeface="Times New Roman" pitchFamily="18" charset="0"/>
                <a:cs typeface="Times New Roman" pitchFamily="18" charset="0"/>
              </a:rPr>
              <a:t> away, because their wings are clipped. </a:t>
            </a:r>
          </a:p>
        </p:txBody>
      </p:sp>
      <p:pic>
        <p:nvPicPr>
          <p:cNvPr id="18434" name="Picture 2" descr="Файл:001SFEC TOWER OF LONDON-200705.JPG">
            <a:hlinkClick r:id="rId2"/>
          </p:cNvPr>
          <p:cNvPicPr>
            <a:picLocks noChangeAspect="1" noChangeArrowheads="1"/>
          </p:cNvPicPr>
          <p:nvPr/>
        </p:nvPicPr>
        <p:blipFill>
          <a:blip r:embed="rId3" cstate="screen"/>
          <a:srcRect/>
          <a:stretch>
            <a:fillRect/>
          </a:stretch>
        </p:blipFill>
        <p:spPr bwMode="auto">
          <a:xfrm>
            <a:off x="107504" y="188640"/>
            <a:ext cx="4680520" cy="3096344"/>
          </a:xfrm>
          <a:prstGeom prst="rect">
            <a:avLst/>
          </a:prstGeom>
          <a:noFill/>
        </p:spPr>
      </p:pic>
      <p:pic>
        <p:nvPicPr>
          <p:cNvPr id="18436" name="Picture 4" descr="Файл:Tower of london from swissre.jpg">
            <a:hlinkClick r:id="rId4"/>
          </p:cNvPr>
          <p:cNvPicPr>
            <a:picLocks noChangeAspect="1" noChangeArrowheads="1"/>
          </p:cNvPicPr>
          <p:nvPr/>
        </p:nvPicPr>
        <p:blipFill>
          <a:blip r:embed="rId5" cstate="screen"/>
          <a:srcRect/>
          <a:stretch>
            <a:fillRect/>
          </a:stretch>
        </p:blipFill>
        <p:spPr bwMode="auto">
          <a:xfrm>
            <a:off x="179512" y="3645024"/>
            <a:ext cx="4608512" cy="2664296"/>
          </a:xfrm>
          <a:prstGeom prst="rect">
            <a:avLst/>
          </a:prstGeom>
          <a:noFill/>
        </p:spPr>
      </p:pic>
      <p:sp>
        <p:nvSpPr>
          <p:cNvPr id="18439" name="AutoShape 7" descr="http://www.world-art.ru/image_convert.php?id=3101&amp;type=architecture_big&amp;number_img=1"/>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8441" name="AutoShape 9" descr="http://www.world-art.ru/image_convert.php?id=3101&amp;type=architecture_big&amp;number_img=1"/>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8443" name="AutoShape 11" descr="http://www.world-art.ru/image_convert.php?id=3101&amp;type=architecture_big&amp;number_img=1"/>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8445" name="AutoShape 13" descr="http://www.world-art.ru/image_convert.php?id=3101&amp;type=architecture_big&amp;number_img=1"/>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4048" y="274638"/>
            <a:ext cx="3682752" cy="1143000"/>
          </a:xfrm>
        </p:spPr>
        <p:txBody>
          <a:bodyPr>
            <a:noAutofit/>
          </a:bodyPr>
          <a:lstStyle/>
          <a:p>
            <a:r>
              <a:rPr lang="en-US" sz="3600" b="1" i="1" dirty="0" smtClean="0">
                <a:solidFill>
                  <a:srgbClr val="C00000"/>
                </a:solidFill>
                <a:latin typeface="Times New Roman" pitchFamily="18" charset="0"/>
                <a:cs typeface="Times New Roman" pitchFamily="18" charset="0"/>
              </a:rPr>
              <a:t>The Bloody Tower</a:t>
            </a:r>
            <a:r>
              <a:rPr lang="ru-RU" sz="3600" b="1" i="1" dirty="0" smtClean="0">
                <a:solidFill>
                  <a:srgbClr val="C00000"/>
                </a:solidFill>
                <a:latin typeface="Times New Roman" pitchFamily="18" charset="0"/>
                <a:cs typeface="Times New Roman" pitchFamily="18" charset="0"/>
              </a:rPr>
              <a:t/>
            </a:r>
            <a:br>
              <a:rPr lang="ru-RU" sz="3600" b="1" i="1" dirty="0" smtClean="0">
                <a:solidFill>
                  <a:srgbClr val="C00000"/>
                </a:solidFill>
                <a:latin typeface="Times New Roman" pitchFamily="18" charset="0"/>
                <a:cs typeface="Times New Roman" pitchFamily="18" charset="0"/>
              </a:rPr>
            </a:br>
            <a:r>
              <a:rPr lang="ru-RU" sz="3600" b="1" i="1" dirty="0" smtClean="0">
                <a:solidFill>
                  <a:srgbClr val="C00000"/>
                </a:solidFill>
                <a:latin typeface="Times New Roman" pitchFamily="18" charset="0"/>
                <a:cs typeface="Times New Roman" pitchFamily="18" charset="0"/>
              </a:rPr>
              <a:t>Кровавая башня</a:t>
            </a:r>
            <a:endParaRPr lang="ru-RU" sz="3600" b="1" i="1" dirty="0">
              <a:solidFill>
                <a:srgbClr val="C00000"/>
              </a:solidFill>
            </a:endParaRPr>
          </a:p>
        </p:txBody>
      </p:sp>
      <p:sp>
        <p:nvSpPr>
          <p:cNvPr id="3" name="Содержимое 2"/>
          <p:cNvSpPr>
            <a:spLocks noGrp="1"/>
          </p:cNvSpPr>
          <p:nvPr>
            <p:ph idx="1"/>
          </p:nvPr>
        </p:nvSpPr>
        <p:spPr>
          <a:xfrm>
            <a:off x="4932040" y="1600201"/>
            <a:ext cx="3754759" cy="4349080"/>
          </a:xfrm>
        </p:spPr>
        <p:txBody>
          <a:bodyPr>
            <a:normAutofit fontScale="47500" lnSpcReduction="20000"/>
          </a:bodyPr>
          <a:lstStyle/>
          <a:p>
            <a:pPr>
              <a:buNone/>
            </a:pPr>
            <a:r>
              <a:rPr lang="en-US" b="1" dirty="0" smtClean="0"/>
              <a:t>The Bloody Tower was built by King Henry III</a:t>
            </a:r>
          </a:p>
          <a:p>
            <a:pPr>
              <a:buNone/>
            </a:pPr>
            <a:r>
              <a:rPr lang="en-US" b="1" dirty="0" smtClean="0"/>
              <a:t> between 1238 - 1272</a:t>
            </a:r>
          </a:p>
          <a:p>
            <a:pPr>
              <a:buNone/>
            </a:pPr>
            <a:r>
              <a:rPr lang="en-US" b="1" dirty="0" smtClean="0"/>
              <a:t>The Bloody Tower was originally named the</a:t>
            </a:r>
          </a:p>
          <a:p>
            <a:pPr>
              <a:buNone/>
            </a:pPr>
            <a:r>
              <a:rPr lang="en-US" b="1" dirty="0" smtClean="0"/>
              <a:t> Garden Tower</a:t>
            </a:r>
            <a:r>
              <a:rPr lang="ru-RU" b="1" dirty="0" smtClean="0"/>
              <a:t>.</a:t>
            </a:r>
            <a:r>
              <a:rPr lang="en-US" b="1" dirty="0" smtClean="0"/>
              <a:t> But was given this nickname</a:t>
            </a:r>
          </a:p>
          <a:p>
            <a:pPr>
              <a:buNone/>
            </a:pPr>
            <a:r>
              <a:rPr lang="en-US" b="1" dirty="0" smtClean="0"/>
              <a:t> from the murderous events which were </a:t>
            </a:r>
          </a:p>
          <a:p>
            <a:pPr>
              <a:buNone/>
            </a:pPr>
            <a:r>
              <a:rPr lang="en-US" b="1" dirty="0" smtClean="0"/>
              <a:t>believed to have occurred in the building. It </a:t>
            </a:r>
          </a:p>
          <a:p>
            <a:pPr>
              <a:buNone/>
            </a:pPr>
            <a:r>
              <a:rPr lang="en-US" b="1" dirty="0" smtClean="0"/>
              <a:t>is believed to first derive its name from the</a:t>
            </a:r>
          </a:p>
          <a:p>
            <a:pPr>
              <a:buNone/>
            </a:pPr>
            <a:r>
              <a:rPr lang="en-US" b="1" dirty="0" smtClean="0"/>
              <a:t> suicide in it of Henry Percy. It was </a:t>
            </a:r>
          </a:p>
          <a:p>
            <a:pPr>
              <a:buNone/>
            </a:pPr>
            <a:r>
              <a:rPr lang="en-US" b="1" dirty="0" smtClean="0"/>
              <a:t>then  believed to be the scene of the murder</a:t>
            </a:r>
          </a:p>
          <a:p>
            <a:pPr>
              <a:buNone/>
            </a:pPr>
            <a:r>
              <a:rPr lang="en-US" b="1" dirty="0" smtClean="0"/>
              <a:t> of the two little Princes in the Tower – </a:t>
            </a:r>
          </a:p>
          <a:p>
            <a:pPr>
              <a:buNone/>
            </a:pPr>
            <a:r>
              <a:rPr lang="en-US" b="1" dirty="0" smtClean="0"/>
              <a:t>Edward V and his brother the Duke of York.</a:t>
            </a:r>
          </a:p>
          <a:p>
            <a:pPr>
              <a:buNone/>
            </a:pPr>
            <a:r>
              <a:rPr lang="en-US" b="1" dirty="0" smtClean="0"/>
              <a:t> Finally it was believed that Henry VI also </a:t>
            </a:r>
          </a:p>
          <a:p>
            <a:pPr>
              <a:buNone/>
            </a:pPr>
            <a:r>
              <a:rPr lang="en-US" b="1" dirty="0" smtClean="0"/>
              <a:t>met his death here. Others who suffered </a:t>
            </a:r>
          </a:p>
          <a:p>
            <a:pPr>
              <a:buNone/>
            </a:pPr>
            <a:r>
              <a:rPr lang="en-US" b="1" dirty="0" smtClean="0"/>
              <a:t>imprisonment or death in the Bloody Tower </a:t>
            </a:r>
          </a:p>
          <a:p>
            <a:pPr>
              <a:buNone/>
            </a:pPr>
            <a:r>
              <a:rPr lang="en-US" b="1" dirty="0" smtClean="0"/>
              <a:t>included: Henry Percy died there in </a:t>
            </a:r>
          </a:p>
          <a:p>
            <a:pPr>
              <a:buNone/>
            </a:pPr>
            <a:r>
              <a:rPr lang="en-US" b="1" dirty="0" smtClean="0"/>
              <a:t>mysterious circumstances in 1585; Hanging </a:t>
            </a:r>
          </a:p>
          <a:p>
            <a:pPr>
              <a:buNone/>
            </a:pPr>
            <a:r>
              <a:rPr lang="en-US" b="1" dirty="0" smtClean="0"/>
              <a:t>Judge </a:t>
            </a:r>
            <a:r>
              <a:rPr lang="en-US" b="1" dirty="0" err="1" smtClean="0"/>
              <a:t>Jeffreys</a:t>
            </a:r>
            <a:r>
              <a:rPr lang="en-US" b="1" dirty="0" smtClean="0"/>
              <a:t> , Sir Thomas </a:t>
            </a:r>
            <a:r>
              <a:rPr lang="en-US" b="1" dirty="0" err="1" smtClean="0"/>
              <a:t>Overbury</a:t>
            </a:r>
            <a:r>
              <a:rPr lang="en-US" b="1" dirty="0" smtClean="0"/>
              <a:t>, poet</a:t>
            </a:r>
          </a:p>
          <a:p>
            <a:pPr>
              <a:buNone/>
            </a:pPr>
            <a:r>
              <a:rPr lang="en-US" b="1" dirty="0" smtClean="0"/>
              <a:t>  and many others.</a:t>
            </a:r>
          </a:p>
        </p:txBody>
      </p:sp>
      <p:pic>
        <p:nvPicPr>
          <p:cNvPr id="38914" name="Picture 2" descr="Кровавая Башня. Тауэр"/>
          <p:cNvPicPr>
            <a:picLocks noChangeAspect="1" noChangeArrowheads="1"/>
          </p:cNvPicPr>
          <p:nvPr/>
        </p:nvPicPr>
        <p:blipFill>
          <a:blip r:embed="rId2" cstate="print"/>
          <a:srcRect/>
          <a:stretch>
            <a:fillRect/>
          </a:stretch>
        </p:blipFill>
        <p:spPr bwMode="auto">
          <a:xfrm>
            <a:off x="395536" y="4221088"/>
            <a:ext cx="3528392" cy="2376264"/>
          </a:xfrm>
          <a:prstGeom prst="rect">
            <a:avLst/>
          </a:prstGeom>
          <a:noFill/>
        </p:spPr>
      </p:pic>
      <p:pic>
        <p:nvPicPr>
          <p:cNvPr id="38918" name="Picture 6" descr="Tower of London - Bloody Tower"/>
          <p:cNvPicPr>
            <a:picLocks noChangeAspect="1" noChangeArrowheads="1"/>
          </p:cNvPicPr>
          <p:nvPr/>
        </p:nvPicPr>
        <p:blipFill>
          <a:blip r:embed="rId3" cstate="print"/>
          <a:srcRect/>
          <a:stretch>
            <a:fillRect/>
          </a:stretch>
        </p:blipFill>
        <p:spPr bwMode="auto">
          <a:xfrm>
            <a:off x="395536" y="188640"/>
            <a:ext cx="3533775" cy="38100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188640"/>
            <a:ext cx="3970784" cy="1143000"/>
          </a:xfrm>
        </p:spPr>
        <p:txBody>
          <a:bodyPr>
            <a:normAutofit/>
          </a:bodyPr>
          <a:lstStyle/>
          <a:p>
            <a:r>
              <a:rPr lang="en-US" sz="3200" b="1" i="1" dirty="0" smtClean="0"/>
              <a:t>The White Tower</a:t>
            </a:r>
            <a:br>
              <a:rPr lang="en-US" sz="3200" b="1" i="1" dirty="0" smtClean="0"/>
            </a:br>
            <a:r>
              <a:rPr lang="ru-RU" sz="3200" b="1" i="1" dirty="0" smtClean="0"/>
              <a:t>Белая Башня</a:t>
            </a:r>
            <a:endParaRPr lang="ru-RU" sz="3200" b="1" i="1" dirty="0"/>
          </a:p>
        </p:txBody>
      </p:sp>
      <p:sp>
        <p:nvSpPr>
          <p:cNvPr id="3" name="Содержимое 2"/>
          <p:cNvSpPr>
            <a:spLocks noGrp="1"/>
          </p:cNvSpPr>
          <p:nvPr>
            <p:ph idx="1"/>
          </p:nvPr>
        </p:nvSpPr>
        <p:spPr>
          <a:xfrm>
            <a:off x="5868144" y="476672"/>
            <a:ext cx="2818656" cy="5649491"/>
          </a:xfrm>
        </p:spPr>
        <p:txBody>
          <a:bodyPr>
            <a:normAutofit fontScale="62500" lnSpcReduction="20000"/>
          </a:bodyPr>
          <a:lstStyle/>
          <a:p>
            <a:r>
              <a:rPr lang="en-US" dirty="0" smtClean="0"/>
              <a:t>The </a:t>
            </a:r>
            <a:r>
              <a:rPr lang="en-US" b="1" dirty="0" smtClean="0"/>
              <a:t>White Tower</a:t>
            </a:r>
            <a:r>
              <a:rPr lang="en-US" dirty="0" smtClean="0"/>
              <a:t> is a central tower, the old tower, at the Tower of London. It was started in 1078 by William the Conqueror who ordered the White Tower to be built inside the south-east part of The City walls, near the River Thames. This was as to protect London from outside invaders. William ordered the Tower to be built of  stone. The tower was finished around 1087 by his sons and successors, William Rufus and Henry I.</a:t>
            </a:r>
            <a:endParaRPr lang="ru-RU" dirty="0"/>
          </a:p>
        </p:txBody>
      </p:sp>
      <p:pic>
        <p:nvPicPr>
          <p:cNvPr id="39940" name="Picture 4" descr="The White Tower dates from the late 11th century">
            <a:hlinkClick r:id="rId2"/>
          </p:cNvPr>
          <p:cNvPicPr>
            <a:picLocks noChangeAspect="1" noChangeArrowheads="1"/>
          </p:cNvPicPr>
          <p:nvPr/>
        </p:nvPicPr>
        <p:blipFill>
          <a:blip r:embed="rId3" cstate="print"/>
          <a:srcRect/>
          <a:stretch>
            <a:fillRect/>
          </a:stretch>
        </p:blipFill>
        <p:spPr bwMode="auto">
          <a:xfrm>
            <a:off x="179512" y="1412776"/>
            <a:ext cx="5544616" cy="432048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220072" y="260648"/>
            <a:ext cx="3106688" cy="1143000"/>
          </a:xfrm>
        </p:spPr>
        <p:txBody>
          <a:bodyPr>
            <a:normAutofit fontScale="90000"/>
          </a:bodyPr>
          <a:lstStyle/>
          <a:p>
            <a:r>
              <a:rPr lang="en-US" sz="4000" b="1" dirty="0" smtClean="0"/>
              <a:t/>
            </a:r>
            <a:br>
              <a:rPr lang="en-US" sz="4000" b="1" dirty="0" smtClean="0"/>
            </a:br>
            <a:r>
              <a:rPr lang="en-US" sz="4000" b="1" dirty="0" smtClean="0"/>
              <a:t>Stonehenge</a:t>
            </a:r>
            <a:br>
              <a:rPr lang="en-US" sz="4000" b="1" dirty="0" smtClean="0"/>
            </a:br>
            <a:r>
              <a:rPr lang="ru-RU" sz="4000" b="1" dirty="0" smtClean="0"/>
              <a:t>Стоунхендж</a:t>
            </a:r>
            <a:r>
              <a:rPr lang="ru-RU" b="1" dirty="0" smtClean="0"/>
              <a:t/>
            </a:r>
            <a:br>
              <a:rPr lang="ru-RU" b="1" dirty="0" smtClean="0"/>
            </a:br>
            <a:endParaRPr lang="ru-RU" dirty="0"/>
          </a:p>
        </p:txBody>
      </p:sp>
      <p:sp>
        <p:nvSpPr>
          <p:cNvPr id="3" name="Содержимое 2"/>
          <p:cNvSpPr>
            <a:spLocks noGrp="1"/>
          </p:cNvSpPr>
          <p:nvPr>
            <p:ph idx="1"/>
          </p:nvPr>
        </p:nvSpPr>
        <p:spPr>
          <a:xfrm>
            <a:off x="4860032" y="1600201"/>
            <a:ext cx="3826768" cy="4205064"/>
          </a:xfrm>
        </p:spPr>
        <p:txBody>
          <a:bodyPr>
            <a:normAutofit fontScale="70000" lnSpcReduction="20000"/>
          </a:bodyPr>
          <a:lstStyle/>
          <a:p>
            <a:pPr>
              <a:buNone/>
            </a:pPr>
            <a:r>
              <a:rPr lang="en-US" b="1" dirty="0" smtClean="0"/>
              <a:t>Stonehenge</a:t>
            </a:r>
            <a:r>
              <a:rPr lang="en-US" dirty="0" smtClean="0"/>
              <a:t> is a </a:t>
            </a:r>
            <a:r>
              <a:rPr lang="en-US" dirty="0" err="1" smtClean="0"/>
              <a:t>prehistori</a:t>
            </a:r>
            <a:r>
              <a:rPr lang="ru-RU" dirty="0" smtClean="0"/>
              <a:t>с</a:t>
            </a:r>
          </a:p>
          <a:p>
            <a:pPr>
              <a:buNone/>
            </a:pPr>
            <a:r>
              <a:rPr lang="en-US" dirty="0" smtClean="0"/>
              <a:t> monument located in the</a:t>
            </a:r>
            <a:endParaRPr lang="ru-RU" dirty="0" smtClean="0"/>
          </a:p>
          <a:p>
            <a:pPr>
              <a:buNone/>
            </a:pPr>
            <a:r>
              <a:rPr lang="en-US" dirty="0" smtClean="0"/>
              <a:t> English county of Wiltshire</a:t>
            </a:r>
            <a:endParaRPr lang="ru-RU" dirty="0" smtClean="0"/>
          </a:p>
          <a:p>
            <a:pPr>
              <a:buNone/>
            </a:pPr>
            <a:r>
              <a:rPr lang="en-US" dirty="0" smtClean="0"/>
              <a:t> </a:t>
            </a:r>
            <a:r>
              <a:rPr lang="ru-RU" dirty="0" smtClean="0"/>
              <a:t>(</a:t>
            </a:r>
            <a:r>
              <a:rPr lang="ru-RU" dirty="0" err="1" smtClean="0"/>
              <a:t>Уилтшир</a:t>
            </a:r>
            <a:r>
              <a:rPr lang="ru-RU" dirty="0" smtClean="0"/>
              <a:t>)</a:t>
            </a:r>
            <a:r>
              <a:rPr lang="en-US" dirty="0" smtClean="0"/>
              <a:t>, about</a:t>
            </a:r>
            <a:endParaRPr lang="ru-RU" dirty="0" smtClean="0"/>
          </a:p>
          <a:p>
            <a:pPr>
              <a:buNone/>
            </a:pPr>
            <a:r>
              <a:rPr lang="ru-RU" dirty="0" smtClean="0"/>
              <a:t> </a:t>
            </a:r>
            <a:r>
              <a:rPr lang="en-US" dirty="0" smtClean="0"/>
              <a:t>13</a:t>
            </a:r>
            <a:r>
              <a:rPr lang="ru-RU" dirty="0" smtClean="0"/>
              <a:t> </a:t>
            </a:r>
            <a:r>
              <a:rPr lang="en-US" dirty="0" smtClean="0"/>
              <a:t> </a:t>
            </a:r>
            <a:r>
              <a:rPr lang="en-US" dirty="0" err="1" smtClean="0"/>
              <a:t>kilometres</a:t>
            </a:r>
            <a:r>
              <a:rPr lang="en-US" dirty="0" smtClean="0"/>
              <a:t>  north of</a:t>
            </a:r>
            <a:endParaRPr lang="ru-RU" dirty="0" smtClean="0"/>
          </a:p>
          <a:p>
            <a:pPr>
              <a:buNone/>
            </a:pPr>
            <a:r>
              <a:rPr lang="en-US" dirty="0" smtClean="0"/>
              <a:t> Salisbury</a:t>
            </a:r>
            <a:r>
              <a:rPr lang="ru-RU" dirty="0" smtClean="0"/>
              <a:t> (Солсбери)</a:t>
            </a:r>
            <a:r>
              <a:rPr lang="en-US" dirty="0" smtClean="0"/>
              <a:t>. One</a:t>
            </a:r>
            <a:endParaRPr lang="ru-RU" dirty="0" smtClean="0"/>
          </a:p>
          <a:p>
            <a:pPr>
              <a:buNone/>
            </a:pPr>
            <a:r>
              <a:rPr lang="en-US" dirty="0" smtClean="0"/>
              <a:t> of the most famous sites in</a:t>
            </a:r>
            <a:endParaRPr lang="ru-RU" dirty="0" smtClean="0"/>
          </a:p>
          <a:p>
            <a:pPr>
              <a:buNone/>
            </a:pPr>
            <a:r>
              <a:rPr lang="en-US" dirty="0" smtClean="0"/>
              <a:t> the world, Stonehenge is </a:t>
            </a:r>
            <a:endParaRPr lang="ru-RU" dirty="0" smtClean="0"/>
          </a:p>
          <a:p>
            <a:pPr>
              <a:buNone/>
            </a:pPr>
            <a:r>
              <a:rPr lang="en-US" dirty="0" smtClean="0"/>
              <a:t>composed of earthworks</a:t>
            </a:r>
            <a:endParaRPr lang="ru-RU" dirty="0" smtClean="0"/>
          </a:p>
          <a:p>
            <a:pPr>
              <a:buNone/>
            </a:pPr>
            <a:r>
              <a:rPr lang="en-US" dirty="0" smtClean="0"/>
              <a:t> surrounding a circular</a:t>
            </a:r>
            <a:endParaRPr lang="ru-RU" dirty="0" smtClean="0"/>
          </a:p>
          <a:p>
            <a:pPr>
              <a:buNone/>
            </a:pPr>
            <a:r>
              <a:rPr lang="en-US" dirty="0" smtClean="0"/>
              <a:t> setting of large standing</a:t>
            </a:r>
            <a:endParaRPr lang="ru-RU" dirty="0" smtClean="0"/>
          </a:p>
          <a:p>
            <a:pPr>
              <a:buNone/>
            </a:pPr>
            <a:r>
              <a:rPr lang="en-US" dirty="0" smtClean="0"/>
              <a:t> stones. </a:t>
            </a:r>
            <a:endParaRPr lang="ru-RU" dirty="0"/>
          </a:p>
        </p:txBody>
      </p:sp>
      <p:pic>
        <p:nvPicPr>
          <p:cNvPr id="4" name="Picture 6" descr="Стоунхендж"/>
          <p:cNvPicPr>
            <a:picLocks noChangeAspect="1" noChangeArrowheads="1"/>
          </p:cNvPicPr>
          <p:nvPr/>
        </p:nvPicPr>
        <p:blipFill>
          <a:blip r:embed="rId2" cstate="screen"/>
          <a:srcRect/>
          <a:stretch>
            <a:fillRect/>
          </a:stretch>
        </p:blipFill>
        <p:spPr bwMode="auto">
          <a:xfrm>
            <a:off x="250825" y="333375"/>
            <a:ext cx="4319588" cy="3082925"/>
          </a:xfrm>
          <a:prstGeom prst="rect">
            <a:avLst/>
          </a:prstGeom>
          <a:noFill/>
        </p:spPr>
      </p:pic>
      <p:pic>
        <p:nvPicPr>
          <p:cNvPr id="5" name="Picture 8" descr="Стоунхендж"/>
          <p:cNvPicPr>
            <a:picLocks noChangeAspect="1" noChangeArrowheads="1"/>
          </p:cNvPicPr>
          <p:nvPr/>
        </p:nvPicPr>
        <p:blipFill>
          <a:blip r:embed="rId3" cstate="screen"/>
          <a:srcRect/>
          <a:stretch>
            <a:fillRect/>
          </a:stretch>
        </p:blipFill>
        <p:spPr bwMode="auto">
          <a:xfrm>
            <a:off x="250825" y="3500438"/>
            <a:ext cx="4321175" cy="3189287"/>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99992" y="188640"/>
            <a:ext cx="4536504" cy="850106"/>
          </a:xfrm>
        </p:spPr>
        <p:txBody>
          <a:bodyPr>
            <a:noAutofit/>
          </a:bodyPr>
          <a:lstStyle/>
          <a:p>
            <a:pPr algn="l"/>
            <a:r>
              <a:rPr lang="en-US" sz="2800" dirty="0" smtClean="0">
                <a:latin typeface="Times New Roman" pitchFamily="18" charset="0"/>
                <a:cs typeface="Times New Roman" pitchFamily="18" charset="0"/>
              </a:rPr>
              <a:t>The University of</a:t>
            </a:r>
            <a:r>
              <a:rPr lang="ru-RU"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Cambridge</a:t>
            </a:r>
            <a:br>
              <a:rPr lang="en-US"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Кембриджский университет</a:t>
            </a:r>
            <a:endParaRPr lang="ru-RU" sz="2800" dirty="0">
              <a:latin typeface="Times New Roman" pitchFamily="18" charset="0"/>
              <a:cs typeface="Times New Roman" pitchFamily="18" charset="0"/>
            </a:endParaRPr>
          </a:p>
        </p:txBody>
      </p:sp>
      <p:sp>
        <p:nvSpPr>
          <p:cNvPr id="3" name="Содержимое 2"/>
          <p:cNvSpPr>
            <a:spLocks noGrp="1"/>
          </p:cNvSpPr>
          <p:nvPr>
            <p:ph idx="1"/>
          </p:nvPr>
        </p:nvSpPr>
        <p:spPr>
          <a:xfrm>
            <a:off x="4860032" y="1196751"/>
            <a:ext cx="3970784" cy="2664297"/>
          </a:xfrm>
        </p:spPr>
        <p:txBody>
          <a:bodyPr>
            <a:normAutofit fontScale="32500" lnSpcReduction="20000"/>
          </a:bodyPr>
          <a:lstStyle/>
          <a:p>
            <a:pPr>
              <a:buNone/>
            </a:pPr>
            <a:r>
              <a:rPr lang="en-US" sz="4300" dirty="0" smtClean="0"/>
              <a:t>The University of Cambridge (informally </a:t>
            </a:r>
            <a:endParaRPr lang="ru-RU" sz="4300" dirty="0" smtClean="0"/>
          </a:p>
          <a:p>
            <a:pPr>
              <a:buNone/>
            </a:pPr>
            <a:r>
              <a:rPr lang="en-US" sz="4300" dirty="0" smtClean="0"/>
              <a:t>Cambridge University, or simply Cambridge) is </a:t>
            </a:r>
            <a:endParaRPr lang="ru-RU" sz="4300" dirty="0" smtClean="0"/>
          </a:p>
          <a:p>
            <a:pPr>
              <a:buNone/>
            </a:pPr>
            <a:r>
              <a:rPr lang="en-US" sz="4300" dirty="0" smtClean="0"/>
              <a:t>public, research university located in Cambridge, </a:t>
            </a:r>
            <a:endParaRPr lang="ru-RU" sz="4300" dirty="0" smtClean="0"/>
          </a:p>
          <a:p>
            <a:pPr>
              <a:buNone/>
            </a:pPr>
            <a:r>
              <a:rPr lang="en-US" sz="4300" dirty="0" smtClean="0"/>
              <a:t>United Kingdom. It is</a:t>
            </a:r>
            <a:r>
              <a:rPr lang="ru-RU" sz="4300" dirty="0" smtClean="0"/>
              <a:t> </a:t>
            </a:r>
            <a:r>
              <a:rPr lang="en-US" sz="4300" dirty="0" smtClean="0"/>
              <a:t>the second-oldest university</a:t>
            </a:r>
            <a:endParaRPr lang="ru-RU" sz="4300" dirty="0" smtClean="0"/>
          </a:p>
          <a:p>
            <a:pPr>
              <a:buNone/>
            </a:pPr>
            <a:r>
              <a:rPr lang="en-US" sz="4300" dirty="0" smtClean="0"/>
              <a:t> in both England and the English-speaking world</a:t>
            </a:r>
            <a:endParaRPr lang="ru-RU" sz="4300" dirty="0" smtClean="0"/>
          </a:p>
          <a:p>
            <a:pPr>
              <a:buNone/>
            </a:pPr>
            <a:r>
              <a:rPr lang="en-US" sz="4300" dirty="0" smtClean="0"/>
              <a:t> and the seventh-oldest globally. It is one of the </a:t>
            </a:r>
            <a:endParaRPr lang="ru-RU" sz="4300" dirty="0" smtClean="0"/>
          </a:p>
          <a:p>
            <a:pPr>
              <a:buNone/>
            </a:pPr>
            <a:r>
              <a:rPr lang="en-US" sz="4300" dirty="0" smtClean="0"/>
              <a:t>best universities in the world. Graduates</a:t>
            </a:r>
            <a:r>
              <a:rPr lang="ru-RU" sz="4300" dirty="0" smtClean="0"/>
              <a:t> </a:t>
            </a:r>
            <a:r>
              <a:rPr lang="en-US" sz="4300" dirty="0" smtClean="0"/>
              <a:t>University</a:t>
            </a:r>
            <a:endParaRPr lang="ru-RU" sz="4300" dirty="0" smtClean="0"/>
          </a:p>
          <a:p>
            <a:pPr>
              <a:buNone/>
            </a:pPr>
            <a:r>
              <a:rPr lang="ru-RU" sz="4300" dirty="0" smtClean="0"/>
              <a:t> </a:t>
            </a:r>
            <a:r>
              <a:rPr lang="en-US" sz="4300" dirty="0" smtClean="0"/>
              <a:t>have won a total of 61 Nobel Prizes, the</a:t>
            </a:r>
            <a:r>
              <a:rPr lang="ru-RU" sz="4300" dirty="0" smtClean="0"/>
              <a:t> </a:t>
            </a:r>
            <a:r>
              <a:rPr lang="en-US" sz="4300" dirty="0" smtClean="0"/>
              <a:t>most of</a:t>
            </a:r>
            <a:endParaRPr lang="ru-RU" sz="4300" dirty="0" smtClean="0"/>
          </a:p>
          <a:p>
            <a:pPr>
              <a:buNone/>
            </a:pPr>
            <a:r>
              <a:rPr lang="en-US" sz="4300" dirty="0" smtClean="0"/>
              <a:t> any university in the world. Academic</a:t>
            </a:r>
            <a:r>
              <a:rPr lang="ru-RU" sz="4300" dirty="0" smtClean="0"/>
              <a:t> </a:t>
            </a:r>
            <a:r>
              <a:rPr lang="en-US" sz="4300" dirty="0" smtClean="0"/>
              <a:t>staff of</a:t>
            </a:r>
            <a:endParaRPr lang="ru-RU" sz="4300" dirty="0" smtClean="0"/>
          </a:p>
          <a:p>
            <a:pPr>
              <a:buNone/>
            </a:pPr>
            <a:r>
              <a:rPr lang="en-US" sz="4300" dirty="0" smtClean="0"/>
              <a:t> University won a total of 52 Nobel Prizes, second</a:t>
            </a:r>
            <a:endParaRPr lang="ru-RU" sz="4300" dirty="0" smtClean="0"/>
          </a:p>
          <a:p>
            <a:pPr>
              <a:buNone/>
            </a:pPr>
            <a:r>
              <a:rPr lang="en-US" sz="4300" dirty="0" smtClean="0"/>
              <a:t> most of any academic institution (after Columbia</a:t>
            </a:r>
            <a:endParaRPr lang="ru-RU" sz="4300" dirty="0" smtClean="0"/>
          </a:p>
          <a:p>
            <a:pPr>
              <a:buNone/>
            </a:pPr>
            <a:r>
              <a:rPr lang="en-US" sz="4300" dirty="0" smtClean="0"/>
              <a:t> University).</a:t>
            </a:r>
          </a:p>
          <a:p>
            <a:endParaRPr lang="ru-RU" dirty="0"/>
          </a:p>
        </p:txBody>
      </p:sp>
      <p:pic>
        <p:nvPicPr>
          <p:cNvPr id="12290" name="Picture 2" descr="University of Cambridge. Внутренний двор Тринити колледжа"/>
          <p:cNvPicPr>
            <a:picLocks noChangeAspect="1" noChangeArrowheads="1"/>
          </p:cNvPicPr>
          <p:nvPr/>
        </p:nvPicPr>
        <p:blipFill>
          <a:blip r:embed="rId2" cstate="print"/>
          <a:srcRect/>
          <a:stretch>
            <a:fillRect/>
          </a:stretch>
        </p:blipFill>
        <p:spPr bwMode="auto">
          <a:xfrm>
            <a:off x="107504" y="116632"/>
            <a:ext cx="4402239" cy="2861456"/>
          </a:xfrm>
          <a:prstGeom prst="rect">
            <a:avLst/>
          </a:prstGeom>
          <a:noFill/>
        </p:spPr>
      </p:pic>
      <p:pic>
        <p:nvPicPr>
          <p:cNvPr id="12292" name="Picture 4" descr="Британские университеты. University of Cambridge."/>
          <p:cNvPicPr>
            <a:picLocks noChangeAspect="1" noChangeArrowheads="1"/>
          </p:cNvPicPr>
          <p:nvPr/>
        </p:nvPicPr>
        <p:blipFill>
          <a:blip r:embed="rId3" cstate="print"/>
          <a:srcRect/>
          <a:stretch>
            <a:fillRect/>
          </a:stretch>
        </p:blipFill>
        <p:spPr bwMode="auto">
          <a:xfrm>
            <a:off x="107504" y="3356992"/>
            <a:ext cx="4392488" cy="2952327"/>
          </a:xfrm>
          <a:prstGeom prst="rect">
            <a:avLst/>
          </a:prstGeom>
          <a:noFill/>
        </p:spPr>
      </p:pic>
      <p:pic>
        <p:nvPicPr>
          <p:cNvPr id="12294" name="Picture 6" descr="University of Cambridge. Колледжи Clare и King`s">
            <a:hlinkClick r:id="rId4"/>
          </p:cNvPr>
          <p:cNvPicPr>
            <a:picLocks noChangeAspect="1" noChangeArrowheads="1"/>
          </p:cNvPicPr>
          <p:nvPr/>
        </p:nvPicPr>
        <p:blipFill>
          <a:blip r:embed="rId5"/>
          <a:srcRect/>
          <a:stretch>
            <a:fillRect/>
          </a:stretch>
        </p:blipFill>
        <p:spPr bwMode="auto">
          <a:xfrm>
            <a:off x="63500" y="-136525"/>
            <a:ext cx="9525" cy="9525"/>
          </a:xfrm>
          <a:prstGeom prst="rect">
            <a:avLst/>
          </a:prstGeom>
          <a:noFill/>
        </p:spPr>
      </p:pic>
      <p:pic>
        <p:nvPicPr>
          <p:cNvPr id="12296" name="Picture 8" descr="University of Cambridge. Колледжи Clare и King`s"/>
          <p:cNvPicPr>
            <a:picLocks noChangeAspect="1" noChangeArrowheads="1"/>
          </p:cNvPicPr>
          <p:nvPr/>
        </p:nvPicPr>
        <p:blipFill>
          <a:blip r:embed="rId6" cstate="print"/>
          <a:srcRect/>
          <a:stretch>
            <a:fillRect/>
          </a:stretch>
        </p:blipFill>
        <p:spPr bwMode="auto">
          <a:xfrm>
            <a:off x="4932040" y="3789040"/>
            <a:ext cx="3886735" cy="2908574"/>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idx="1"/>
          </p:nvPr>
        </p:nvSpPr>
        <p:spPr>
          <a:xfrm>
            <a:off x="179512" y="116632"/>
            <a:ext cx="4464943" cy="3888432"/>
          </a:xfrm>
        </p:spPr>
        <p:txBody>
          <a:bodyPr>
            <a:normAutofit fontScale="92500" lnSpcReduction="20000"/>
          </a:bodyPr>
          <a:lstStyle/>
          <a:p>
            <a:pPr>
              <a:lnSpc>
                <a:spcPct val="90000"/>
              </a:lnSpc>
              <a:buNone/>
            </a:pPr>
            <a:r>
              <a:rPr lang="ru-RU" sz="3000" b="1" dirty="0" smtClean="0">
                <a:latin typeface="Times New Roman" pitchFamily="18" charset="0"/>
                <a:cs typeface="Times New Roman" pitchFamily="18" charset="0"/>
              </a:rPr>
              <a:t>      </a:t>
            </a:r>
            <a:r>
              <a:rPr lang="en-US" sz="3000" b="1" dirty="0" smtClean="0">
                <a:latin typeface="Times New Roman" pitchFamily="18" charset="0"/>
                <a:cs typeface="Times New Roman" pitchFamily="18" charset="0"/>
              </a:rPr>
              <a:t>Madame </a:t>
            </a:r>
            <a:r>
              <a:rPr lang="en-US" sz="3000" b="1" dirty="0" err="1" smtClean="0">
                <a:latin typeface="Times New Roman" pitchFamily="18" charset="0"/>
                <a:cs typeface="Times New Roman" pitchFamily="18" charset="0"/>
              </a:rPr>
              <a:t>Tussauds</a:t>
            </a:r>
            <a:endParaRPr lang="en-US" sz="3000" b="1" dirty="0" smtClean="0">
              <a:latin typeface="Times New Roman" pitchFamily="18" charset="0"/>
              <a:cs typeface="Times New Roman" pitchFamily="18" charset="0"/>
            </a:endParaRPr>
          </a:p>
          <a:p>
            <a:pPr>
              <a:lnSpc>
                <a:spcPct val="90000"/>
              </a:lnSpc>
              <a:buNone/>
            </a:pPr>
            <a:r>
              <a:rPr lang="ru-RU" sz="3000" b="1" dirty="0" smtClean="0">
                <a:latin typeface="Times New Roman" pitchFamily="18" charset="0"/>
                <a:cs typeface="Times New Roman" pitchFamily="18" charset="0"/>
              </a:rPr>
              <a:t>          Мадам </a:t>
            </a:r>
            <a:r>
              <a:rPr lang="ru-RU" sz="3000" b="1" dirty="0" err="1" smtClean="0">
                <a:latin typeface="Times New Roman" pitchFamily="18" charset="0"/>
                <a:cs typeface="Times New Roman" pitchFamily="18" charset="0"/>
              </a:rPr>
              <a:t>Тюссо</a:t>
            </a:r>
            <a:endParaRPr lang="en-US" sz="3000" b="1" dirty="0" smtClean="0">
              <a:latin typeface="Times New Roman" pitchFamily="18" charset="0"/>
              <a:cs typeface="Times New Roman" pitchFamily="18" charset="0"/>
            </a:endParaRPr>
          </a:p>
          <a:p>
            <a:pPr>
              <a:lnSpc>
                <a:spcPct val="90000"/>
              </a:lnSpc>
              <a:buNone/>
            </a:pPr>
            <a:r>
              <a:rPr lang="en-US" sz="2400" dirty="0" smtClean="0"/>
              <a:t>Madame </a:t>
            </a:r>
            <a:r>
              <a:rPr lang="en-US" sz="2400" dirty="0" err="1" smtClean="0"/>
              <a:t>Tussauds</a:t>
            </a:r>
            <a:r>
              <a:rPr lang="en-US" sz="2400" dirty="0" smtClean="0"/>
              <a:t> is a wax museum</a:t>
            </a:r>
            <a:endParaRPr lang="ru-RU" sz="2400" dirty="0" smtClean="0"/>
          </a:p>
          <a:p>
            <a:pPr>
              <a:lnSpc>
                <a:spcPct val="90000"/>
              </a:lnSpc>
              <a:buNone/>
            </a:pPr>
            <a:r>
              <a:rPr lang="en-US" sz="2400" dirty="0" smtClean="0"/>
              <a:t> in London with branches in a number</a:t>
            </a:r>
            <a:endParaRPr lang="ru-RU" sz="2400" dirty="0" smtClean="0"/>
          </a:p>
          <a:p>
            <a:pPr>
              <a:lnSpc>
                <a:spcPct val="90000"/>
              </a:lnSpc>
              <a:buNone/>
            </a:pPr>
            <a:r>
              <a:rPr lang="en-US" sz="2400" dirty="0" smtClean="0"/>
              <a:t> of major cities. It was founded by </a:t>
            </a:r>
            <a:endParaRPr lang="ru-RU" sz="2400" dirty="0" smtClean="0"/>
          </a:p>
          <a:p>
            <a:pPr>
              <a:lnSpc>
                <a:spcPct val="90000"/>
              </a:lnSpc>
              <a:buNone/>
            </a:pPr>
            <a:r>
              <a:rPr lang="en-US" sz="2400" dirty="0" smtClean="0"/>
              <a:t>wax sculptor Marie </a:t>
            </a:r>
            <a:r>
              <a:rPr lang="en-US" sz="2400" dirty="0" err="1" smtClean="0"/>
              <a:t>Tussaud</a:t>
            </a:r>
            <a:r>
              <a:rPr lang="en-US" sz="2400" dirty="0" smtClean="0"/>
              <a:t> and was</a:t>
            </a:r>
            <a:endParaRPr lang="ru-RU" sz="2400" dirty="0" smtClean="0"/>
          </a:p>
          <a:p>
            <a:pPr>
              <a:lnSpc>
                <a:spcPct val="90000"/>
              </a:lnSpc>
              <a:buNone/>
            </a:pPr>
            <a:r>
              <a:rPr lang="en-US" sz="2400" dirty="0" smtClean="0"/>
              <a:t> formerly known as "Madame</a:t>
            </a:r>
            <a:endParaRPr lang="ru-RU" sz="2400" dirty="0" smtClean="0"/>
          </a:p>
          <a:p>
            <a:pPr>
              <a:lnSpc>
                <a:spcPct val="90000"/>
              </a:lnSpc>
              <a:buNone/>
            </a:pPr>
            <a:r>
              <a:rPr lang="en-US" sz="2400" dirty="0" smtClean="0"/>
              <a:t> </a:t>
            </a:r>
            <a:r>
              <a:rPr lang="en-US" sz="2400" dirty="0" err="1" smtClean="0"/>
              <a:t>Tussaud's</a:t>
            </a:r>
            <a:r>
              <a:rPr lang="en-US" sz="2400" dirty="0" smtClean="0"/>
              <a:t>«. Madame </a:t>
            </a:r>
            <a:r>
              <a:rPr lang="en-US" sz="2400" dirty="0" err="1" smtClean="0"/>
              <a:t>Tussauds</a:t>
            </a:r>
            <a:r>
              <a:rPr lang="en-US" sz="2400" dirty="0" smtClean="0"/>
              <a:t> is a</a:t>
            </a:r>
            <a:endParaRPr lang="ru-RU" sz="2400" dirty="0" smtClean="0"/>
          </a:p>
          <a:p>
            <a:pPr>
              <a:lnSpc>
                <a:spcPct val="90000"/>
              </a:lnSpc>
              <a:buNone/>
            </a:pPr>
            <a:r>
              <a:rPr lang="en-US" sz="2400" dirty="0" smtClean="0"/>
              <a:t> major tourist attraction in London, </a:t>
            </a:r>
            <a:endParaRPr lang="ru-RU" sz="2400" dirty="0" smtClean="0"/>
          </a:p>
          <a:p>
            <a:pPr>
              <a:lnSpc>
                <a:spcPct val="90000"/>
              </a:lnSpc>
              <a:buNone/>
            </a:pPr>
            <a:r>
              <a:rPr lang="en-US" sz="2400" dirty="0" smtClean="0"/>
              <a:t>displaying waxworks of historical and</a:t>
            </a:r>
            <a:endParaRPr lang="ru-RU" sz="2400" dirty="0" smtClean="0"/>
          </a:p>
          <a:p>
            <a:pPr>
              <a:lnSpc>
                <a:spcPct val="90000"/>
              </a:lnSpc>
              <a:buNone/>
            </a:pPr>
            <a:r>
              <a:rPr lang="en-US" sz="2400" dirty="0" smtClean="0"/>
              <a:t> royal figures, film stars, sports stars</a:t>
            </a:r>
            <a:endParaRPr lang="ru-RU" sz="2400" dirty="0" smtClean="0"/>
          </a:p>
          <a:p>
            <a:pPr>
              <a:lnSpc>
                <a:spcPct val="90000"/>
              </a:lnSpc>
              <a:buNone/>
            </a:pPr>
            <a:r>
              <a:rPr lang="en-US" sz="2400" dirty="0" smtClean="0"/>
              <a:t> and famous murderers.</a:t>
            </a:r>
            <a:endParaRPr lang="ru-RU" sz="2400" dirty="0"/>
          </a:p>
        </p:txBody>
      </p:sp>
      <p:sp>
        <p:nvSpPr>
          <p:cNvPr id="6148" name="WordArt 4"/>
          <p:cNvSpPr>
            <a:spLocks noChangeArrowheads="1" noChangeShapeType="1" noTextEdit="1"/>
          </p:cNvSpPr>
          <p:nvPr/>
        </p:nvSpPr>
        <p:spPr bwMode="auto">
          <a:xfrm>
            <a:off x="755576" y="260350"/>
            <a:ext cx="3671962" cy="720725"/>
          </a:xfrm>
          <a:prstGeom prst="rect">
            <a:avLst/>
          </a:prstGeom>
        </p:spPr>
        <p:txBody>
          <a:bodyPr wrap="none" fromWordArt="1">
            <a:prstTxWarp prst="textPlain">
              <a:avLst>
                <a:gd name="adj" fmla="val 50000"/>
              </a:avLst>
            </a:prstTxWarp>
          </a:bodyPr>
          <a:lstStyle/>
          <a:p>
            <a:pPr algn="ctr"/>
            <a:endParaRPr lang="ru-RU" sz="3600" kern="10" dirty="0" smtClean="0">
              <a:ln w="12700">
                <a:solidFill>
                  <a:srgbClr val="800000"/>
                </a:solidFill>
                <a:round/>
                <a:headEnd/>
                <a:tailEnd/>
              </a:ln>
              <a:solidFill>
                <a:srgbClr val="0066CC"/>
              </a:solidFill>
              <a:latin typeface="Times New Roman" pitchFamily="18" charset="0"/>
              <a:cs typeface="Times New Roman" pitchFamily="18" charset="0"/>
            </a:endParaRPr>
          </a:p>
          <a:p>
            <a:pPr algn="ctr"/>
            <a:endParaRPr lang="ru-RU" sz="3600" kern="10" dirty="0">
              <a:ln w="12700">
                <a:solidFill>
                  <a:srgbClr val="800000"/>
                </a:solidFill>
                <a:round/>
                <a:headEnd/>
                <a:tailEnd/>
              </a:ln>
              <a:solidFill>
                <a:srgbClr val="0066CC"/>
              </a:solidFill>
              <a:latin typeface="Times New Roman" pitchFamily="18" charset="0"/>
              <a:cs typeface="Times New Roman" pitchFamily="18" charset="0"/>
            </a:endParaRPr>
          </a:p>
        </p:txBody>
      </p:sp>
      <p:pic>
        <p:nvPicPr>
          <p:cNvPr id="6150" name="Picture 6" descr="tussauds_berlin_beatlers_wax_figures"/>
          <p:cNvPicPr>
            <a:picLocks noChangeAspect="1" noChangeArrowheads="1"/>
          </p:cNvPicPr>
          <p:nvPr/>
        </p:nvPicPr>
        <p:blipFill>
          <a:blip r:embed="rId3" cstate="print"/>
          <a:srcRect/>
          <a:stretch>
            <a:fillRect/>
          </a:stretch>
        </p:blipFill>
        <p:spPr bwMode="auto">
          <a:xfrm>
            <a:off x="4822825" y="3789363"/>
            <a:ext cx="4321175" cy="2881312"/>
          </a:xfrm>
          <a:prstGeom prst="rect">
            <a:avLst/>
          </a:prstGeom>
          <a:noFill/>
        </p:spPr>
      </p:pic>
      <p:pic>
        <p:nvPicPr>
          <p:cNvPr id="6156" name="Picture 12" descr="Музей Мадам Тюссо"/>
          <p:cNvPicPr>
            <a:picLocks noChangeAspect="1" noChangeArrowheads="1"/>
          </p:cNvPicPr>
          <p:nvPr/>
        </p:nvPicPr>
        <p:blipFill>
          <a:blip r:embed="rId4" cstate="screen"/>
          <a:srcRect/>
          <a:stretch>
            <a:fillRect/>
          </a:stretch>
        </p:blipFill>
        <p:spPr bwMode="auto">
          <a:xfrm>
            <a:off x="4752975" y="188913"/>
            <a:ext cx="4391025" cy="3294062"/>
          </a:xfrm>
          <a:prstGeom prst="rect">
            <a:avLst/>
          </a:prstGeom>
          <a:noFill/>
        </p:spPr>
      </p:pic>
      <p:pic>
        <p:nvPicPr>
          <p:cNvPr id="8194" name="Picture 2" descr="Музей Мадам Тюссо (11 фото), photo:1"/>
          <p:cNvPicPr>
            <a:picLocks noChangeAspect="1" noChangeArrowheads="1"/>
          </p:cNvPicPr>
          <p:nvPr/>
        </p:nvPicPr>
        <p:blipFill>
          <a:blip r:embed="rId5" cstate="print"/>
          <a:srcRect/>
          <a:stretch>
            <a:fillRect/>
          </a:stretch>
        </p:blipFill>
        <p:spPr bwMode="auto">
          <a:xfrm>
            <a:off x="323528" y="3933056"/>
            <a:ext cx="4283968" cy="2848839"/>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818</TotalTime>
  <Words>1220</Words>
  <Application>Microsoft Office PowerPoint</Application>
  <PresentationFormat>Экран (4:3)</PresentationFormat>
  <Paragraphs>152</Paragraphs>
  <Slides>17</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Тема Office</vt:lpstr>
      <vt:lpstr>Слайд 1</vt:lpstr>
      <vt:lpstr>Слайд 2</vt:lpstr>
      <vt:lpstr>Westminster Abbey Вестминстерское Аббатство</vt:lpstr>
      <vt:lpstr>The Tower of London Лондонский Тауэр</vt:lpstr>
      <vt:lpstr>The Bloody Tower Кровавая башня</vt:lpstr>
      <vt:lpstr>The White Tower Белая Башня</vt:lpstr>
      <vt:lpstr> Stonehenge Стоунхендж </vt:lpstr>
      <vt:lpstr>The University of Cambridge Кембриджский университет</vt:lpstr>
      <vt:lpstr>Слайд 9</vt:lpstr>
      <vt:lpstr>Windsor Castle Виндзорский замок</vt:lpstr>
      <vt:lpstr>The Tower Bridge Тауэрский мост</vt:lpstr>
      <vt:lpstr>     The British Museum Британский музей  The British Museum is a museum of human history and culture in London. Its collections, which number more than seven million objects, are among the largest and most comprehensive in the world and originate from all continents, illustrating and documenting the story of human culture from its beginnings to the present</vt:lpstr>
      <vt:lpstr>The Royal Albert Hall  Королевский Альберт Холл</vt:lpstr>
      <vt:lpstr>Big Ben Биг Бен</vt:lpstr>
      <vt:lpstr>Buckingham Palace Букингемский дворец</vt:lpstr>
      <vt:lpstr>Kensington Palace  Кенсингтонский дворец</vt:lpstr>
      <vt:lpstr>Источники:</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Birmingham Zoo </dc:title>
  <dc:creator>123</dc:creator>
  <cp:lastModifiedBy>Пользователь Windows</cp:lastModifiedBy>
  <cp:revision>108</cp:revision>
  <dcterms:created xsi:type="dcterms:W3CDTF">2011-04-10T22:29:52Z</dcterms:created>
  <dcterms:modified xsi:type="dcterms:W3CDTF">2019-11-30T10:21:35Z</dcterms:modified>
</cp:coreProperties>
</file>