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9"/>
  </p:notesMasterIdLst>
  <p:sldIdLst>
    <p:sldId id="256" r:id="rId2"/>
    <p:sldId id="316" r:id="rId3"/>
    <p:sldId id="257" r:id="rId4"/>
    <p:sldId id="258" r:id="rId5"/>
    <p:sldId id="260" r:id="rId6"/>
    <p:sldId id="263" r:id="rId7"/>
    <p:sldId id="264" r:id="rId8"/>
    <p:sldId id="319" r:id="rId9"/>
    <p:sldId id="320" r:id="rId10"/>
    <p:sldId id="321" r:id="rId11"/>
    <p:sldId id="322" r:id="rId12"/>
    <p:sldId id="323" r:id="rId13"/>
    <p:sldId id="324" r:id="rId14"/>
    <p:sldId id="325" r:id="rId15"/>
    <p:sldId id="326" r:id="rId16"/>
    <p:sldId id="327" r:id="rId17"/>
    <p:sldId id="31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FCF037-067D-4499-925C-77AEADE8DD29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D99721-541E-4CDE-92BD-1EDC3C004C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Учеба 3 курс\Практика\Практика ПМ 05\Готовое\№ 3\a0ef55f2c00138e488b0859b29d454f1ee02fbb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00042"/>
            <a:ext cx="3810000" cy="23812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071678"/>
            <a:ext cx="7772400" cy="35719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latin typeface="Arial" pitchFamily="34" charset="0"/>
                <a:cs typeface="Arial" pitchFamily="34" charset="0"/>
              </a:rPr>
              <a:t>Алгоритмы разработки проекта</a:t>
            </a:r>
            <a:br>
              <a:rPr lang="ru-RU" sz="4400" dirty="0" smtClean="0">
                <a:latin typeface="Arial" pitchFamily="34" charset="0"/>
                <a:cs typeface="Arial" pitchFamily="34" charset="0"/>
              </a:rPr>
            </a:br>
            <a:r>
              <a:rPr lang="ru-RU" sz="4400" dirty="0" smtClean="0">
                <a:latin typeface="Arial" pitchFamily="34" charset="0"/>
                <a:cs typeface="Arial" pitchFamily="34" charset="0"/>
              </a:rPr>
              <a:t>                           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Подготовили: </a:t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                                           О.В.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Когодеева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                                             К.И. Плешкова</a:t>
            </a:r>
            <a:r>
              <a:rPr lang="ru-RU" sz="4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400" dirty="0" smtClean="0">
                <a:latin typeface="Arial" pitchFamily="34" charset="0"/>
                <a:cs typeface="Arial" pitchFamily="34" charset="0"/>
              </a:rPr>
            </a:br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500034" y="1500173"/>
            <a:ext cx="8229600" cy="2428893"/>
          </a:xfrm>
        </p:spPr>
        <p:txBody>
          <a:bodyPr>
            <a:normAutofit/>
          </a:bodyPr>
          <a:lstStyle/>
          <a:p>
            <a:pPr algn="just">
              <a:buFontTx/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Четко прописывается временной отрезок реализации каждого этапа проекта (кроме краткосрочных)</a:t>
            </a:r>
            <a:endParaRPr lang="ru-RU" sz="2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95248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Сроки реализации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проекта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500034" y="1500173"/>
            <a:ext cx="8229600" cy="2428893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sz="2400" dirty="0" smtClean="0"/>
              <a:t>Что </a:t>
            </a:r>
            <a:r>
              <a:rPr lang="ru-RU" sz="2400" dirty="0" smtClean="0"/>
              <a:t>необходимо получить для выполнения поставленных задач, количественный и качественный результат. </a:t>
            </a:r>
          </a:p>
          <a:p>
            <a:pPr algn="just">
              <a:buNone/>
            </a:pPr>
            <a:r>
              <a:rPr lang="ru-RU" sz="2400" u="sng" dirty="0" smtClean="0"/>
              <a:t>Четко прописывается</a:t>
            </a:r>
            <a:r>
              <a:rPr lang="ru-RU" sz="2400" dirty="0" smtClean="0"/>
              <a:t>: от детей – знает, делает, называет и т.д. </a:t>
            </a:r>
          </a:p>
          <a:p>
            <a:pPr algn="just">
              <a:buNone/>
            </a:pPr>
            <a:r>
              <a:rPr lang="ru-RU" sz="2400" dirty="0" smtClean="0"/>
              <a:t>от родителей: приняли участие, создали, провели, организовали и т.д.</a:t>
            </a:r>
          </a:p>
          <a:p>
            <a:pPr algn="just">
              <a:buNone/>
            </a:pPr>
            <a:r>
              <a:rPr lang="ru-RU" sz="2400" dirty="0" smtClean="0"/>
              <a:t>Ожидаемые результаты  - это итоги результаты по задачам проекта. (сколько задач проекта – столько и ожидаемых результатов)</a:t>
            </a:r>
            <a:endParaRPr lang="ru-RU" sz="2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95248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Ожидаемые результаты: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500034" y="1500173"/>
            <a:ext cx="8229600" cy="4286281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2400" dirty="0" smtClean="0"/>
              <a:t>- </a:t>
            </a:r>
            <a:r>
              <a:rPr lang="ru-RU" sz="2400" u="sng" dirty="0" smtClean="0">
                <a:latin typeface="Arial" pitchFamily="34" charset="0"/>
                <a:cs typeface="Arial" pitchFamily="34" charset="0"/>
              </a:rPr>
              <a:t>Материально-техническое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- наличие необходимого компьютерного и интерактивного оборудования, оргтехники, средств ИКТ  ( наушники,  ноутбук, микрофоны,  видеокамера,  фотоаппарат,  цветной МФУ,  динамики,  видеопроектор).</a:t>
            </a:r>
          </a:p>
          <a:p>
            <a:pPr algn="just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400" u="sng" dirty="0" smtClean="0">
                <a:latin typeface="Arial" pitchFamily="34" charset="0"/>
                <a:cs typeface="Arial" pitchFamily="34" charset="0"/>
              </a:rPr>
              <a:t>Учебно-тематическое оснащение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– методическая литература, художественная литература, журналы и т.д. библиотека, тематические папки, карточки, плакаты,  видео и фотоматериалы;</a:t>
            </a:r>
          </a:p>
          <a:p>
            <a:pPr algn="just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-  </a:t>
            </a:r>
            <a:r>
              <a:rPr lang="ru-RU" sz="2400" u="sng" dirty="0" smtClean="0">
                <a:latin typeface="Arial" pitchFamily="34" charset="0"/>
                <a:cs typeface="Arial" pitchFamily="34" charset="0"/>
              </a:rPr>
              <a:t>Информационное обеспечение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-  доступ к сети Интернет, наличие сайта ДОУ, взаимодействие со СМИ</a:t>
            </a:r>
          </a:p>
          <a:p>
            <a:pPr algn="just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400" u="sng" dirty="0" smtClean="0">
                <a:latin typeface="Arial" pitchFamily="34" charset="0"/>
                <a:cs typeface="Arial" pitchFamily="34" charset="0"/>
              </a:rPr>
              <a:t>Кадровые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-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руководитель проекта, координатор проекта, педагоги – реализуемые  проектную деятельность. Исполнители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проекта.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Возложенный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функционал.</a:t>
            </a:r>
            <a:endParaRPr lang="ru-RU" sz="2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95248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Ресурсы реализации проекта: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500034" y="1500173"/>
            <a:ext cx="8229600" cy="428628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То, что можно подержать в руках:</a:t>
            </a:r>
          </a:p>
          <a:p>
            <a:pPr algn="just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u="sng" dirty="0" smtClean="0">
                <a:latin typeface="Arial" pitchFamily="34" charset="0"/>
                <a:cs typeface="Arial" pitchFamily="34" charset="0"/>
              </a:rPr>
              <a:t>Дети: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книга, альбом, фотовыставка, выставка, спектакль, результаты продуктивной деятельности (рисунки, поделки и т.п.) и пр.</a:t>
            </a:r>
          </a:p>
          <a:p>
            <a:pPr algn="just">
              <a:buNone/>
            </a:pPr>
            <a:r>
              <a:rPr lang="ru-RU" sz="2400" u="sng" dirty="0" smtClean="0">
                <a:latin typeface="Arial" pitchFamily="34" charset="0"/>
                <a:cs typeface="Arial" pitchFamily="34" charset="0"/>
              </a:rPr>
              <a:t>Родители, педагоги: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программа, методические рекомендации,  брошюры, методическая разработка, анкеты и пр.</a:t>
            </a:r>
          </a:p>
          <a:p>
            <a:pPr algn="just">
              <a:buNone/>
            </a:pPr>
            <a:r>
              <a:rPr lang="ru-RU" sz="2400" u="sng" dirty="0" smtClean="0">
                <a:latin typeface="Arial" pitchFamily="34" charset="0"/>
                <a:cs typeface="Arial" pitchFamily="34" charset="0"/>
              </a:rPr>
              <a:t>РППС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: дизайн группы, пополнение центров и т.д</a:t>
            </a:r>
            <a:r>
              <a:rPr lang="ru-RU" sz="2400" dirty="0" smtClean="0"/>
              <a:t>.</a:t>
            </a:r>
            <a:endParaRPr lang="ru-RU" sz="2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95248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Продукт  проекта: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500034" y="1500173"/>
            <a:ext cx="8229600" cy="428628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Подготовительный этап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algn="just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– постановка целей, определение актуальности и значимости проекта;– подбор методической литературы для реализации проекта (журналы, статьи, рефераты и т.п.);</a:t>
            </a:r>
          </a:p>
          <a:p>
            <a:pPr algn="just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– подбор наглядно-дидактического материала; художественной литературы, репродукций картин; организация развивающей среды в группе.</a:t>
            </a:r>
          </a:p>
          <a:p>
            <a:pPr algn="just">
              <a:buNone/>
            </a:pPr>
            <a:endParaRPr lang="ru-RU" sz="2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95248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Этапы реализации  проекта: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500034" y="1500173"/>
            <a:ext cx="8229600" cy="4286281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– ознакомление детей с художественной литературой;– проведение бесед;</a:t>
            </a:r>
          </a:p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− рассмотрение картин и беседы по их содержанию;</a:t>
            </a:r>
          </a:p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− работа с родителя (разработка рекомендаций и их презентация);</a:t>
            </a:r>
          </a:p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− проведение занятий;</a:t>
            </a:r>
          </a:p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− проведение мероприятия;</a:t>
            </a:r>
          </a:p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− прослушивание и обсуждение музыкальных произведений;</a:t>
            </a:r>
          </a:p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− рисование с детьми на … тематику;</a:t>
            </a:r>
          </a:p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− создание и презентация.</a:t>
            </a:r>
          </a:p>
          <a:p>
            <a:pPr algn="just">
              <a:buNone/>
            </a:pPr>
            <a:endParaRPr lang="ru-RU" sz="2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95248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Основной этап: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500034" y="1500173"/>
            <a:ext cx="8229600" cy="150019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Анализ результатов проекта.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95248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Заключительный этап: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Учеба 3 курс\Практика\Практика ПМ 05\Готовое\№ 3\111111-640x3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643182"/>
            <a:ext cx="6096000" cy="35052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2571744"/>
            <a:ext cx="8229600" cy="130473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Название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должно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отражать основное содержание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проекта.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Название проекта: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Раскрыть в актуальности необходимость рассмотрения данного вопроса. Желательно закончить формулировкой противоречия.</a:t>
            </a:r>
          </a:p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Таким образом, возникшее противоречие, с одной стороны важность и необходимость ознакомление детей с … , формирование у детей … , и с другой – отсутствие целенаправленной, систематической работы привели к выбору темы проекта.</a:t>
            </a:r>
          </a:p>
          <a:p>
            <a:pPr algn="just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/>
                <a:latin typeface="Arial" pitchFamily="34" charset="0"/>
                <a:cs typeface="Arial" pitchFamily="34" charset="0"/>
              </a:rPr>
              <a:t>Актуальность проекта:</a:t>
            </a:r>
            <a:endParaRPr lang="ru-RU" dirty="0"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2161986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Этот раздел  не должен быть очень объемным:  необходимо лишь поставить проблему, на решение которой направлен проект, а не убеждать в том, насколько она важна</a:t>
            </a:r>
            <a:endParaRPr lang="ru-RU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/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/>
                <a:latin typeface="Arial" pitchFamily="34" charset="0"/>
                <a:cs typeface="Arial" pitchFamily="34" charset="0"/>
              </a:rPr>
              <a:t>Проблема, на решение которой направлен проект</a:t>
            </a:r>
            <a:endParaRPr lang="ru-RU" dirty="0"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876630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Необходимо описать, какую цель ставите перед собой для решения выбранной проблемы.</a:t>
            </a:r>
          </a:p>
          <a:p>
            <a:pPr algn="just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Конкретная.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Цель должна быть четкой, конкретной. Если в цели есть слова: «больше», «раньше», то нужно обязательно указать, насколько ( минут, процентов и т.д.).</a:t>
            </a:r>
          </a:p>
          <a:p>
            <a:pPr algn="just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Измеримая.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Результат достижения цели должен быть измеримым.</a:t>
            </a:r>
          </a:p>
          <a:p>
            <a:pPr algn="just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Достижимая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Должны быть способны достичь этой цели, хотя бы в потенциале. </a:t>
            </a:r>
          </a:p>
          <a:p>
            <a:pPr algn="just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Реалистичная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Необходимо реально оценивать свои ресурсы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по достижению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цели. </a:t>
            </a:r>
          </a:p>
          <a:p>
            <a:pPr algn="just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Определенная по времени.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Должны быть четко поставлены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сроки достижения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цели. Без сроков конкретной цели нет.</a:t>
            </a:r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pPr lvl="0"/>
            <a:endParaRPr lang="ru-RU" b="1" dirty="0" smtClean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effectLst/>
                <a:latin typeface="Arial" pitchFamily="34" charset="0"/>
                <a:cs typeface="Arial" pitchFamily="34" charset="0"/>
              </a:rPr>
              <a:t>Цель проекта:</a:t>
            </a:r>
            <a:endParaRPr lang="ru-RU" dirty="0"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73375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800" dirty="0" smtClean="0">
                <a:latin typeface="Arial" pitchFamily="34" charset="0"/>
                <a:cs typeface="Arial" pitchFamily="34" charset="0"/>
              </a:rPr>
              <a:t>Необходимо описать, какие задачи нужно будет решить для достижения поставленных целей.</a:t>
            </a:r>
          </a:p>
          <a:p>
            <a:pPr algn="just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Проект не должен иметь слишком много задач (обычно - от 3 до 5); лучше, если эти задачи из разных категорий: образовательные, развивающие, воспитательные </a:t>
            </a:r>
          </a:p>
          <a:p>
            <a:pPr algn="just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Если для реализации наших идей требуется привлечь дополнительные ресурсы: родителей, социальных партнеров, технологии и т.д.. И тогда отдельными задачами проекта станут задачи по привлечению недостающих средств или партнеров  по проекту.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Задачи проекта:</a:t>
            </a:r>
            <a:endParaRPr lang="ru-RU" sz="36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5503865"/>
          </a:xfrm>
        </p:spPr>
        <p:txBody>
          <a:bodyPr>
            <a:normAutofit/>
          </a:bodyPr>
          <a:lstStyle/>
          <a:p>
            <a:pPr algn="just">
              <a:buFontTx/>
              <a:buNone/>
            </a:pPr>
            <a:r>
              <a:rPr lang="ru-RU" i="1" dirty="0" smtClean="0"/>
              <a:t>	</a:t>
            </a:r>
            <a:r>
              <a:rPr lang="ru-RU" i="1" dirty="0" smtClean="0"/>
              <a:t>-</a:t>
            </a:r>
            <a:r>
              <a:rPr lang="ru-RU" b="1" dirty="0" smtClean="0"/>
              <a:t>По </a:t>
            </a:r>
            <a:r>
              <a:rPr lang="ru-RU" b="1" dirty="0" smtClean="0"/>
              <a:t>доминирующему виду проектной </a:t>
            </a:r>
            <a:r>
              <a:rPr lang="ru-RU" b="1" dirty="0" smtClean="0"/>
              <a:t>деятельности:</a:t>
            </a:r>
          </a:p>
          <a:p>
            <a:pPr algn="just"/>
            <a:r>
              <a:rPr lang="ru-RU" sz="2200" i="1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ru-RU" sz="2200" u="sng" dirty="0" err="1" smtClean="0">
                <a:latin typeface="Arial" pitchFamily="34" charset="0"/>
                <a:cs typeface="Arial" pitchFamily="34" charset="0"/>
              </a:rPr>
              <a:t>исследовательско</a:t>
            </a:r>
            <a:r>
              <a:rPr lang="ru-RU" sz="2200" u="sng" dirty="0" smtClean="0">
                <a:latin typeface="Arial" pitchFamily="34" charset="0"/>
                <a:cs typeface="Arial" pitchFamily="34" charset="0"/>
              </a:rPr>
              <a:t>–творческие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: дети экспериментируют, а затем результаты оформляют в виде газет, драматизации, детского дизайна;</a:t>
            </a:r>
          </a:p>
          <a:p>
            <a:pPr algn="just"/>
            <a:r>
              <a:rPr lang="ru-RU" sz="2200" u="sng" dirty="0" err="1" smtClean="0">
                <a:latin typeface="Arial" pitchFamily="34" charset="0"/>
                <a:cs typeface="Arial" pitchFamily="34" charset="0"/>
              </a:rPr>
              <a:t>ролево</a:t>
            </a:r>
            <a:r>
              <a:rPr lang="ru-RU" sz="2200" u="sng" dirty="0" smtClean="0">
                <a:latin typeface="Arial" pitchFamily="34" charset="0"/>
                <a:cs typeface="Arial" pitchFamily="34" charset="0"/>
              </a:rPr>
              <a:t>–игровые: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(с элементами творческих игр, когда дети входят в образ персонажей сказки и решают по-своему поставленные проблемы);</a:t>
            </a:r>
          </a:p>
          <a:p>
            <a:pPr algn="just"/>
            <a:r>
              <a:rPr lang="ru-RU" sz="2200" u="sng" dirty="0" smtClean="0">
                <a:latin typeface="Arial" pitchFamily="34" charset="0"/>
                <a:cs typeface="Arial" pitchFamily="34" charset="0"/>
              </a:rPr>
              <a:t>информационно–</a:t>
            </a:r>
            <a:r>
              <a:rPr lang="ru-RU" sz="2200" u="sng" dirty="0" err="1" smtClean="0">
                <a:latin typeface="Arial" pitchFamily="34" charset="0"/>
                <a:cs typeface="Arial" pitchFamily="34" charset="0"/>
              </a:rPr>
              <a:t>практико</a:t>
            </a:r>
            <a:r>
              <a:rPr lang="ru-RU" sz="2200" u="sng" dirty="0" smtClean="0">
                <a:latin typeface="Arial" pitchFamily="34" charset="0"/>
                <a:cs typeface="Arial" pitchFamily="34" charset="0"/>
              </a:rPr>
              <a:t>–ориентированные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: дети собирают информацию и реализуют её, ориентируясь на социальные интересов,  альбомов, витражи и др.);</a:t>
            </a:r>
          </a:p>
          <a:p>
            <a:pPr algn="just"/>
            <a:r>
              <a:rPr lang="ru-RU" sz="2200" u="sng" dirty="0" smtClean="0">
                <a:latin typeface="Arial" pitchFamily="34" charset="0"/>
                <a:cs typeface="Arial" pitchFamily="34" charset="0"/>
              </a:rPr>
              <a:t>творческие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ru-RU" sz="2200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после воплощения проекта в жизнь проводится оформление результата в виде детского праздника, спектаклей,  детского дизайна и т.д.</a:t>
            </a:r>
            <a:endParaRPr lang="ru-RU" sz="2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95248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Виды проекта: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5503865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краткосрочными  - 1 месяца</a:t>
            </a:r>
          </a:p>
          <a:p>
            <a:r>
              <a:rPr lang="ru-RU" sz="2400" b="1" dirty="0" smtClean="0"/>
              <a:t>средней продолжительности - 1-3 месяца</a:t>
            </a:r>
          </a:p>
          <a:p>
            <a:r>
              <a:rPr lang="ru-RU" sz="2400" b="1" dirty="0" smtClean="0"/>
              <a:t>долгосрочные – </a:t>
            </a:r>
            <a:r>
              <a:rPr lang="ru-RU" sz="2400" b="1" dirty="0" smtClean="0"/>
              <a:t>до </a:t>
            </a:r>
            <a:r>
              <a:rPr lang="ru-RU" sz="2400" b="1" dirty="0" smtClean="0"/>
              <a:t>1 года и </a:t>
            </a:r>
            <a:r>
              <a:rPr lang="ru-RU" sz="2400" b="1" dirty="0" smtClean="0"/>
              <a:t>больше.</a:t>
            </a:r>
          </a:p>
          <a:p>
            <a:pPr algn="ctr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По составу участников: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групповой, 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подгрупповой, 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личный,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семейный,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фронтальный.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95248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По срокам реализации: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500034" y="1142985"/>
            <a:ext cx="8229600" cy="2786082"/>
          </a:xfrm>
        </p:spPr>
        <p:txBody>
          <a:bodyPr>
            <a:normAutofit/>
          </a:bodyPr>
          <a:lstStyle/>
          <a:p>
            <a:r>
              <a:rPr lang="ru-RU" sz="2400" u="sng" dirty="0" smtClean="0">
                <a:latin typeface="Arial" pitchFamily="34" charset="0"/>
                <a:cs typeface="Arial" pitchFamily="34" charset="0"/>
              </a:rPr>
              <a:t>Дети: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возраст воспитанников.</a:t>
            </a:r>
          </a:p>
          <a:p>
            <a:r>
              <a:rPr lang="ru-RU" sz="2400" u="sng" dirty="0" smtClean="0">
                <a:latin typeface="Arial" pitchFamily="34" charset="0"/>
                <a:cs typeface="Arial" pitchFamily="34" charset="0"/>
              </a:rPr>
              <a:t>Педагоги: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воспитатели, специалисты и т.д.</a:t>
            </a:r>
          </a:p>
          <a:p>
            <a:r>
              <a:rPr lang="ru-RU" sz="2400" u="sng" dirty="0" smtClean="0">
                <a:latin typeface="Arial" pitchFamily="34" charset="0"/>
                <a:cs typeface="Arial" pitchFamily="34" charset="0"/>
              </a:rPr>
              <a:t>Родители (законные представители)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u="sng" dirty="0" smtClean="0">
                <a:latin typeface="Arial" pitchFamily="34" charset="0"/>
                <a:cs typeface="Arial" pitchFamily="34" charset="0"/>
              </a:rPr>
              <a:t>Соц. Партнеры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(сотрудники библиотеки, музея, тетра, спорткомплекса и т.д.)</a:t>
            </a:r>
          </a:p>
          <a:p>
            <a:pPr algn="just">
              <a:buFontTx/>
              <a:buNone/>
            </a:pPr>
            <a:endParaRPr lang="ru-RU" sz="2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952485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Участники проекта: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334</TotalTime>
  <Words>685</Words>
  <Application>Microsoft Office PowerPoint</Application>
  <PresentationFormat>Экран (4:3)</PresentationFormat>
  <Paragraphs>73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Открытая</vt:lpstr>
      <vt:lpstr>Алгоритмы разработки проекта                             Подготовили:                                               О.В. Когодеева                                              К.И. Плешкова </vt:lpstr>
      <vt:lpstr>Название проекта:</vt:lpstr>
      <vt:lpstr>Актуальность проекта:</vt:lpstr>
      <vt:lpstr>Проблема, на решение которой направлен проект</vt:lpstr>
      <vt:lpstr>Цель проекта:</vt:lpstr>
      <vt:lpstr>Задачи проекта:</vt:lpstr>
      <vt:lpstr>Виды проекта: </vt:lpstr>
      <vt:lpstr>По срокам реализации: </vt:lpstr>
      <vt:lpstr>Участники проекта:</vt:lpstr>
      <vt:lpstr>Сроки реализации проекта</vt:lpstr>
      <vt:lpstr>Ожидаемые результаты:</vt:lpstr>
      <vt:lpstr>Ресурсы реализации проекта:</vt:lpstr>
      <vt:lpstr>Продукт  проекта:</vt:lpstr>
      <vt:lpstr>Этапы реализации  проекта:</vt:lpstr>
      <vt:lpstr>Основной этап:</vt:lpstr>
      <vt:lpstr>Заключительный этап: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образовательные технологии в ДОУ</dc:title>
  <dc:creator>Платоновы</dc:creator>
  <cp:lastModifiedBy>Admin</cp:lastModifiedBy>
  <cp:revision>70</cp:revision>
  <dcterms:created xsi:type="dcterms:W3CDTF">2018-01-20T12:57:10Z</dcterms:created>
  <dcterms:modified xsi:type="dcterms:W3CDTF">2018-03-11T00:56:54Z</dcterms:modified>
</cp:coreProperties>
</file>