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4" r:id="rId2"/>
    <p:sldId id="256" r:id="rId3"/>
    <p:sldId id="258" r:id="rId4"/>
    <p:sldId id="263" r:id="rId5"/>
    <p:sldId id="260" r:id="rId6"/>
    <p:sldId id="257" r:id="rId7"/>
    <p:sldId id="261" r:id="rId8"/>
    <p:sldId id="270" r:id="rId9"/>
    <p:sldId id="262" r:id="rId10"/>
    <p:sldId id="265" r:id="rId11"/>
    <p:sldId id="266" r:id="rId12"/>
    <p:sldId id="267" r:id="rId13"/>
    <p:sldId id="269" r:id="rId14"/>
    <p:sldId id="268" r:id="rId15"/>
    <p:sldId id="272" r:id="rId16"/>
    <p:sldId id="274" r:id="rId17"/>
    <p:sldId id="275" r:id="rId18"/>
    <p:sldId id="276" r:id="rId19"/>
    <p:sldId id="277" r:id="rId20"/>
    <p:sldId id="278" r:id="rId21"/>
    <p:sldId id="282" r:id="rId22"/>
    <p:sldId id="281" r:id="rId23"/>
    <p:sldId id="283" r:id="rId24"/>
    <p:sldId id="279" r:id="rId25"/>
    <p:sldId id="280" r:id="rId26"/>
    <p:sldId id="27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A4D62CC-1401-4F56-9543-DB4ABADCA34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7C9B6DC-5963-42C3-8D16-631E91BD7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077071"/>
            <a:ext cx="7804389" cy="2592289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sz="3200" b="1" dirty="0" smtClean="0"/>
              <a:t>Провела:</a:t>
            </a:r>
          </a:p>
          <a:p>
            <a:pPr algn="r"/>
            <a:r>
              <a:rPr lang="ru-RU" sz="3200" b="1" dirty="0" smtClean="0"/>
              <a:t>Воспитатель</a:t>
            </a:r>
          </a:p>
          <a:p>
            <a:pPr marL="0" indent="0" algn="r">
              <a:buNone/>
            </a:pPr>
            <a:r>
              <a:rPr lang="ru-RU" sz="3200" b="1" dirty="0" err="1" smtClean="0"/>
              <a:t>Кавалжи</a:t>
            </a:r>
            <a:r>
              <a:rPr lang="ru-RU" sz="3200" b="1" dirty="0" smtClean="0"/>
              <a:t> Н.М.</a:t>
            </a:r>
          </a:p>
          <a:p>
            <a:pPr marL="0" indent="0" algn="ctr">
              <a:buNone/>
            </a:pPr>
            <a:r>
              <a:rPr lang="ru-RU" sz="3200" b="1" dirty="0" err="1"/>
              <a:t>г</a:t>
            </a:r>
            <a:r>
              <a:rPr lang="ru-RU" sz="3200" b="1" dirty="0" err="1" smtClean="0"/>
              <a:t>.Москва</a:t>
            </a:r>
            <a:r>
              <a:rPr lang="ru-RU" sz="3200" b="1" dirty="0" smtClean="0"/>
              <a:t>.</a:t>
            </a:r>
          </a:p>
          <a:p>
            <a:pPr marL="0" indent="0" algn="ctr">
              <a:buNone/>
            </a:pPr>
            <a:r>
              <a:rPr lang="ru-RU" sz="3200" b="1" dirty="0" smtClean="0"/>
              <a:t>Январь 2017г. 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/>
          </a:bodyPr>
          <a:lstStyle/>
          <a:p>
            <a:r>
              <a:rPr lang="ru-RU" sz="5000" dirty="0" smtClean="0"/>
              <a:t>Круглый стол с родителями</a:t>
            </a:r>
            <a:endParaRPr lang="ru-RU" sz="5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2136648"/>
            <a:ext cx="6048672" cy="294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5432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149" y="620688"/>
            <a:ext cx="8229600" cy="1252728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Проект: « Наш дом-Земля»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3114" y="1968045"/>
            <a:ext cx="5667375" cy="48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74432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76872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dirty="0"/>
              <a:t>Создание условий для воспитания осознанного, бережного отношения детей дошкольного возраста к природе, углубления экологических знаний и воспитания у них гуманного отношения к природе, чувства ответственности  за все живое на Земле.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Цель проекта: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30789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492896"/>
            <a:ext cx="7408333" cy="388843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sz="3200" dirty="0"/>
              <a:t>интеллектуальное развитие дошкольников через познавательно-исследовательскую и продуктивную  деятельность;</a:t>
            </a:r>
          </a:p>
          <a:p>
            <a:pPr lvl="0"/>
            <a:r>
              <a:rPr lang="ru-RU" sz="3200" dirty="0"/>
              <a:t>развитие у детей экологического мышления, способности осознавать последствия своих действий по отношению к окружающей среде;</a:t>
            </a:r>
          </a:p>
          <a:p>
            <a:pPr lvl="0"/>
            <a:r>
              <a:rPr lang="ru-RU" sz="3200" dirty="0"/>
              <a:t>формировать у детей знания норм поведения в природном окружении, желание соблюдать их в практической деятельности и в быту;</a:t>
            </a:r>
          </a:p>
          <a:p>
            <a:pPr lvl="0"/>
            <a:r>
              <a:rPr lang="ru-RU" sz="3200" dirty="0"/>
              <a:t>привлекать детей к посильному участию по охране и защите природы;</a:t>
            </a:r>
          </a:p>
          <a:p>
            <a:r>
              <a:rPr lang="ru-RU" sz="3200" dirty="0"/>
              <a:t>воспитывать бережное отношение к миру </a:t>
            </a:r>
            <a:r>
              <a:rPr lang="ru-RU" sz="3200" dirty="0" smtClean="0"/>
              <a:t>природы.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1709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 smtClean="0"/>
              <a:t>Подготовительный</a:t>
            </a:r>
          </a:p>
          <a:p>
            <a:pPr marL="0" lvl="0" indent="0">
              <a:buNone/>
            </a:pPr>
            <a:r>
              <a:rPr lang="ru-RU" sz="2800" dirty="0" smtClean="0"/>
              <a:t>  1.Выявление </a:t>
            </a:r>
            <a:r>
              <a:rPr lang="ru-RU" sz="2800" dirty="0"/>
              <a:t>первоначальных знаний детей;</a:t>
            </a:r>
          </a:p>
          <a:p>
            <a:pPr marL="0" lvl="0" indent="0">
              <a:buNone/>
            </a:pPr>
            <a:r>
              <a:rPr lang="ru-RU" sz="2800" dirty="0" smtClean="0"/>
              <a:t>  2.Информация </a:t>
            </a:r>
            <a:r>
              <a:rPr lang="ru-RU" sz="2800" dirty="0"/>
              <a:t>родителям о предстоящей деятельности;</a:t>
            </a:r>
          </a:p>
          <a:p>
            <a:pPr marL="0" lvl="0" indent="0">
              <a:buNone/>
            </a:pPr>
            <a:r>
              <a:rPr lang="ru-RU" sz="2800" dirty="0" smtClean="0"/>
              <a:t>  3.Подбор </a:t>
            </a:r>
            <a:r>
              <a:rPr lang="ru-RU" sz="2800" dirty="0"/>
              <a:t>тематической литературы, фотографий, плакатов.</a:t>
            </a:r>
          </a:p>
          <a:p>
            <a:endParaRPr lang="ru-RU" sz="2800" dirty="0" smtClean="0"/>
          </a:p>
          <a:p>
            <a:pPr marL="0" indent="0">
              <a:buNone/>
            </a:pPr>
            <a:r>
              <a:rPr lang="ru-RU" sz="2800" b="1" dirty="0" smtClean="0"/>
              <a:t>Основной </a:t>
            </a:r>
          </a:p>
          <a:p>
            <a:pPr marL="0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</a:t>
            </a:r>
            <a:r>
              <a:rPr lang="ru-RU" sz="2900" dirty="0" smtClean="0"/>
              <a:t>1.Проведение </a:t>
            </a:r>
            <a:r>
              <a:rPr lang="ru-RU" sz="2900" dirty="0"/>
              <a:t>мероприятий по утвержденному плану;</a:t>
            </a:r>
          </a:p>
          <a:p>
            <a:pPr marL="0" lvl="0" indent="0">
              <a:buNone/>
            </a:pPr>
            <a:r>
              <a:rPr lang="ru-RU" sz="2900" dirty="0" smtClean="0"/>
              <a:t>   2.Работа </a:t>
            </a:r>
            <a:r>
              <a:rPr lang="ru-RU" sz="2900" dirty="0"/>
              <a:t>с воспитанниками, родителями по заданной </a:t>
            </a:r>
            <a:r>
              <a:rPr lang="ru-RU" sz="2900" dirty="0" smtClean="0"/>
              <a:t>теме;</a:t>
            </a:r>
          </a:p>
          <a:p>
            <a:pPr marL="0" lvl="0" indent="0">
              <a:buNone/>
            </a:pPr>
            <a:r>
              <a:rPr lang="ru-RU" sz="2900" dirty="0"/>
              <a:t> </a:t>
            </a:r>
            <a:r>
              <a:rPr lang="ru-RU" sz="2900" dirty="0" smtClean="0"/>
              <a:t>  3.Проведение </a:t>
            </a:r>
            <a:r>
              <a:rPr lang="ru-RU" sz="2900" dirty="0"/>
              <a:t>организационно-методической работы.</a:t>
            </a:r>
          </a:p>
          <a:p>
            <a:endParaRPr lang="ru-RU" sz="2800" dirty="0" smtClean="0"/>
          </a:p>
          <a:p>
            <a:pPr marL="0" indent="0">
              <a:buNone/>
            </a:pPr>
            <a:r>
              <a:rPr lang="ru-RU" sz="2800" b="1" dirty="0" smtClean="0"/>
              <a:t>Итоговый</a:t>
            </a:r>
          </a:p>
          <a:p>
            <a:pPr marL="0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</a:t>
            </a:r>
            <a:r>
              <a:rPr lang="ru-RU" sz="2900" dirty="0" smtClean="0"/>
              <a:t>1</a:t>
            </a:r>
            <a:r>
              <a:rPr lang="ru-RU" sz="2900" dirty="0"/>
              <a:t>. Создание книги «Лес полный чудес»  </a:t>
            </a:r>
          </a:p>
          <a:p>
            <a:pPr marL="0" indent="0">
              <a:buNone/>
            </a:pPr>
            <a:r>
              <a:rPr lang="ru-RU" sz="2900" dirty="0" smtClean="0"/>
              <a:t>   2</a:t>
            </a:r>
            <a:r>
              <a:rPr lang="ru-RU" sz="2900" dirty="0"/>
              <a:t>. Изготовление макета «Цветущая планета»</a:t>
            </a:r>
          </a:p>
          <a:p>
            <a:pPr marL="0" indent="0">
              <a:buNone/>
            </a:pPr>
            <a:r>
              <a:rPr lang="ru-RU" sz="2900" dirty="0" smtClean="0"/>
              <a:t>   3</a:t>
            </a:r>
            <a:r>
              <a:rPr lang="ru-RU" sz="2900" dirty="0"/>
              <a:t>. Подведение итогов проектной деятельности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 реализации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9658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Консультации , круглые столы, анкетирование, памятки</a:t>
            </a:r>
          </a:p>
          <a:p>
            <a:r>
              <a:rPr lang="ru-RU" dirty="0" smtClean="0"/>
              <a:t>Оформление информационных рубрик в родительских уголках;</a:t>
            </a:r>
          </a:p>
          <a:p>
            <a:r>
              <a:rPr lang="ru-RU" dirty="0" smtClean="0"/>
              <a:t>Субботники по уборке территории детского сада;</a:t>
            </a:r>
          </a:p>
          <a:p>
            <a:r>
              <a:rPr lang="ru-RU" dirty="0" smtClean="0"/>
              <a:t>Совместная творческая деятельность «Цветущая планета»</a:t>
            </a:r>
          </a:p>
          <a:p>
            <a:r>
              <a:rPr lang="ru-RU" dirty="0" smtClean="0"/>
              <a:t>Акции по изготовлению скворечников;</a:t>
            </a:r>
          </a:p>
          <a:p>
            <a:r>
              <a:rPr lang="ru-RU" dirty="0" smtClean="0"/>
              <a:t>Организация выставок</a:t>
            </a:r>
            <a:r>
              <a:rPr lang="ru-RU" dirty="0"/>
              <a:t> </a:t>
            </a:r>
            <a:r>
              <a:rPr lang="ru-RU" dirty="0" smtClean="0"/>
              <a:t> поделок и рисунков, сделанных совместно с родителями по теме.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Формы работы с родителями по     реализации проекта: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7851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Выращивание рассады цветов</a:t>
            </a:r>
            <a:endParaRPr lang="ru-RU" sz="36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556792"/>
            <a:ext cx="4320480" cy="51125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60032" y="1556792"/>
            <a:ext cx="4032448" cy="5112568"/>
          </a:xfrm>
          <a:prstGeom prst="rect">
            <a:avLst/>
          </a:prstGeom>
        </p:spPr>
      </p:pic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872067" y="2675467"/>
            <a:ext cx="387565" cy="321485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9881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556792"/>
            <a:ext cx="4176464" cy="50405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Наблюдение в природе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4008" y="1556792"/>
            <a:ext cx="4320480" cy="501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02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484784"/>
            <a:ext cx="4032448" cy="52565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Уборка снега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2000" y="1484784"/>
            <a:ext cx="4320480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6748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484784"/>
            <a:ext cx="4464496" cy="51845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Постройки из снега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60032" y="1484784"/>
            <a:ext cx="410445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1163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1340768"/>
            <a:ext cx="4248472" cy="532859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4008" y="1340768"/>
            <a:ext cx="4248472" cy="53285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404664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2992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352928" cy="2880321"/>
          </a:xfrm>
        </p:spPr>
        <p:txBody>
          <a:bodyPr>
            <a:normAutofit/>
          </a:bodyPr>
          <a:lstStyle/>
          <a:p>
            <a:r>
              <a:rPr lang="ru-RU" dirty="0" smtClean="0"/>
              <a:t>Взаимодействие педагогов и родителей при организации </a:t>
            </a:r>
            <a:r>
              <a:rPr lang="ru-RU" smtClean="0"/>
              <a:t>проектной </a:t>
            </a:r>
            <a:r>
              <a:rPr lang="ru-RU" smtClean="0"/>
              <a:t>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4358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1628800"/>
            <a:ext cx="4176464" cy="50578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лука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88024" y="1628800"/>
            <a:ext cx="4104456" cy="50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5442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700808"/>
            <a:ext cx="4248471" cy="49274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«Портрет большой Медведицы»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4008" y="1700808"/>
            <a:ext cx="4248472" cy="492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0757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Экспериментирование с водой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88024" y="1577340"/>
            <a:ext cx="4145657" cy="49857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1577340"/>
            <a:ext cx="4248472" cy="498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8198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473334"/>
            <a:ext cx="4139882" cy="49274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«Наши пернатые друзья»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2000" y="1473334"/>
            <a:ext cx="4320480" cy="492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13199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611650"/>
            <a:ext cx="4104456" cy="50578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Совместное творчество с родителями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4008" y="1611650"/>
            <a:ext cx="4248472" cy="50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78295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71600" y="1700808"/>
            <a:ext cx="7056783" cy="47525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Итоговое мероприятие :</a:t>
            </a:r>
            <a:br>
              <a:rPr lang="ru-RU" sz="3600" dirty="0" smtClean="0"/>
            </a:br>
            <a:r>
              <a:rPr lang="ru-RU" sz="3600" dirty="0" smtClean="0"/>
              <a:t>Коллективная работа «Цветущая планета»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2807168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780928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Использование проектного метода позволяет повысить интерес родителей к той или иной проблеме, способствует повышению уровня участников среди родителей.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200482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348880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«</a:t>
            </a:r>
            <a:r>
              <a:rPr lang="ru-RU" sz="2800" i="1" dirty="0" smtClean="0"/>
              <a:t>Дети – это счастье, созданное нашим трудом. Занятия, встречи с детьми, конечно требуют душевных  сил, времени ,труда. Но  ведь мы счастливы тогда, когда счастливы наши дети, когда их глаза наполнены радостью.»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  В .</a:t>
            </a:r>
            <a:r>
              <a:rPr lang="ru-RU" sz="2800" dirty="0"/>
              <a:t>С</a:t>
            </a:r>
            <a:r>
              <a:rPr lang="ru-RU" sz="2800" dirty="0" smtClean="0"/>
              <a:t>ухомлинский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370660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Метод проекта –это воспитание и обучение ребенка через деятельность, а в работе с семьей через совместную деятельность.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134439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u="sng" dirty="0" smtClean="0"/>
              <a:t>Актуальность</a:t>
            </a:r>
            <a:r>
              <a:rPr lang="ru-RU" sz="2800" dirty="0" smtClean="0"/>
              <a:t> проектного метода заключается в поиске нетрадиционных подходов к решению проблемы взаимодействия  ДО и семьи.</a:t>
            </a:r>
          </a:p>
          <a:p>
            <a:r>
              <a:rPr lang="ru-RU" sz="2800" i="1" u="sng" dirty="0" smtClean="0"/>
              <a:t>Проектная деятельность </a:t>
            </a:r>
            <a:r>
              <a:rPr lang="ru-RU" sz="2800" dirty="0" smtClean="0"/>
              <a:t>позволяет скоординировать действия  в триаде </a:t>
            </a:r>
            <a:r>
              <a:rPr lang="ru-RU" sz="2800" dirty="0"/>
              <a:t>П</a:t>
            </a:r>
            <a:r>
              <a:rPr lang="ru-RU" sz="2800" dirty="0" smtClean="0"/>
              <a:t>едагог- Родитель- Дети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55183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Цель метода </a:t>
            </a:r>
            <a:r>
              <a:rPr lang="ru-RU" sz="3600" b="1" dirty="0"/>
              <a:t>проектов</a:t>
            </a:r>
            <a:r>
              <a:rPr lang="ru-RU" sz="3600" dirty="0"/>
              <a:t> - объединение усилий образовательного учреждения и </a:t>
            </a:r>
            <a:r>
              <a:rPr lang="ru-RU" sz="3600" b="1" dirty="0"/>
              <a:t>семьи</a:t>
            </a:r>
            <a:r>
              <a:rPr lang="ru-RU" sz="3600" dirty="0"/>
              <a:t> в вопросах воспитания, обучения и развития ребенка.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771932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</a:t>
            </a:r>
            <a:r>
              <a:rPr lang="ru-RU" dirty="0" smtClean="0"/>
              <a:t>становление единства в воспитании детей;</a:t>
            </a:r>
          </a:p>
          <a:p>
            <a:r>
              <a:rPr lang="ru-RU" dirty="0" smtClean="0"/>
              <a:t>Педагогическое просвещение родителей;</a:t>
            </a:r>
          </a:p>
          <a:p>
            <a:r>
              <a:rPr lang="ru-RU" dirty="0" smtClean="0"/>
              <a:t>Изучение и распространение педагогического опыта семейного воспитания;</a:t>
            </a:r>
          </a:p>
          <a:p>
            <a:r>
              <a:rPr lang="ru-RU" dirty="0"/>
              <a:t>О</a:t>
            </a:r>
            <a:r>
              <a:rPr lang="ru-RU" dirty="0" smtClean="0"/>
              <a:t>знакомление родителей с жизнью и работой дошкольного учреждения.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1993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9" y="2564904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Проектная деятельность носит характер сотрудничества, объединяющего детей, педагогов и родителей.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Совместная деятельность сближает детей и взрослых, формирует партнерские отношения, воспитывает чувство сопереживания за общее дело и его результат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5289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0" indent="-273050" fontAlgn="base">
              <a:spcAft>
                <a:spcPct val="0"/>
              </a:spcAft>
              <a:buClr>
                <a:srgbClr val="0BD0D9"/>
              </a:buClr>
              <a:buSzPct val="95000"/>
              <a:buNone/>
              <a:defRPr/>
            </a:pPr>
            <a:endParaRPr lang="ru-RU" sz="1800" b="1" u="sng" dirty="0">
              <a:solidFill>
                <a:srgbClr val="0BD0D9">
                  <a:lumMod val="50000"/>
                </a:srgbClr>
              </a:solidFill>
              <a:latin typeface="Georgia" pitchFamily="18" charset="0"/>
            </a:endParaRPr>
          </a:p>
          <a:p>
            <a:pPr marL="273050" lvl="0" indent="-273050" fontAlgn="base"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свободной творческой личности ребенка;</a:t>
            </a:r>
          </a:p>
          <a:p>
            <a:pPr marL="273050" lvl="0" indent="-273050" fontAlgn="base"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полноценное интеллектуальное развитие;</a:t>
            </a:r>
          </a:p>
          <a:p>
            <a:pPr marL="273050" lvl="0" indent="-273050" fontAlgn="base"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при помощи взрослых познает мир, учится взаимодействовать с ним;</a:t>
            </a:r>
          </a:p>
          <a:p>
            <a:pPr marL="273050" lvl="0" indent="-273050" fontAlgn="base"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познавательной активности;</a:t>
            </a:r>
          </a:p>
          <a:p>
            <a:pPr marL="273050" lvl="0" indent="-273050" fontAlgn="base">
              <a:spcAft>
                <a:spcPct val="0"/>
              </a:spcAft>
              <a:buClr>
                <a:srgbClr val="0BD0D9"/>
              </a:buClr>
              <a:buSzPct val="95000"/>
              <a:buFont typeface="Arial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коммуникативных навыков.</a:t>
            </a:r>
          </a:p>
          <a:p>
            <a:pPr marL="273050" lvl="0" indent="-273050" fontAlgn="base">
              <a:spcAft>
                <a:spcPct val="0"/>
              </a:spcAft>
              <a:buClr>
                <a:srgbClr val="0BD0D9"/>
              </a:buClr>
              <a:buSzPct val="95000"/>
              <a:buFont typeface="Arial" charset="0"/>
              <a:buChar char="•"/>
              <a:defRPr/>
            </a:pPr>
            <a:endParaRPr lang="ru-RU" sz="2000" dirty="0">
              <a:solidFill>
                <a:prstClr val="black"/>
              </a:solidFill>
              <a:latin typeface="Constantia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600" b="1" u="sng" dirty="0">
                <a:solidFill>
                  <a:srgbClr val="0BD0D9">
                    <a:lumMod val="50000"/>
                  </a:srgbClr>
                </a:solidFill>
                <a:latin typeface="Georgia" pitchFamily="18" charset="0"/>
                <a:ea typeface="+mn-ea"/>
                <a:cs typeface="+mn-cs"/>
              </a:rPr>
              <a:t>Использование  проектного метода предполагает:</a:t>
            </a:r>
            <a:br>
              <a:rPr lang="ru-RU" sz="3600" b="1" u="sng" dirty="0">
                <a:solidFill>
                  <a:srgbClr val="0BD0D9">
                    <a:lumMod val="50000"/>
                  </a:srgbClr>
                </a:solidFill>
                <a:latin typeface="Georgia" pitchFamily="18" charset="0"/>
                <a:ea typeface="+mn-ea"/>
                <a:cs typeface="+mn-cs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247468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506</TotalTime>
  <Words>502</Words>
  <Application>Microsoft Office PowerPoint</Application>
  <PresentationFormat>Экран (4:3)</PresentationFormat>
  <Paragraphs>74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Круглый стол с родителями</vt:lpstr>
      <vt:lpstr>Взаимодействие педагогов и родителей при организации проектной деятельности.</vt:lpstr>
      <vt:lpstr>Слайд 3</vt:lpstr>
      <vt:lpstr>Слайд 4</vt:lpstr>
      <vt:lpstr>Слайд 5</vt:lpstr>
      <vt:lpstr>Слайд 6</vt:lpstr>
      <vt:lpstr>Задачи</vt:lpstr>
      <vt:lpstr>Слайд 8</vt:lpstr>
      <vt:lpstr>Использование  проектного метода предполагает: </vt:lpstr>
      <vt:lpstr>Проект: « Наш дом-Земля»</vt:lpstr>
      <vt:lpstr>Цель проекта:</vt:lpstr>
      <vt:lpstr>Задачи:</vt:lpstr>
      <vt:lpstr>План реализации проекта:</vt:lpstr>
      <vt:lpstr> Формы работы с родителями по     реализации проекта:</vt:lpstr>
      <vt:lpstr>Выращивание рассады цветов</vt:lpstr>
      <vt:lpstr>Наблюдение в природе</vt:lpstr>
      <vt:lpstr>Уборка снега</vt:lpstr>
      <vt:lpstr>Постройки из снега</vt:lpstr>
      <vt:lpstr>Слайд 19</vt:lpstr>
      <vt:lpstr>Посадка лука</vt:lpstr>
      <vt:lpstr>«Портрет большой Медведицы»</vt:lpstr>
      <vt:lpstr>Экспериментирование с водой</vt:lpstr>
      <vt:lpstr>«Наши пернатые друзья»</vt:lpstr>
      <vt:lpstr>Совместное творчество с родителями</vt:lpstr>
      <vt:lpstr>Итоговое мероприятие : Коллективная работа «Цветущая планета»</vt:lpstr>
      <vt:lpstr>Вывод: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педагогов и родителей при организации проектной деятельности в группе</dc:title>
  <dc:creator>Петр</dc:creator>
  <cp:lastModifiedBy>USER</cp:lastModifiedBy>
  <cp:revision>29</cp:revision>
  <dcterms:created xsi:type="dcterms:W3CDTF">2017-04-02T15:04:41Z</dcterms:created>
  <dcterms:modified xsi:type="dcterms:W3CDTF">2019-11-30T20:18:47Z</dcterms:modified>
</cp:coreProperties>
</file>