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2" r:id="rId4"/>
    <p:sldId id="264" r:id="rId5"/>
    <p:sldId id="266" r:id="rId6"/>
    <p:sldId id="277" r:id="rId7"/>
    <p:sldId id="267" r:id="rId8"/>
    <p:sldId id="268" r:id="rId9"/>
    <p:sldId id="270" r:id="rId10"/>
    <p:sldId id="271" r:id="rId11"/>
    <p:sldId id="275" r:id="rId12"/>
    <p:sldId id="276" r:id="rId13"/>
    <p:sldId id="263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92;&#1083;&#1077;&#1096;&#1082;&#1072;%20&#1084;&#1086;&#1103;\&#1054;&#1090;&#1095;&#1077;&#1090;&#1085;&#1099;&#1077;%20&#1076;&#1086;&#1082;&#1091;&#1084;&#1077;&#1085;&#1090;&#1099;%202014-2015\&#1076;&#1080;&#1072;&#1075;&#1088;&#1072;&#1084;&#1084;&#1099;%20&#1089;&#1072;&#1084;&#1086;&#1088;&#1072;&#1093;&#1074;&#1080;&#1090;&#1080;&#1103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92;&#1083;&#1077;&#1096;&#1082;&#1072;%20&#1084;&#1086;&#1103;\&#1054;&#1090;&#1095;&#1077;&#1090;&#1085;&#1099;&#1077;%20&#1076;&#1086;&#1082;&#1091;&#1084;&#1077;&#1085;&#1090;&#1099;%202014-2015\&#1076;&#1080;&#1072;&#1075;&#1088;&#1072;&#1084;&#1084;&#1099;%20&#1089;&#1072;&#1084;&#1086;&#1088;&#1072;&#1093;&#1074;&#1080;&#1090;&#1080;&#110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92;&#1083;&#1077;&#1096;&#1082;&#1072;%20&#1084;&#1086;&#1103;\&#1054;&#1090;&#1095;&#1077;&#1090;&#1085;&#1099;&#1077;%20&#1076;&#1086;&#1082;&#1091;&#1084;&#1077;&#1085;&#1090;&#1099;%202014-2015\&#1076;&#1080;&#1072;&#1075;&#1088;&#1072;&#1084;&#1084;&#1099;%20&#1089;&#1072;&#1084;&#1086;&#1088;&#1072;&#1093;&#1074;&#1080;&#1090;&#1080;&#110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tx>
        <c:rich>
          <a:bodyPr/>
          <a:lstStyle/>
          <a:p>
            <a:pPr>
              <a:defRPr/>
            </a:pPr>
            <a:r>
              <a:rPr lang="ru-RU" sz="1200"/>
              <a:t>Мониторинг показателей уровня включенности в познавательную деятельность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Лист1!$A$36</c:f>
              <c:strCache>
                <c:ptCount val="1"/>
                <c:pt idx="0">
                  <c:v>высокий</c:v>
                </c:pt>
              </c:strCache>
            </c:strRef>
          </c:tx>
          <c:cat>
            <c:multiLvlStrRef>
              <c:f>Лист1!$B$34:$E$35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Лист1!$B$36:$E$36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7</c:v>
                </c:pt>
                <c:pt idx="3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Лист1!$A$37</c:f>
              <c:strCache>
                <c:ptCount val="1"/>
                <c:pt idx="0">
                  <c:v>средний</c:v>
                </c:pt>
              </c:strCache>
            </c:strRef>
          </c:tx>
          <c:cat>
            <c:multiLvlStrRef>
              <c:f>Лист1!$B$34:$E$35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Лист1!$B$37:$E$37</c:f>
              <c:numCache>
                <c:formatCode>General</c:formatCode>
                <c:ptCount val="4"/>
                <c:pt idx="0">
                  <c:v>33</c:v>
                </c:pt>
                <c:pt idx="1">
                  <c:v>35</c:v>
                </c:pt>
                <c:pt idx="2">
                  <c:v>56</c:v>
                </c:pt>
                <c:pt idx="3">
                  <c:v>56</c:v>
                </c:pt>
              </c:numCache>
            </c:numRef>
          </c:val>
        </c:ser>
        <c:ser>
          <c:idx val="2"/>
          <c:order val="2"/>
          <c:tx>
            <c:strRef>
              <c:f>Лист1!$A$38</c:f>
              <c:strCache>
                <c:ptCount val="1"/>
                <c:pt idx="0">
                  <c:v>низкий</c:v>
                </c:pt>
              </c:strCache>
            </c:strRef>
          </c:tx>
          <c:cat>
            <c:multiLvlStrRef>
              <c:f>Лист1!$B$34:$E$35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Лист1!$B$38:$E$38</c:f>
              <c:numCache>
                <c:formatCode>General</c:formatCode>
                <c:ptCount val="4"/>
                <c:pt idx="0">
                  <c:v>63</c:v>
                </c:pt>
                <c:pt idx="1">
                  <c:v>60</c:v>
                </c:pt>
                <c:pt idx="2">
                  <c:v>37</c:v>
                </c:pt>
                <c:pt idx="3">
                  <c:v>30</c:v>
                </c:pt>
              </c:numCache>
            </c:numRef>
          </c:val>
        </c:ser>
        <c:dLbls>
          <c:showVal val="1"/>
        </c:dLbls>
        <c:overlap val="-25"/>
        <c:axId val="80277504"/>
        <c:axId val="80279040"/>
      </c:barChart>
      <c:catAx>
        <c:axId val="80277504"/>
        <c:scaling>
          <c:orientation val="minMax"/>
        </c:scaling>
        <c:axPos val="b"/>
        <c:majorTickMark val="none"/>
        <c:tickLblPos val="nextTo"/>
        <c:crossAx val="80279040"/>
        <c:crosses val="autoZero"/>
        <c:auto val="1"/>
        <c:lblAlgn val="ctr"/>
        <c:lblOffset val="100"/>
      </c:catAx>
      <c:valAx>
        <c:axId val="8027904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0277504"/>
        <c:crosses val="autoZero"/>
        <c:crossBetween val="between"/>
      </c:valAx>
    </c:plotArea>
    <c:legend>
      <c:legendPos val="t"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title>
      <c:tx>
        <c:rich>
          <a:bodyPr/>
          <a:lstStyle/>
          <a:p>
            <a:pPr>
              <a:defRPr/>
            </a:pPr>
            <a:r>
              <a:rPr lang="ru-RU" sz="1200"/>
              <a:t>Мониторинг показателей уровня активного участия в познавательной деятельности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Лист1!$L$36</c:f>
              <c:strCache>
                <c:ptCount val="1"/>
                <c:pt idx="0">
                  <c:v>высокий</c:v>
                </c:pt>
              </c:strCache>
            </c:strRef>
          </c:tx>
          <c:cat>
            <c:multiLvlStrRef>
              <c:f>Лист1!$M$34:$P$35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Лист1!$M$36:$P$36</c:f>
              <c:numCache>
                <c:formatCode>General</c:formatCode>
                <c:ptCount val="4"/>
                <c:pt idx="0">
                  <c:v>9</c:v>
                </c:pt>
                <c:pt idx="1">
                  <c:v>20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Лист1!$L$37</c:f>
              <c:strCache>
                <c:ptCount val="1"/>
                <c:pt idx="0">
                  <c:v>средний</c:v>
                </c:pt>
              </c:strCache>
            </c:strRef>
          </c:tx>
          <c:cat>
            <c:multiLvlStrRef>
              <c:f>Лист1!$M$34:$P$35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Лист1!$M$37:$P$37</c:f>
              <c:numCache>
                <c:formatCode>General</c:formatCode>
                <c:ptCount val="4"/>
                <c:pt idx="0">
                  <c:v>43</c:v>
                </c:pt>
                <c:pt idx="1">
                  <c:v>30</c:v>
                </c:pt>
                <c:pt idx="2">
                  <c:v>47</c:v>
                </c:pt>
                <c:pt idx="3">
                  <c:v>40</c:v>
                </c:pt>
              </c:numCache>
            </c:numRef>
          </c:val>
        </c:ser>
        <c:ser>
          <c:idx val="2"/>
          <c:order val="2"/>
          <c:tx>
            <c:strRef>
              <c:f>Лист1!$L$38</c:f>
              <c:strCache>
                <c:ptCount val="1"/>
                <c:pt idx="0">
                  <c:v>низкий</c:v>
                </c:pt>
              </c:strCache>
            </c:strRef>
          </c:tx>
          <c:cat>
            <c:multiLvlStrRef>
              <c:f>Лист1!$M$34:$P$35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Лист1!$M$38:$P$38</c:f>
              <c:numCache>
                <c:formatCode>General</c:formatCode>
                <c:ptCount val="4"/>
                <c:pt idx="0">
                  <c:v>48</c:v>
                </c:pt>
                <c:pt idx="1">
                  <c:v>50</c:v>
                </c:pt>
                <c:pt idx="2">
                  <c:v>48</c:v>
                </c:pt>
                <c:pt idx="3">
                  <c:v>54</c:v>
                </c:pt>
              </c:numCache>
            </c:numRef>
          </c:val>
        </c:ser>
        <c:dLbls>
          <c:showVal val="1"/>
        </c:dLbls>
        <c:overlap val="-25"/>
        <c:axId val="83144704"/>
        <c:axId val="83146240"/>
      </c:barChart>
      <c:catAx>
        <c:axId val="83144704"/>
        <c:scaling>
          <c:orientation val="minMax"/>
        </c:scaling>
        <c:axPos val="b"/>
        <c:majorTickMark val="none"/>
        <c:tickLblPos val="nextTo"/>
        <c:crossAx val="83146240"/>
        <c:crosses val="autoZero"/>
        <c:auto val="1"/>
        <c:lblAlgn val="ctr"/>
        <c:lblOffset val="100"/>
      </c:catAx>
      <c:valAx>
        <c:axId val="83146240"/>
        <c:scaling>
          <c:orientation val="minMax"/>
        </c:scaling>
        <c:delete val="1"/>
        <c:axPos val="l"/>
        <c:numFmt formatCode="General" sourceLinked="1"/>
        <c:tickLblPos val="none"/>
        <c:crossAx val="83144704"/>
        <c:crosses val="autoZero"/>
        <c:crossBetween val="between"/>
      </c:valAx>
    </c:plotArea>
    <c:legend>
      <c:legendPos val="t"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chart>
    <c:title>
      <c:tx>
        <c:rich>
          <a:bodyPr/>
          <a:lstStyle/>
          <a:p>
            <a:pPr>
              <a:defRPr/>
            </a:pPr>
            <a:r>
              <a:rPr lang="ru-RU" sz="1200"/>
              <a:t>Мониторинг показателей уровня результативности познавательной деятельности 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Лист1!$W$36</c:f>
              <c:strCache>
                <c:ptCount val="1"/>
                <c:pt idx="0">
                  <c:v>высокий</c:v>
                </c:pt>
              </c:strCache>
            </c:strRef>
          </c:tx>
          <c:cat>
            <c:multiLvlStrRef>
              <c:f>Лист1!$X$34:$AA$35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Лист1!$X$36:$AA$36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Лист1!$W$37</c:f>
              <c:strCache>
                <c:ptCount val="1"/>
                <c:pt idx="0">
                  <c:v>средний</c:v>
                </c:pt>
              </c:strCache>
            </c:strRef>
          </c:tx>
          <c:cat>
            <c:multiLvlStrRef>
              <c:f>Лист1!$X$34:$AA$35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Лист1!$X$37:$AA$37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46</c:v>
                </c:pt>
                <c:pt idx="3">
                  <c:v>54</c:v>
                </c:pt>
              </c:numCache>
            </c:numRef>
          </c:val>
        </c:ser>
        <c:ser>
          <c:idx val="2"/>
          <c:order val="2"/>
          <c:tx>
            <c:strRef>
              <c:f>Лист1!$W$38</c:f>
              <c:strCache>
                <c:ptCount val="1"/>
                <c:pt idx="0">
                  <c:v>низкий</c:v>
                </c:pt>
              </c:strCache>
            </c:strRef>
          </c:tx>
          <c:cat>
            <c:multiLvlStrRef>
              <c:f>Лист1!$X$34:$AA$35</c:f>
              <c:multiLvlStrCache>
                <c:ptCount val="4"/>
                <c:lvl>
                  <c:pt idx="0">
                    <c:v>входящая диагностика</c:v>
                  </c:pt>
                  <c:pt idx="1">
                    <c:v>полученный результат</c:v>
                  </c:pt>
                  <c:pt idx="2">
                    <c:v>входящая диагностика</c:v>
                  </c:pt>
                  <c:pt idx="3">
                    <c:v>промежуточная диагностика</c:v>
                  </c:pt>
                </c:lvl>
                <c:lvl>
                  <c:pt idx="0">
                    <c:v>4 класс</c:v>
                  </c:pt>
                  <c:pt idx="2">
                    <c:v>3 класс</c:v>
                  </c:pt>
                </c:lvl>
              </c:multiLvlStrCache>
            </c:multiLvlStrRef>
          </c:cat>
          <c:val>
            <c:numRef>
              <c:f>Лист1!$X$38:$AA$38</c:f>
              <c:numCache>
                <c:formatCode>General</c:formatCode>
                <c:ptCount val="4"/>
                <c:pt idx="0">
                  <c:v>80</c:v>
                </c:pt>
                <c:pt idx="1">
                  <c:v>40</c:v>
                </c:pt>
                <c:pt idx="2">
                  <c:v>49</c:v>
                </c:pt>
                <c:pt idx="3">
                  <c:v>41</c:v>
                </c:pt>
              </c:numCache>
            </c:numRef>
          </c:val>
        </c:ser>
        <c:dLbls>
          <c:showVal val="1"/>
        </c:dLbls>
        <c:overlap val="-25"/>
        <c:axId val="83189760"/>
        <c:axId val="83191296"/>
      </c:barChart>
      <c:catAx>
        <c:axId val="83189760"/>
        <c:scaling>
          <c:orientation val="minMax"/>
        </c:scaling>
        <c:axPos val="b"/>
        <c:majorTickMark val="none"/>
        <c:tickLblPos val="nextTo"/>
        <c:crossAx val="83191296"/>
        <c:crosses val="autoZero"/>
        <c:auto val="1"/>
        <c:lblAlgn val="ctr"/>
        <c:lblOffset val="100"/>
      </c:catAx>
      <c:valAx>
        <c:axId val="83191296"/>
        <c:scaling>
          <c:orientation val="minMax"/>
        </c:scaling>
        <c:delete val="1"/>
        <c:axPos val="l"/>
        <c:numFmt formatCode="General" sourceLinked="1"/>
        <c:tickLblPos val="none"/>
        <c:crossAx val="83189760"/>
        <c:crosses val="autoZero"/>
        <c:crossBetween val="between"/>
      </c:valAx>
    </c:plotArea>
    <c:legend>
      <c:legendPos val="t"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package" Target="../embeddings/______Microsoft_Office_PowerPoint1.sldx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Формирующее оценивание как средство развития познавательных учебных действий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771008"/>
          </a:xfrm>
        </p:spPr>
        <p:txBody>
          <a:bodyPr>
            <a:normAutofit/>
          </a:bodyPr>
          <a:lstStyle/>
          <a:p>
            <a:r>
              <a:rPr lang="ru-RU" sz="2400" b="1" u="sng" dirty="0" smtClean="0"/>
              <a:t>Модель организации образовательной деятельности</a:t>
            </a:r>
          </a:p>
          <a:p>
            <a:endParaRPr lang="ru-RU" sz="2400" b="1" u="sng" dirty="0" smtClean="0"/>
          </a:p>
          <a:p>
            <a:endParaRPr lang="ru-RU" sz="2400" b="1" u="sng" dirty="0" smtClean="0"/>
          </a:p>
          <a:p>
            <a:endParaRPr lang="ru-RU" sz="2400" b="1" u="sng" dirty="0" smtClean="0"/>
          </a:p>
          <a:p>
            <a:endParaRPr lang="ru-RU" sz="2400" b="1" u="sng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/>
              <a:t>Диагностика уровня усвоения знаний через приемы формирующего оценивания</a:t>
            </a:r>
            <a:endParaRPr lang="ru-RU" sz="1800" b="1" dirty="0"/>
          </a:p>
        </p:txBody>
      </p:sp>
      <p:sp>
        <p:nvSpPr>
          <p:cNvPr id="4" name="Овал 3"/>
          <p:cNvSpPr/>
          <p:nvPr/>
        </p:nvSpPr>
        <p:spPr>
          <a:xfrm>
            <a:off x="251520" y="1124744"/>
            <a:ext cx="3384376" cy="129614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400" b="1" dirty="0" smtClean="0"/>
              <a:t>Уровень знакомства, представления (деятельность учащихся по узнаванию)</a:t>
            </a:r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51520" y="2996952"/>
            <a:ext cx="3384376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Алгоритмический уровень (воспроизводящая деятельность учащихся)</a:t>
            </a:r>
            <a:endParaRPr lang="ru-RU" sz="14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7504" y="4725144"/>
            <a:ext cx="3600400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Творческий уровень </a:t>
            </a:r>
            <a:endParaRPr lang="ru-RU" sz="14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(поисковая деятельность,</a:t>
            </a:r>
            <a:endParaRPr lang="ru-RU" sz="14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«открытие» новых знаний, </a:t>
            </a:r>
            <a:endParaRPr lang="ru-RU" sz="14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способов)</a:t>
            </a:r>
            <a:endParaRPr lang="ru-RU" sz="14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1763688" y="2636912"/>
            <a:ext cx="504056" cy="36004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691680" y="4293096"/>
            <a:ext cx="504056" cy="36004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644008" y="908720"/>
            <a:ext cx="2880320" cy="1944216"/>
          </a:xfrm>
          <a:prstGeom prst="roundRect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Устный опрос</a:t>
            </a:r>
            <a:endParaRPr lang="ru-RU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Дискуссионные качели</a:t>
            </a:r>
            <a:endParaRPr lang="ru-RU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С миру по нитке</a:t>
            </a:r>
            <a:endParaRPr lang="ru-RU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Умные вопросы</a:t>
            </a:r>
            <a:endParaRPr lang="ru-RU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Многоступенчатый выбор</a:t>
            </a:r>
            <a:endParaRPr lang="ru-RU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Листы самооценки</a:t>
            </a:r>
            <a:endParaRPr lang="ru-RU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Незаконченные предложения</a:t>
            </a:r>
            <a:endParaRPr lang="ru-RU" sz="12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Лесенка успеха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Своя валюта</a:t>
            </a:r>
            <a:r>
              <a:rPr lang="ru-RU" sz="12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</a:p>
          <a:p>
            <a:pPr algn="ctr"/>
            <a:endParaRPr lang="ru-RU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004048" y="2996952"/>
            <a:ext cx="3168352" cy="1872208"/>
          </a:xfrm>
          <a:prstGeom prst="roundRect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/>
              <a:t>Волшебные линеечки</a:t>
            </a:r>
          </a:p>
          <a:p>
            <a:r>
              <a:rPr lang="ru-RU" sz="1200" dirty="0" smtClean="0"/>
              <a:t>Прогностическая оценка</a:t>
            </a:r>
          </a:p>
          <a:p>
            <a:r>
              <a:rPr lang="ru-RU" sz="1200" dirty="0" smtClean="0"/>
              <a:t>Сопоставление с образцом</a:t>
            </a:r>
          </a:p>
          <a:p>
            <a:r>
              <a:rPr lang="ru-RU" sz="1200" dirty="0" smtClean="0"/>
              <a:t>Сигналы рукой</a:t>
            </a:r>
          </a:p>
          <a:p>
            <a:r>
              <a:rPr lang="ru-RU" sz="1200" dirty="0" smtClean="0"/>
              <a:t>Ладошка</a:t>
            </a:r>
          </a:p>
          <a:p>
            <a:r>
              <a:rPr lang="ru-RU" sz="1200" dirty="0" smtClean="0"/>
              <a:t>Индикаторы</a:t>
            </a:r>
          </a:p>
          <a:p>
            <a:r>
              <a:rPr lang="ru-RU" sz="1200" dirty="0" smtClean="0"/>
              <a:t>Карточки сомнений</a:t>
            </a:r>
          </a:p>
          <a:p>
            <a:r>
              <a:rPr lang="ru-RU" sz="1200" dirty="0" smtClean="0"/>
              <a:t>Дорожка успеха</a:t>
            </a:r>
          </a:p>
          <a:p>
            <a:r>
              <a:rPr lang="ru-RU" sz="1200" dirty="0" smtClean="0"/>
              <a:t>Карта знаний</a:t>
            </a:r>
            <a:endParaRPr lang="ru-RU" sz="12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292080" y="4985792"/>
            <a:ext cx="3384376" cy="1872208"/>
          </a:xfrm>
          <a:prstGeom prst="roundRect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/>
              <a:t>Определи пару</a:t>
            </a:r>
          </a:p>
          <a:p>
            <a:r>
              <a:rPr lang="ru-RU" sz="1200" dirty="0" smtClean="0"/>
              <a:t>Задания-ловушки</a:t>
            </a:r>
          </a:p>
          <a:p>
            <a:r>
              <a:rPr lang="ru-RU" sz="1200" dirty="0" smtClean="0"/>
              <a:t>Составление заданий с ловушками</a:t>
            </a:r>
          </a:p>
          <a:p>
            <a:r>
              <a:rPr lang="ru-RU" sz="1200" dirty="0" smtClean="0"/>
              <a:t>Составление задачи, подобной данной</a:t>
            </a:r>
          </a:p>
          <a:p>
            <a:r>
              <a:rPr lang="ru-RU" sz="1200" dirty="0" smtClean="0"/>
              <a:t>Составление задачи по чертежу</a:t>
            </a:r>
          </a:p>
          <a:p>
            <a:r>
              <a:rPr lang="ru-RU" sz="1200" dirty="0" smtClean="0"/>
              <a:t>Создание помощника</a:t>
            </a:r>
          </a:p>
          <a:p>
            <a:r>
              <a:rPr lang="ru-RU" sz="1200" dirty="0" smtClean="0"/>
              <a:t>Составление проверочных заданий</a:t>
            </a:r>
          </a:p>
          <a:p>
            <a:r>
              <a:rPr lang="ru-RU" sz="1200" dirty="0" smtClean="0"/>
              <a:t>Смелый и умный</a:t>
            </a:r>
            <a:endParaRPr lang="ru-RU" sz="1200" dirty="0"/>
          </a:p>
        </p:txBody>
      </p:sp>
      <p:sp>
        <p:nvSpPr>
          <p:cNvPr id="25" name="Нашивка 24"/>
          <p:cNvSpPr/>
          <p:nvPr/>
        </p:nvSpPr>
        <p:spPr>
          <a:xfrm>
            <a:off x="3779912" y="1628800"/>
            <a:ext cx="648072" cy="288032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Нашивка 25"/>
          <p:cNvSpPr/>
          <p:nvPr/>
        </p:nvSpPr>
        <p:spPr>
          <a:xfrm>
            <a:off x="3707904" y="3429000"/>
            <a:ext cx="648072" cy="288032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Нашивка 26"/>
          <p:cNvSpPr/>
          <p:nvPr/>
        </p:nvSpPr>
        <p:spPr>
          <a:xfrm>
            <a:off x="3923928" y="5157192"/>
            <a:ext cx="648072" cy="288032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право стрелка 28"/>
          <p:cNvSpPr/>
          <p:nvPr/>
        </p:nvSpPr>
        <p:spPr>
          <a:xfrm rot="14485908" flipV="1">
            <a:off x="3433748" y="1967037"/>
            <a:ext cx="625141" cy="141175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право стрелка 29"/>
          <p:cNvSpPr/>
          <p:nvPr/>
        </p:nvSpPr>
        <p:spPr>
          <a:xfrm rot="14485908" flipV="1">
            <a:off x="3804702" y="3695232"/>
            <a:ext cx="625141" cy="141175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179512" y="908720"/>
          <a:ext cx="1584176" cy="2104111"/>
        </p:xfrm>
        <a:graphic>
          <a:graphicData uri="http://schemas.openxmlformats.org/presentationml/2006/ole">
            <p:oleObj spid="_x0000_s31745" name="Слайд" r:id="rId3" imgW="3427449" imgH="4570638" progId="PowerPoint.Slide.12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Приемы формирующего оценивания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9417" y="548680"/>
            <a:ext cx="334162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Прием  «Незаконченные предложения»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267744" y="980728"/>
            <a:ext cx="3168352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Прием «Лесенка успеха»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4369225"/>
            <a:ext cx="39239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Прием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Листы самооценки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4653137"/>
          <a:ext cx="3707905" cy="212656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699792"/>
                <a:gridCol w="504056"/>
                <a:gridCol w="504057"/>
              </a:tblGrid>
              <a:tr h="4090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Критерии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62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А я </a:t>
                      </a:r>
                      <a:r>
                        <a:rPr lang="ru-RU" sz="1400" u="sng" dirty="0"/>
                        <a:t>все</a:t>
                      </a:r>
                      <a:r>
                        <a:rPr lang="ru-RU" sz="1400" dirty="0"/>
                        <a:t> задания выполнил?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0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А я </a:t>
                      </a:r>
                      <a:r>
                        <a:rPr lang="ru-RU" sz="1400" u="sng" dirty="0"/>
                        <a:t>правильно</a:t>
                      </a:r>
                      <a:r>
                        <a:rPr lang="ru-RU" sz="1400" dirty="0"/>
                        <a:t> </a:t>
                      </a:r>
                      <a:r>
                        <a:rPr lang="ru-RU" sz="1400" u="sng" dirty="0"/>
                        <a:t>выполнил</a:t>
                      </a:r>
                      <a:r>
                        <a:rPr lang="ru-RU" sz="1400" dirty="0"/>
                        <a:t> задания учебника?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0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А я </a:t>
                      </a:r>
                      <a:r>
                        <a:rPr lang="ru-RU" sz="1400" u="sng" dirty="0"/>
                        <a:t>правильно</a:t>
                      </a:r>
                      <a:r>
                        <a:rPr lang="ru-RU" sz="1400" dirty="0"/>
                        <a:t> </a:t>
                      </a:r>
                      <a:r>
                        <a:rPr lang="ru-RU" sz="1400" u="sng" dirty="0"/>
                        <a:t>оформил</a:t>
                      </a:r>
                      <a:r>
                        <a:rPr lang="ru-RU" sz="1400" dirty="0"/>
                        <a:t> работу?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0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А я </a:t>
                      </a:r>
                      <a:r>
                        <a:rPr lang="ru-RU" sz="1400" u="sng" dirty="0"/>
                        <a:t>соблюдал</a:t>
                      </a:r>
                      <a:r>
                        <a:rPr lang="ru-RU" sz="1400" dirty="0"/>
                        <a:t> правила каллиграфии?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07504" y="3068960"/>
            <a:ext cx="2664296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Прием «Ладошки»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429000"/>
            <a:ext cx="2699792" cy="108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с одним вырезанным углом 11"/>
          <p:cNvSpPr/>
          <p:nvPr/>
        </p:nvSpPr>
        <p:spPr>
          <a:xfrm>
            <a:off x="5580112" y="3284984"/>
            <a:ext cx="3168352" cy="1800200"/>
          </a:xfrm>
          <a:prstGeom prst="snip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/>
              <a:t>Прием «Индикаторы»</a:t>
            </a:r>
            <a:endParaRPr lang="ru-RU" b="1" dirty="0" smtClean="0"/>
          </a:p>
          <a:p>
            <a:r>
              <a:rPr lang="ru-RU" b="1" dirty="0" smtClean="0"/>
              <a:t>Δ</a:t>
            </a:r>
            <a:r>
              <a:rPr lang="ru-RU" dirty="0" smtClean="0"/>
              <a:t> - «Я понял все»;</a:t>
            </a:r>
          </a:p>
          <a:p>
            <a:r>
              <a:rPr lang="ru-RU" b="1" dirty="0" smtClean="0"/>
              <a:t>~</a:t>
            </a:r>
            <a:r>
              <a:rPr lang="ru-RU" dirty="0" smtClean="0"/>
              <a:t> - «Не совсем усвоил, сомневаюсь»;</a:t>
            </a:r>
          </a:p>
          <a:p>
            <a:r>
              <a:rPr lang="ru-RU" b="1" dirty="0" smtClean="0"/>
              <a:t>О </a:t>
            </a:r>
            <a:r>
              <a:rPr lang="ru-RU" dirty="0" smtClean="0"/>
              <a:t>– «Не понял»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79912" y="5445224"/>
            <a:ext cx="5256584" cy="129614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/>
              <a:t>Прием «Дорожка успеха» </a:t>
            </a:r>
            <a:endParaRPr lang="ru-RU" b="1" dirty="0" smtClean="0"/>
          </a:p>
          <a:p>
            <a:r>
              <a:rPr lang="ru-RU" sz="1200" b="1" dirty="0" smtClean="0"/>
              <a:t>Не знаю / Знаю / Понимаю / Могу сделать / Могу научить</a:t>
            </a:r>
            <a:endParaRPr lang="ru-RU" sz="1200" dirty="0" smtClean="0"/>
          </a:p>
          <a:p>
            <a:pPr algn="ctr"/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3923928" y="6165304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644008" y="6165304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436096" y="6165304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6372200" y="6165304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7596336" y="6165304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652120" y="332656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Прием «умные вопросы»</a:t>
            </a:r>
            <a:endParaRPr lang="ru-RU" b="1" dirty="0"/>
          </a:p>
        </p:txBody>
      </p:sp>
      <p:pic>
        <p:nvPicPr>
          <p:cNvPr id="31753" name="Picture 9" descr="https://fs00.infourok.ru/images/doc/251/256018/img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620688"/>
            <a:ext cx="2339752" cy="1754814"/>
          </a:xfrm>
          <a:prstGeom prst="rect">
            <a:avLst/>
          </a:prstGeom>
          <a:noFill/>
        </p:spPr>
      </p:pic>
      <p:pic>
        <p:nvPicPr>
          <p:cNvPr id="3" name="Picture 5" descr="https://arhivurokov.ru/multiurok/b/0/a/b0ae7fce0e199ad6f9c58303f99630652e5a7832/img7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1340768"/>
            <a:ext cx="2351584" cy="1763688"/>
          </a:xfrm>
          <a:prstGeom prst="rect">
            <a:avLst/>
          </a:prstGeom>
          <a:noFill/>
        </p:spPr>
      </p:pic>
      <p:pic>
        <p:nvPicPr>
          <p:cNvPr id="2" name="Picture 3" descr="https://ds05.infourok.ru/uploads/ex/07bf/00004256-9eba524e/1/640/img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2924944"/>
            <a:ext cx="2016224" cy="1512168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427984" y="148478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«Проба отметки»</a:t>
            </a:r>
            <a:endParaRPr lang="ru-RU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44008" y="1844824"/>
            <a:ext cx="2232248" cy="122413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«5</a:t>
            </a:r>
            <a:r>
              <a:rPr lang="ru-RU" sz="1200" dirty="0" smtClean="0"/>
              <a:t>»         по заранее</a:t>
            </a:r>
          </a:p>
          <a:p>
            <a:r>
              <a:rPr lang="ru-RU" dirty="0" smtClean="0"/>
              <a:t>«4»      </a:t>
            </a:r>
            <a:r>
              <a:rPr lang="ru-RU" sz="1200" dirty="0" smtClean="0"/>
              <a:t>обговоренным</a:t>
            </a:r>
          </a:p>
          <a:p>
            <a:r>
              <a:rPr lang="ru-RU" dirty="0" smtClean="0"/>
              <a:t>«3»      </a:t>
            </a:r>
            <a:r>
              <a:rPr lang="ru-RU" sz="1200" dirty="0" smtClean="0"/>
              <a:t>критериям</a:t>
            </a:r>
            <a:endParaRPr lang="ru-RU" sz="1200" dirty="0"/>
          </a:p>
        </p:txBody>
      </p:sp>
      <p:sp>
        <p:nvSpPr>
          <p:cNvPr id="27" name="Правая фигурная скобка 26"/>
          <p:cNvSpPr/>
          <p:nvPr/>
        </p:nvSpPr>
        <p:spPr>
          <a:xfrm>
            <a:off x="5148064" y="1988840"/>
            <a:ext cx="216024" cy="1008112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7" descr="https://ds04.infourok.ru/uploads/ex/1025/000357fc-164c86e8/img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4221088"/>
            <a:ext cx="1656184" cy="1242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ru-static.z-dn.net/files/d6c/92a6936ddb1e3c17652fe776b793f52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5135480" cy="2416697"/>
          </a:xfrm>
          <a:prstGeom prst="rect">
            <a:avLst/>
          </a:prstGeom>
          <a:noFill/>
        </p:spPr>
      </p:pic>
      <p:pic>
        <p:nvPicPr>
          <p:cNvPr id="32772" name="Picture 4" descr="http://img.zadachki.net/images10/15800f6b4d4c4dd7a8520071f1f8527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4480498" cy="2520280"/>
          </a:xfrm>
          <a:prstGeom prst="rect">
            <a:avLst/>
          </a:prstGeom>
          <a:noFill/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204864"/>
            <a:ext cx="5015654" cy="190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259632" y="11663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Задания творческого уровня освоения знаний  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537695"/>
            <a:ext cx="5010748" cy="232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7567642" cy="78581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3200" b="1" i="1" cap="none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Параметры и критерии познавательной активности учащихся начальной школы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79" y="1142983"/>
          <a:ext cx="8501124" cy="5429288"/>
        </p:xfrm>
        <a:graphic>
          <a:graphicData uri="http://schemas.openxmlformats.org/drawingml/2006/table">
            <a:tbl>
              <a:tblPr/>
              <a:tblGrid>
                <a:gridCol w="2124633"/>
                <a:gridCol w="2125497"/>
                <a:gridCol w="2125497"/>
                <a:gridCol w="2125497"/>
              </a:tblGrid>
              <a:tr h="28575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Параметры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Критерии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600" b="1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1714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Включенность в познавательную деятельность: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Самостоятельно принимает участие в познавательной деятельности; творческая включенность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Принимает участие частично, с помощью учителя; исполнительская включенность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принимает участия без помощи учителя. ситуативная включенность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1428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Активное участие в познавательной деятельности во время урока:</a:t>
                      </a:r>
                      <a:endParaRPr lang="ru-RU" sz="1600" b="1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Активен на протяжении всего урока; творческая деятельность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Активен большую часть урока; поисково-исполнительская деятельность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Активен только по требованию учителя, репродуктивная деятельность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1714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Результативность познавательной деятельности: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Самостоятельно оценивает результат познавательной деятельности; творческое осмысление</a:t>
                      </a:r>
                      <a:endParaRPr lang="ru-RU" sz="1600" b="1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Оценивает по наводящим вопросам; интерпретация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осознает результата познавательной деятельности; воспроизведение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ОЦЕНКА ЭФФЕКТИВНОСТИ МОДЕЛИ РАЗВИТИЯ ПОЗНАВАТЕЛЬНЫХ УЧЕБНЫЙ ДЕЙСТВИЙ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36713"/>
          <a:ext cx="478802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11960" y="2348880"/>
          <a:ext cx="493204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0" y="4005064"/>
          <a:ext cx="4788024" cy="2852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Выгнутая вправо стрелка 6"/>
          <p:cNvSpPr/>
          <p:nvPr/>
        </p:nvSpPr>
        <p:spPr>
          <a:xfrm rot="19526971">
            <a:off x="4834477" y="1173994"/>
            <a:ext cx="792088" cy="117195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 rot="15355379" flipV="1">
            <a:off x="3396012" y="2957179"/>
            <a:ext cx="709721" cy="139537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/>
              <a:t>«Образование – величайшее из земных благ, если оно наивысшего качества.</a:t>
            </a:r>
          </a:p>
          <a:p>
            <a:pPr algn="r">
              <a:buNone/>
            </a:pPr>
            <a:r>
              <a:rPr lang="ru-RU" sz="2400" dirty="0" smtClean="0"/>
              <a:t>В противном случае оно совершенно бесполезно»</a:t>
            </a:r>
          </a:p>
          <a:p>
            <a:pPr algn="r">
              <a:buNone/>
            </a:pPr>
            <a:r>
              <a:rPr lang="ru-RU" sz="2400" dirty="0" smtClean="0"/>
              <a:t>Киплинг</a:t>
            </a:r>
            <a:endParaRPr lang="ru-RU" sz="2400" dirty="0"/>
          </a:p>
        </p:txBody>
      </p:sp>
      <p:pic>
        <p:nvPicPr>
          <p:cNvPr id="29698" name="Picture 2" descr="http://rdob-blog.ucoz.ua/image/metodichniy/Fotolia_43940200_Subscription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140968"/>
            <a:ext cx="2808312" cy="3510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79335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200" b="1" i="1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Цель - создание комплекса условий, направленных на обеспечение развития познавательных учебных действий  учащихся для приобретения опыта самообразования  на основе технологий системно - </a:t>
            </a:r>
            <a:r>
              <a:rPr lang="ru-RU" sz="2200" b="1" i="1" dirty="0" err="1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деятельностного</a:t>
            </a:r>
            <a:r>
              <a:rPr lang="ru-RU" sz="2200" b="1" i="1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 подхода обучения и формирующего оценивания.</a:t>
            </a:r>
            <a:r>
              <a:rPr lang="ru-RU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198294"/>
            <a:ext cx="813690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реализации цели можно обозначить следующие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подобрать методическую литературы по данному вопросу;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осуществить теоретический анализ педагогических технологий, в основе которых лежат принципы развития умения учиться;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усовершенствовать структуру урока в соответствии с выбранными технологиями;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апробировать методы и приемы выбранной технологии на уроках с целью отбора эффективных;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оценить эффективность модели развития познавательных УД через использование техники формирующего оценивания.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Противоречия…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908720"/>
            <a:ext cx="4824536" cy="460851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между возросшими требованиями к качественному образованию и несовершенством системы оценивания. </a:t>
            </a:r>
          </a:p>
          <a:p>
            <a:pPr lvl="0"/>
            <a:r>
              <a:rPr lang="ru-RU" sz="2400" dirty="0" smtClean="0"/>
              <a:t>развитие познавательных учебных действий  обеспечивает высокий уровень качества образования, с другой стороны познавательной активности противоречит </a:t>
            </a:r>
            <a:r>
              <a:rPr lang="ru-RU" sz="2400" dirty="0" err="1" smtClean="0"/>
              <a:t>несформированность</a:t>
            </a:r>
            <a:r>
              <a:rPr lang="ru-RU" sz="2400" dirty="0" smtClean="0"/>
              <a:t> системы оценки способов добывания знаний.</a:t>
            </a:r>
          </a:p>
          <a:p>
            <a:endParaRPr lang="ru-RU" dirty="0"/>
          </a:p>
        </p:txBody>
      </p:sp>
      <p:sp>
        <p:nvSpPr>
          <p:cNvPr id="17410" name="AutoShape 2" descr="https://ozggym14.edumsko.ru/uploads/2000/1723/section/217967/0_all/decor/reit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1" name="Picture 3" descr="C:\Users\Admin\Downloads\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2066925" cy="1673225"/>
          </a:xfrm>
          <a:prstGeom prst="rect">
            <a:avLst/>
          </a:prstGeom>
          <a:noFill/>
        </p:spPr>
      </p:pic>
      <p:pic>
        <p:nvPicPr>
          <p:cNvPr id="17412" name="Picture 4" descr="C:\Users\Admin\Downloads\DemandSpikes-HowToServiceTh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501008"/>
            <a:ext cx="2627784" cy="2165548"/>
          </a:xfrm>
          <a:prstGeom prst="rect">
            <a:avLst/>
          </a:prstGeom>
          <a:noFill/>
        </p:spPr>
      </p:pic>
      <p:pic>
        <p:nvPicPr>
          <p:cNvPr id="17413" name="Picture 5" descr="C:\Users\Admin\Downloads\152548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080682"/>
            <a:ext cx="2088232" cy="1777318"/>
          </a:xfrm>
          <a:prstGeom prst="rect">
            <a:avLst/>
          </a:prstGeom>
          <a:noFill/>
        </p:spPr>
      </p:pic>
      <p:pic>
        <p:nvPicPr>
          <p:cNvPr id="17414" name="Picture 6" descr="C:\Users\Admin\Downloads\reit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636912"/>
            <a:ext cx="2019163" cy="1513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72945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Проблема моей педагогической деятельности заключается в поиске системы методических приемов, которые позволяют использовать оценку в учебной деятельности как условие ориентации  школьников на овладение новыми знаниями, учебными навыками, стремления к самообразованию, направленность на самостоятельное совершенствование способов добывания знаний.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reamstime_xxl_184211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32240" y="2780928"/>
            <a:ext cx="2160240" cy="1994068"/>
          </a:xfrm>
        </p:spPr>
      </p:pic>
      <p:pic>
        <p:nvPicPr>
          <p:cNvPr id="5" name="Рисунок 4" descr="2015_11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429000"/>
            <a:ext cx="3088746" cy="2426872"/>
          </a:xfrm>
          <a:prstGeom prst="rect">
            <a:avLst/>
          </a:prstGeom>
        </p:spPr>
      </p:pic>
      <p:pic>
        <p:nvPicPr>
          <p:cNvPr id="6" name="Рисунок 5" descr="shutterstock_823592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509120"/>
            <a:ext cx="2232248" cy="2232248"/>
          </a:xfrm>
          <a:prstGeom prst="rect">
            <a:avLst/>
          </a:prstGeom>
        </p:spPr>
      </p:pic>
      <p:sp>
        <p:nvSpPr>
          <p:cNvPr id="7" name="Нашивка 6"/>
          <p:cNvSpPr/>
          <p:nvPr/>
        </p:nvSpPr>
        <p:spPr>
          <a:xfrm>
            <a:off x="2339752" y="4797152"/>
            <a:ext cx="936104" cy="50405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5868144" y="3717032"/>
            <a:ext cx="936104" cy="50405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56745"/>
            <a:ext cx="756084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Технология проблемного обучения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Открытие знания - творческий процесс, включающий четыре основных этапа: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постановка проблемы,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поиск решения проблемы,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описание решения,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реализация проблемы.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6016" y="1916832"/>
            <a:ext cx="4248472" cy="8640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II. Проблемные ситуации, возникшие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«с затруднением»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2420888"/>
            <a:ext cx="4211960" cy="10081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I. Проблемные ситуации, возникшие с «удивлением»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429000"/>
            <a:ext cx="2664296" cy="20882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bg1"/>
                </a:solidFill>
              </a:rPr>
              <a:t>Прием 1. Одновременно предъявить противоречивые факты, теории или точки зрения. Прием 2. Столкнуть разные мнения учеников с помощью вопроса или практического задания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83768" y="4437112"/>
            <a:ext cx="2880320" cy="22322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/>
              <a:t>Прием 3.</a:t>
            </a:r>
          </a:p>
          <a:p>
            <a:r>
              <a:rPr lang="ru-RU" sz="1200" dirty="0" smtClean="0"/>
              <a:t>Шаг 1. Обнажить житейское представление обучающихся с помощью вопроса или практического задания "на ошибку".</a:t>
            </a:r>
          </a:p>
          <a:p>
            <a:r>
              <a:rPr lang="ru-RU" sz="1200" dirty="0" smtClean="0"/>
              <a:t>Шаг 2. Предъявить научный факт посредством сообщения, эксперимента или наглядности</a:t>
            </a:r>
            <a:endParaRPr lang="ru-RU" sz="1200" dirty="0"/>
          </a:p>
        </p:txBody>
      </p:sp>
      <p:sp>
        <p:nvSpPr>
          <p:cNvPr id="12" name="Выгнутая вверх стрелка 11"/>
          <p:cNvSpPr/>
          <p:nvPr/>
        </p:nvSpPr>
        <p:spPr>
          <a:xfrm rot="1071145">
            <a:off x="7740713" y="1263435"/>
            <a:ext cx="1003723" cy="62977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rot="1071145">
            <a:off x="3420233" y="1839500"/>
            <a:ext cx="1003723" cy="62977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71592" y="2996952"/>
            <a:ext cx="3672408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Прием 4. Дать практическое задание, не выполнимое вообще. Прием 5. Дать практическое задание, не сходное с предыдущими. </a:t>
            </a:r>
          </a:p>
          <a:p>
            <a:r>
              <a:rPr lang="ru-RU" sz="1400" dirty="0" smtClean="0"/>
              <a:t>Прием 6. Шаг 1. Дать невыполнимое практическое задание, сходное с предыдущими. Шаг 2. Доказать, что задание учениками не выполнено</a:t>
            </a:r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04664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Проблемные ситуации на уроках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836712"/>
            <a:ext cx="4824536" cy="122413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</a:rPr>
              <a:t>Прием 1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Урок математики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«Порядок выполнения действий»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2+7*4=36  или 2+7*4=30</a:t>
            </a:r>
          </a:p>
          <a:p>
            <a:pPr algn="ctr"/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55298" name="Picture 2" descr="http://itd1.mycdn.me/image?id=869131804485&amp;t=20&amp;plc=WEB&amp;tkn=*u8ipRwjT7mDFM10o1nyhgmIedG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963290"/>
            <a:ext cx="3368374" cy="189471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779912" y="1916832"/>
            <a:ext cx="5184576" cy="25202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i="1" dirty="0" smtClean="0"/>
          </a:p>
          <a:p>
            <a:pPr algn="ctr"/>
            <a:r>
              <a:rPr lang="ru-RU" sz="1600" b="1" i="1" dirty="0" smtClean="0"/>
              <a:t>Прием 2</a:t>
            </a:r>
          </a:p>
          <a:p>
            <a:pPr algn="ctr"/>
            <a:r>
              <a:rPr lang="ru-RU" sz="1600" dirty="0" smtClean="0"/>
              <a:t>Урок русского языка</a:t>
            </a:r>
          </a:p>
          <a:p>
            <a:pPr algn="ctr"/>
            <a:r>
              <a:rPr lang="ru-RU" sz="1600" dirty="0" smtClean="0"/>
              <a:t>«Простое и сложное предложение»</a:t>
            </a:r>
          </a:p>
          <a:p>
            <a:r>
              <a:rPr lang="ru-RU" sz="1600" dirty="0" smtClean="0"/>
              <a:t>Задание: спиши, подчеркни грамматическую основу.</a:t>
            </a:r>
          </a:p>
          <a:p>
            <a:r>
              <a:rPr lang="ru-RU" sz="1600" dirty="0" smtClean="0"/>
              <a:t>На лесной опушке мы слышим птичьи голоса. Распевают синицы громко постукивает клювом дятел. Скоро солнце пригреет землю почернеют дороги обнажаться на полях проталины.</a:t>
            </a:r>
          </a:p>
          <a:p>
            <a:pPr algn="ctr"/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2420888"/>
            <a:ext cx="3851920" cy="28083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i="1" dirty="0" smtClean="0"/>
          </a:p>
          <a:p>
            <a:pPr algn="ctr"/>
            <a:r>
              <a:rPr lang="ru-RU" sz="1600" b="1" i="1" dirty="0" smtClean="0"/>
              <a:t>Прием 4</a:t>
            </a:r>
          </a:p>
          <a:p>
            <a:pPr algn="ctr"/>
            <a:r>
              <a:rPr lang="ru-RU" sz="1600" dirty="0" smtClean="0"/>
              <a:t>Урок математики</a:t>
            </a:r>
          </a:p>
          <a:p>
            <a:pPr algn="ctr"/>
            <a:r>
              <a:rPr lang="ru-RU" sz="1600" dirty="0" smtClean="0"/>
              <a:t>«Умножение двузначного числа на однозначное»</a:t>
            </a:r>
          </a:p>
          <a:p>
            <a:r>
              <a:rPr lang="ru-RU" sz="1600" dirty="0" smtClean="0"/>
              <a:t>Задание: вспомнить таблицу умножения и выполнить вычисления.</a:t>
            </a:r>
          </a:p>
          <a:p>
            <a:r>
              <a:rPr lang="ru-RU" sz="1600" dirty="0" smtClean="0"/>
              <a:t>	5*9          8*8  </a:t>
            </a:r>
          </a:p>
          <a:p>
            <a:r>
              <a:rPr lang="ru-RU" sz="1600" dirty="0" smtClean="0"/>
              <a:t>	6*3          45*4</a:t>
            </a:r>
          </a:p>
          <a:p>
            <a:r>
              <a:rPr lang="ru-RU" sz="1600" dirty="0" smtClean="0"/>
              <a:t>	7*51        5*4</a:t>
            </a:r>
          </a:p>
          <a:p>
            <a:r>
              <a:rPr lang="ru-RU" sz="1600" dirty="0" smtClean="0"/>
              <a:t>	2*8          3*21</a:t>
            </a:r>
          </a:p>
          <a:p>
            <a:pPr algn="ctr"/>
            <a:endParaRPr lang="ru-RU" sz="16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260649"/>
            <a:ext cx="8062912" cy="151216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Основные характеристики технологии полного усвоения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(по М.В. Кларину)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700808"/>
            <a:ext cx="8062912" cy="3816424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marL="742950" lvl="0" indent="-742950" algn="l">
              <a:buFont typeface="+mj-lt"/>
              <a:buAutoNum type="arabicPeriod"/>
            </a:pPr>
            <a:r>
              <a:rPr lang="ru-RU" sz="4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Общая установка учителя: все ученики могут и должны освоить данный учебный материал полностью. </a:t>
            </a:r>
          </a:p>
          <a:p>
            <a:pPr marL="742950" lvl="0" indent="-742950" algn="l">
              <a:buFont typeface="+mj-lt"/>
              <a:buAutoNum type="arabicPeriod"/>
            </a:pPr>
            <a:r>
              <a:rPr lang="ru-RU" sz="4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Разработка критериев  полного усвоения для курса, раздела или большой темы. </a:t>
            </a:r>
          </a:p>
          <a:p>
            <a:pPr marL="742950" lvl="0" indent="-742950" algn="l">
              <a:buFont typeface="+mj-lt"/>
              <a:buAutoNum type="arabicPeriod"/>
            </a:pPr>
            <a:r>
              <a:rPr lang="ru-RU" sz="4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Все учебное содержание разбивается на отдельные учебные единицы </a:t>
            </a:r>
          </a:p>
          <a:p>
            <a:pPr marL="742950" lvl="0" indent="-742950" algn="l">
              <a:buFont typeface="+mj-lt"/>
              <a:buAutoNum type="arabicPeriod"/>
            </a:pPr>
            <a:r>
              <a:rPr lang="ru-RU" sz="4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 каждой учебной единице разрабатываются диагностические тесты и коррекционный дидактический материал.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Этапы основного содержания урока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После постановки проблемной ситуации учебный процесс </a:t>
            </a:r>
            <a:r>
              <a:rPr lang="ru-RU" sz="1800" i="1" dirty="0" smtClean="0"/>
              <a:t>разбиваю на блоки</a:t>
            </a:r>
            <a:r>
              <a:rPr lang="ru-RU" sz="1800" dirty="0" smtClean="0"/>
              <a:t>, уровни усвоения знаний. </a:t>
            </a:r>
          </a:p>
          <a:p>
            <a:r>
              <a:rPr lang="ru-RU" sz="1800" i="1" dirty="0" smtClean="0"/>
              <a:t>Изложение нового материала и его проработка</a:t>
            </a:r>
            <a:r>
              <a:rPr lang="ru-RU" sz="1800" dirty="0" smtClean="0"/>
              <a:t> учащимися происходят традиционно.</a:t>
            </a:r>
          </a:p>
          <a:p>
            <a:r>
              <a:rPr lang="ru-RU" sz="1800" dirty="0" smtClean="0"/>
              <a:t>После выполнения проверочной работы ученики разделяются на две группы: достигших и не достигших полного усвоения знаний и умений. </a:t>
            </a:r>
          </a:p>
          <a:p>
            <a:endParaRPr lang="ru-RU" sz="1800" dirty="0" smtClean="0"/>
          </a:p>
          <a:p>
            <a:r>
              <a:rPr lang="ru-RU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Урок русского языка в 3 классе по теме «Винительный падеж имени существительного».  Самостоятельная проверка умения определять падеж одного и того же существительного, но в разных предложениях.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509120"/>
            <a:ext cx="5184576" cy="210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856984" cy="1080120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/>
              <a:t>	Формирующее оценивание - </a:t>
            </a:r>
            <a:r>
              <a:rPr lang="ru-RU" sz="2000" b="1" dirty="0" smtClean="0"/>
              <a:t>текущая внутренняя оценка учебных достижений, сбор информации о процессе обучения учащегося.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268760"/>
            <a:ext cx="8062912" cy="3672408"/>
          </a:xfrm>
        </p:spPr>
        <p:txBody>
          <a:bodyPr>
            <a:normAutofit fontScale="92500" lnSpcReduction="10000"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800" b="1" dirty="0" smtClean="0"/>
              <a:t>формирование готовности и способности учащихся осуществлять самостоятельную учебно-познавательную деятельность, направленную на усвоение знаний и способов их приобретения; 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b="1" dirty="0" smtClean="0"/>
              <a:t>концентрация внимания;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b="1" dirty="0" smtClean="0"/>
              <a:t>критическое мышление;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b="1" dirty="0" smtClean="0"/>
              <a:t> оценивание собственных возможностей и учебных достижений; 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b="1" dirty="0" smtClean="0"/>
              <a:t>осуществление взаимооценивания. </a:t>
            </a:r>
          </a:p>
          <a:p>
            <a:pPr algn="l"/>
            <a:endParaRPr lang="ru-RU" dirty="0"/>
          </a:p>
        </p:txBody>
      </p:sp>
      <p:pic>
        <p:nvPicPr>
          <p:cNvPr id="24578" name="Picture 2" descr="http://www.deltaplast.ru/sites/default/files/styles/mt_product_image/public/2017-12/tekhnicheskoe-soprovozhdenie-i-konsultacii.jpg?itok=QpxiHEK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941168"/>
            <a:ext cx="2592288" cy="1916832"/>
          </a:xfrm>
          <a:prstGeom prst="rect">
            <a:avLst/>
          </a:prstGeom>
          <a:noFill/>
        </p:spPr>
      </p:pic>
      <p:pic>
        <p:nvPicPr>
          <p:cNvPr id="24584" name="Picture 8" descr="http://f3rap.ru/wp-content/uploads/2015/08/galochka_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8255" y="4365104"/>
            <a:ext cx="2065745" cy="2016224"/>
          </a:xfrm>
          <a:prstGeom prst="rect">
            <a:avLst/>
          </a:prstGeom>
          <a:noFill/>
        </p:spPr>
      </p:pic>
      <p:pic>
        <p:nvPicPr>
          <p:cNvPr id="24586" name="Picture 10" descr="https://i.pinimg.com/originals/13/83/51/138351833cbd89343273284cecccdce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085184"/>
            <a:ext cx="1605981" cy="1605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374</TotalTime>
  <Words>877</Words>
  <Application>Microsoft Office PowerPoint</Application>
  <PresentationFormat>Экран (4:3)</PresentationFormat>
  <Paragraphs>158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Яркая</vt:lpstr>
      <vt:lpstr>Слайд</vt:lpstr>
      <vt:lpstr>Формирующее оценивание как средство развития познавательных учебных действий</vt:lpstr>
      <vt:lpstr>  Цель - создание комплекса условий, направленных на обеспечение развития познавательных учебных действий  учащихся для приобретения опыта самообразования  на основе технологий системно - деятельностного подхода обучения и формирующего оценивания. </vt:lpstr>
      <vt:lpstr>Противоречия…</vt:lpstr>
      <vt:lpstr>  Проблема моей педагогической деятельности заключается в поиске системы методических приемов, которые позволяют использовать оценку в учебной деятельности как условие ориентации  школьников на овладение новыми знаниями, учебными навыками, стремления к самообразованию, направленность на самостоятельное совершенствование способов добывания знаний. </vt:lpstr>
      <vt:lpstr>Слайд 5</vt:lpstr>
      <vt:lpstr>Слайд 6</vt:lpstr>
      <vt:lpstr>Основные характеристики технологии полного усвоения (по М.В. Кларину)</vt:lpstr>
      <vt:lpstr>Этапы основного содержания урока</vt:lpstr>
      <vt:lpstr> Формирующее оценивание - текущая внутренняя оценка учебных достижений, сбор информации о процессе обучения учащегося.</vt:lpstr>
      <vt:lpstr>Диагностика уровня усвоения знаний через приемы формирующего оценивания</vt:lpstr>
      <vt:lpstr>Слайд 11</vt:lpstr>
      <vt:lpstr>Слайд 12</vt:lpstr>
      <vt:lpstr>  Параметры и критерии познавательной активности учащихся начальной школы</vt:lpstr>
      <vt:lpstr>  ОЦЕНКА ЭФФЕКТИВНОСТИ МОДЕЛИ РАЗВИТИЯ ПОЗНАВАТЕЛЬНЫХ УЧЕБНЫЙ ДЕЙСТВИЙ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познавательных учебных действий через использование формирующего оценивания</dc:title>
  <dc:creator>Admin</dc:creator>
  <cp:lastModifiedBy>Admin</cp:lastModifiedBy>
  <cp:revision>40</cp:revision>
  <dcterms:created xsi:type="dcterms:W3CDTF">2019-03-24T12:40:31Z</dcterms:created>
  <dcterms:modified xsi:type="dcterms:W3CDTF">2019-09-04T19:23:43Z</dcterms:modified>
</cp:coreProperties>
</file>