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0" r:id="rId4"/>
    <p:sldId id="262" r:id="rId5"/>
    <p:sldId id="263" r:id="rId6"/>
    <p:sldId id="259" r:id="rId7"/>
    <p:sldId id="264" r:id="rId8"/>
    <p:sldId id="265" r:id="rId9"/>
    <p:sldId id="266" r:id="rId10"/>
    <p:sldId id="269" r:id="rId11"/>
    <p:sldId id="270" r:id="rId12"/>
    <p:sldId id="267" r:id="rId13"/>
    <p:sldId id="268" r:id="rId14"/>
    <p:sldId id="271" r:id="rId15"/>
    <p:sldId id="272" r:id="rId16"/>
    <p:sldId id="273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317E23-BAB0-4BFE-99C4-1B13B13AC867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57694-6562-40F5-9535-C406624FAE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234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57694-6562-40F5-9535-C406624FAEB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473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57694-6562-40F5-9535-C406624FAEB6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816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Прямоугольник 85"/>
          <p:cNvSpPr/>
          <p:nvPr userDrawn="1"/>
        </p:nvSpPr>
        <p:spPr>
          <a:xfrm>
            <a:off x="714348" y="285728"/>
            <a:ext cx="8215370" cy="63579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643710"/>
            <a:ext cx="150016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kern="1200" dirty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© Фокина Лидия Петровна </a:t>
            </a:r>
          </a:p>
        </p:txBody>
      </p:sp>
      <p:grpSp>
        <p:nvGrpSpPr>
          <p:cNvPr id="8" name="Группа 7"/>
          <p:cNvGrpSpPr/>
          <p:nvPr userDrawn="1"/>
        </p:nvGrpSpPr>
        <p:grpSpPr>
          <a:xfrm rot="10800000">
            <a:off x="357158" y="6147194"/>
            <a:ext cx="821538" cy="250033"/>
            <a:chOff x="2714612" y="1428736"/>
            <a:chExt cx="2857520" cy="785818"/>
          </a:xfrm>
          <a:solidFill>
            <a:srgbClr val="00B0F0"/>
          </a:solidFill>
        </p:grpSpPr>
        <p:sp>
          <p:nvSpPr>
            <p:cNvPr id="9" name="Овал 8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 userDrawn="1"/>
        </p:nvGrpSpPr>
        <p:grpSpPr>
          <a:xfrm rot="10800000">
            <a:off x="357158" y="5436391"/>
            <a:ext cx="821538" cy="250033"/>
            <a:chOff x="2714612" y="1428736"/>
            <a:chExt cx="2857520" cy="785818"/>
          </a:xfrm>
          <a:solidFill>
            <a:srgbClr val="00B0F0"/>
          </a:solidFill>
        </p:grpSpPr>
        <p:sp>
          <p:nvSpPr>
            <p:cNvPr id="15" name="Овал 14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7" name="Группа 86"/>
          <p:cNvGrpSpPr/>
          <p:nvPr userDrawn="1"/>
        </p:nvGrpSpPr>
        <p:grpSpPr>
          <a:xfrm rot="10800000">
            <a:off x="357158" y="4725588"/>
            <a:ext cx="821538" cy="250033"/>
            <a:chOff x="2714612" y="1428736"/>
            <a:chExt cx="2857520" cy="785818"/>
          </a:xfrm>
          <a:solidFill>
            <a:srgbClr val="00B0F0"/>
          </a:solidFill>
        </p:grpSpPr>
        <p:sp>
          <p:nvSpPr>
            <p:cNvPr id="88" name="Овал 8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Овал 8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Овал 8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Овал 9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3" name="Группа 92"/>
          <p:cNvGrpSpPr/>
          <p:nvPr userDrawn="1"/>
        </p:nvGrpSpPr>
        <p:grpSpPr>
          <a:xfrm rot="10800000">
            <a:off x="357158" y="4014785"/>
            <a:ext cx="821538" cy="250033"/>
            <a:chOff x="2714612" y="1428736"/>
            <a:chExt cx="2857520" cy="785818"/>
          </a:xfrm>
          <a:solidFill>
            <a:srgbClr val="00B0F0"/>
          </a:solidFill>
        </p:grpSpPr>
        <p:sp>
          <p:nvSpPr>
            <p:cNvPr id="94" name="Овал 9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Овал 9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Овал 9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Овал 9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Скругленный прямоугольник 9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9" name="Группа 98"/>
          <p:cNvGrpSpPr/>
          <p:nvPr userDrawn="1"/>
        </p:nvGrpSpPr>
        <p:grpSpPr>
          <a:xfrm rot="10800000">
            <a:off x="357158" y="3303982"/>
            <a:ext cx="821538" cy="250033"/>
            <a:chOff x="2714612" y="1428736"/>
            <a:chExt cx="2857520" cy="785818"/>
          </a:xfrm>
          <a:solidFill>
            <a:srgbClr val="00B0F0"/>
          </a:solidFill>
        </p:grpSpPr>
        <p:sp>
          <p:nvSpPr>
            <p:cNvPr id="100" name="Овал 99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Овал 101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Овал 102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Скругленный прямоугольник 103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5" name="Группа 104"/>
          <p:cNvGrpSpPr/>
          <p:nvPr userDrawn="1"/>
        </p:nvGrpSpPr>
        <p:grpSpPr>
          <a:xfrm rot="10800000">
            <a:off x="357158" y="2593179"/>
            <a:ext cx="821538" cy="250033"/>
            <a:chOff x="2714612" y="1428736"/>
            <a:chExt cx="2857520" cy="785818"/>
          </a:xfrm>
          <a:solidFill>
            <a:srgbClr val="00B0F0"/>
          </a:solidFill>
        </p:grpSpPr>
        <p:sp>
          <p:nvSpPr>
            <p:cNvPr id="106" name="Овал 105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Овал 106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Овал 107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9" name="Овал 108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Скругленный прямоугольник 109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1" name="Группа 110"/>
          <p:cNvGrpSpPr/>
          <p:nvPr userDrawn="1"/>
        </p:nvGrpSpPr>
        <p:grpSpPr>
          <a:xfrm rot="10800000">
            <a:off x="357158" y="1882376"/>
            <a:ext cx="821538" cy="250033"/>
            <a:chOff x="2714612" y="1428736"/>
            <a:chExt cx="2857520" cy="785818"/>
          </a:xfrm>
          <a:solidFill>
            <a:srgbClr val="00B0F0"/>
          </a:solidFill>
        </p:grpSpPr>
        <p:sp>
          <p:nvSpPr>
            <p:cNvPr id="112" name="Овал 111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3" name="Овал 112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4" name="Овал 113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5" name="Овал 114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6" name="Скругленный прямоугольник 115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7" name="Группа 116"/>
          <p:cNvGrpSpPr/>
          <p:nvPr userDrawn="1"/>
        </p:nvGrpSpPr>
        <p:grpSpPr>
          <a:xfrm rot="10800000">
            <a:off x="357158" y="1171573"/>
            <a:ext cx="821538" cy="250033"/>
            <a:chOff x="2714612" y="1428736"/>
            <a:chExt cx="2857520" cy="785818"/>
          </a:xfrm>
          <a:solidFill>
            <a:srgbClr val="00B0F0"/>
          </a:solidFill>
        </p:grpSpPr>
        <p:sp>
          <p:nvSpPr>
            <p:cNvPr id="118" name="Овал 11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Овал 11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0" name="Овал 11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Овал 12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Скругленный прямоугольник 12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3" name="Группа 122"/>
          <p:cNvGrpSpPr/>
          <p:nvPr userDrawn="1"/>
        </p:nvGrpSpPr>
        <p:grpSpPr>
          <a:xfrm rot="10800000">
            <a:off x="357158" y="460770"/>
            <a:ext cx="821538" cy="250033"/>
            <a:chOff x="2714612" y="1428736"/>
            <a:chExt cx="2857520" cy="785818"/>
          </a:xfrm>
          <a:solidFill>
            <a:srgbClr val="00B0F0"/>
          </a:solidFill>
        </p:grpSpPr>
        <p:sp>
          <p:nvSpPr>
            <p:cNvPr id="124" name="Овал 12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Овал 12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Овал 12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7" name="Овал 12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Скругленный прямоугольник 12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ryatia.ru/buryatia/history/index.html" TargetMode="External"/><Relationship Id="rId2" Type="http://schemas.openxmlformats.org/officeDocument/2006/relationships/hyperlink" Target="http://www.buryatia.org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egov-buryatia.ru/index.php?id=324" TargetMode="External"/><Relationship Id="rId4" Type="http://schemas.openxmlformats.org/officeDocument/2006/relationships/hyperlink" Target="http://baikal.net/region/istoriya-buryatii.htm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994543" y="992473"/>
            <a:ext cx="7816381" cy="4801315"/>
            <a:chOff x="531239" y="540324"/>
            <a:chExt cx="6877280" cy="5172377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531239" y="540324"/>
              <a:ext cx="6589084" cy="4244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Программа по краеведению</a:t>
              </a:r>
            </a:p>
            <a:p>
              <a:pPr algn="ctr"/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«Моя Бурятия»</a:t>
              </a:r>
              <a:endParaRPr lang="ru-RU" b="1" dirty="0">
                <a:solidFill>
                  <a:schemeClr val="tx2">
                    <a:lumMod val="75000"/>
                  </a:schemeClr>
                </a:solidFill>
              </a:endParaRPr>
            </a:p>
            <a:p>
              <a:r>
                <a:rPr lang="ru-RU" b="1" dirty="0"/>
                <a:t>  </a:t>
              </a:r>
              <a:endParaRPr lang="ru-RU" dirty="0"/>
            </a:p>
            <a:p>
              <a:pPr algn="ctr"/>
              <a:r>
                <a:rPr lang="ru-RU" sz="1600" b="1" i="1" dirty="0"/>
                <a:t> </a:t>
              </a:r>
              <a:endParaRPr lang="ru-RU" sz="1600" i="1" dirty="0"/>
            </a:p>
            <a:p>
              <a:pPr algn="ctr"/>
              <a:r>
                <a:rPr lang="ru-RU" b="1" i="1" dirty="0"/>
                <a:t> </a:t>
              </a:r>
              <a:endParaRPr lang="ru-RU" i="1" dirty="0"/>
            </a:p>
            <a:p>
              <a:pPr algn="ctr">
                <a:defRPr/>
              </a:pPr>
              <a:r>
                <a:rPr lang="ru-RU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B0F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 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819435" y="4817482"/>
              <a:ext cx="6589084" cy="895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24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Автор: Куликова Галина Владимировна  </a:t>
              </a:r>
            </a:p>
            <a:p>
              <a:pPr algn="ctr">
                <a:defRPr/>
              </a:pPr>
              <a:r>
                <a:rPr lang="ru-RU" sz="24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</a:t>
              </a:r>
              <a:endParaRPr lang="ru-RU" sz="2400" dirty="0">
                <a:solidFill>
                  <a:prstClr val="black"/>
                </a:solidFill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1932132" y="260648"/>
            <a:ext cx="50881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Республики Бурятия</a:t>
            </a:r>
            <a:b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«Республиканская Мариинская школа - интернат»</a:t>
            </a:r>
            <a:endParaRPr lang="ru-RU" sz="1400" dirty="0"/>
          </a:p>
        </p:txBody>
      </p:sp>
    </p:spTree>
  </p:cSld>
  <p:clrMapOvr>
    <a:masterClrMapping/>
  </p:clrMapOvr>
  <p:transition spd="slow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5592" y="548680"/>
            <a:ext cx="83786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Содержание воспитательной работы. (2 год)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053546"/>
              </p:ext>
            </p:extLst>
          </p:nvPr>
        </p:nvGraphicFramePr>
        <p:xfrm>
          <a:off x="1356793" y="1185796"/>
          <a:ext cx="7383758" cy="554119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910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65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590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n>
                            <a:noFill/>
                          </a:ln>
                        </a:rPr>
                        <a:t>Месяц</a:t>
                      </a:r>
                      <a:endParaRPr lang="ru-RU" sz="2000" b="1" i="1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n>
                            <a:noFill/>
                          </a:ln>
                        </a:rPr>
                        <a:t>Тема</a:t>
                      </a:r>
                      <a:endParaRPr lang="ru-RU" sz="2000" i="1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n>
                            <a:noFill/>
                          </a:ln>
                        </a:rPr>
                        <a:t>Кол-во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n>
                            <a:noFill/>
                          </a:ln>
                        </a:rPr>
                        <a:t>часов</a:t>
                      </a:r>
                      <a:endParaRPr lang="ru-RU" sz="2000" i="1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Сентябрь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Вводное занятие. Соревнования по спортивному краеведческому </a:t>
                      </a:r>
                      <a:r>
                        <a:rPr lang="ru-RU" sz="1800" b="1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ориентированию.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4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18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Октябрь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Озеро Байкал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1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18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Ноябрь 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r>
                        <a:rPr lang="ru-RU" sz="1800" b="1" dirty="0"/>
                        <a:t>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Бурятия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1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18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Декабрь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Кочевые цивилизации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1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18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n>
                            <a:noFill/>
                          </a:ln>
                        </a:rPr>
                        <a:t>Январь </a:t>
                      </a:r>
                      <a:endParaRPr lang="ru-RU" sz="1800" b="1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Присоединение Бурятии к Российской империи.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1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18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Февраль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Торговые пути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1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18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n>
                            <a:noFill/>
                          </a:ln>
                        </a:rPr>
                        <a:t>Март</a:t>
                      </a:r>
                      <a:endParaRPr lang="ru-RU" sz="1800" b="1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Декабристы в Бурятии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1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18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n>
                            <a:noFill/>
                          </a:ln>
                        </a:rPr>
                        <a:t>Апрель</a:t>
                      </a:r>
                      <a:endParaRPr lang="ru-RU" sz="1800" b="1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Природные памятники 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(7 чудес природы Бурятии)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1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18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n>
                            <a:noFill/>
                          </a:ln>
                        </a:rPr>
                        <a:t>Май</a:t>
                      </a:r>
                      <a:endParaRPr lang="ru-RU" sz="1800" b="1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Исторические памятники</a:t>
                      </a:r>
                    </a:p>
                    <a:p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(7 чудес  истории Бурятии)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1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1859"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12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3010131"/>
      </p:ext>
    </p:extLst>
  </p:cSld>
  <p:clrMapOvr>
    <a:masterClrMapping/>
  </p:clrMapOvr>
  <p:transition spd="slow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5592" y="548680"/>
            <a:ext cx="83786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Содержание воспитательной работы. (3 год)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551948"/>
              </p:ext>
            </p:extLst>
          </p:nvPr>
        </p:nvGraphicFramePr>
        <p:xfrm>
          <a:off x="1356793" y="1185796"/>
          <a:ext cx="7383758" cy="523061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910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65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590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n>
                            <a:noFill/>
                          </a:ln>
                        </a:rPr>
                        <a:t>Месяц</a:t>
                      </a:r>
                      <a:endParaRPr lang="ru-RU" sz="2000" b="1" i="1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n>
                            <a:noFill/>
                          </a:ln>
                        </a:rPr>
                        <a:t>Тема</a:t>
                      </a:r>
                      <a:endParaRPr lang="ru-RU" sz="2000" i="1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n>
                            <a:noFill/>
                          </a:ln>
                        </a:rPr>
                        <a:t>Кол-во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n>
                            <a:noFill/>
                          </a:ln>
                        </a:rPr>
                        <a:t>часов</a:t>
                      </a:r>
                      <a:endParaRPr lang="ru-RU" sz="2000" i="1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Сентябрь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Вводное занятие. Соревнования по спортивному краеведческому </a:t>
                      </a:r>
                      <a:r>
                        <a:rPr lang="ru-RU" sz="1800" b="1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ориентированию.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4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18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Октябрь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Религия 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1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18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Ноябрь 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r>
                        <a:rPr lang="ru-RU" sz="1800" b="1" dirty="0"/>
                        <a:t>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Материальная культура народов Бурятии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1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18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Декабрь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Традиции и праздники народов Бурятии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1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18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Январь 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Фольклор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1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18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n>
                            <a:noFill/>
                          </a:ln>
                        </a:rPr>
                        <a:t>Февраль</a:t>
                      </a:r>
                      <a:endParaRPr lang="ru-RU" sz="1800" b="1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Бурятия современная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1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18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n>
                            <a:noFill/>
                          </a:ln>
                        </a:rPr>
                        <a:t>Март</a:t>
                      </a:r>
                      <a:endParaRPr lang="ru-RU" sz="1800" b="1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Исследовательская работа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2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18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n>
                            <a:noFill/>
                          </a:ln>
                        </a:rPr>
                        <a:t>Апрель</a:t>
                      </a:r>
                      <a:endParaRPr lang="ru-RU" sz="1800" b="1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Исследовательская работа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2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18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n>
                            <a:noFill/>
                          </a:ln>
                        </a:rPr>
                        <a:t>Май</a:t>
                      </a:r>
                      <a:endParaRPr lang="ru-RU" sz="1800" b="1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Итоговое занятие.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2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1859"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15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0185723"/>
      </p:ext>
    </p:extLst>
  </p:cSld>
  <p:clrMapOvr>
    <a:masterClrMapping/>
  </p:clrMapOvr>
  <p:transition spd="slow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1187624" y="297262"/>
            <a:ext cx="7560840" cy="5815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Информационное обеспечение материала</a:t>
            </a:r>
            <a:endParaRPr lang="ru-RU" sz="2400" b="1" i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1000"/>
              </a:spcAft>
              <a:buFont typeface="+mj-lt"/>
              <a:buAutoNum type="arabicPeriod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Историческое краеведение: теория и практика. – Барнаул. – 1996.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Асеев И.В., Кириллов И.И., 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Ковычев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Е.В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Кочевники Забайкалья в эпоху средневековья (по материалам погребений). – Новосибирск: Наука, 1985 – 210с.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История Бурятии с древнейших времен до конца 19 века: пособие для учащихся старших классов. Ч.1. – Улан-Удэ: Издательство «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Бэлиг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2009 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История и культура бурятского народа.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Т.М.Михайлов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Улан-Удэ, 2000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История и культура Бурятии.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А.П.Окладников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Улан-Удэ, 1976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Хунну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Забайкалье.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П.Б.Коновалов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Улан-Удэ, 1980 </a:t>
            </a:r>
            <a:endParaRPr lang="ru-RU" sz="1600" dirty="0"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Батуев Б.Б. Буряты в 17-18 вв. / Ред. Б.В. Базаров – Улан-Удэ, изд-во ОНЦ «Сибирь», 1996.</a:t>
            </a:r>
            <a:endParaRPr lang="ru-RU" sz="1600" dirty="0"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Улан-Удэ: история и современность / составители А.Б.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Иметхенов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Е.М. Егоров. У 47 – Улан-Удэ: Издательство БНЦ СО РАН, 2001. -480 с.; ил. – 336</a:t>
            </a:r>
            <a:endParaRPr lang="ru-RU" sz="1600" dirty="0"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Памятники архитектуры и истории. Том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Свод объектов культурного наследия Республики Бурятия / Науч. Ред. В.К. Гурьянов. – Улан-Удэ: Изд-во ОАО «Республиканская типография», 2010. – 328 с.: ил.</a:t>
            </a:r>
            <a:endParaRPr lang="ru-RU" sz="1600" dirty="0"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История и культура бурятского народа: Учеб пособие /Михайлов Т.М.,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Нимаев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Д.Д., Басаева К.Д., Михайлова В.Т. – Улан-Удэ: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Бэлиг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1999. – 248 с. </a:t>
            </a:r>
            <a:endParaRPr lang="ru-RU" sz="1600" dirty="0"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http://www.buryatia.org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endParaRPr lang="ru-RU" sz="1600" dirty="0"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http://www.buryatia.ru/buryatia/history/index.html</a:t>
            </a:r>
            <a:endParaRPr lang="ru-RU" sz="1600" dirty="0"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http://baikal.net/region/istoriya-buryatii.html</a:t>
            </a:r>
            <a:endParaRPr lang="ru-RU" sz="1600" dirty="0"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http://egov-buryatia.ru/index.php?id=324</a:t>
            </a:r>
            <a:endParaRPr lang="ru-RU" sz="16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333576"/>
      </p:ext>
    </p:extLst>
  </p:cSld>
  <p:clrMapOvr>
    <a:masterClrMapping/>
  </p:clrMapOvr>
  <p:transition spd="slow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1" y="4008310"/>
            <a:ext cx="3131840" cy="23488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7516" y="4008310"/>
            <a:ext cx="3102091" cy="23265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7650" y="796692"/>
            <a:ext cx="3323861" cy="24928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8626" y="811837"/>
            <a:ext cx="3419872" cy="25649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963" y="335027"/>
            <a:ext cx="36280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Этнографический музей</a:t>
            </a:r>
            <a:r>
              <a:rPr lang="ru-RU" sz="2400" b="1" i="1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47963" y="3465276"/>
            <a:ext cx="3437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Музей истории города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05925865"/>
      </p:ext>
    </p:extLst>
  </p:cSld>
  <p:clrMapOvr>
    <a:masterClrMapping/>
  </p:clrMapOvr>
  <p:transition spd="slow">
    <p:circl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4" y="938336"/>
            <a:ext cx="3346303" cy="250972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9575" y="938337"/>
            <a:ext cx="3346301" cy="25097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4917" y="3789040"/>
            <a:ext cx="3395869" cy="25469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9575" y="3789040"/>
            <a:ext cx="3395870" cy="25469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15816" y="476672"/>
            <a:ext cx="5037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Туристический комплекс «</a:t>
            </a:r>
            <a:r>
              <a:rPr lang="ru-RU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Ацагат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085316223"/>
      </p:ext>
    </p:extLst>
  </p:cSld>
  <p:clrMapOvr>
    <a:masterClrMapping/>
  </p:clrMapOvr>
  <p:transition spd="slow">
    <p:circl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290" y="3929066"/>
            <a:ext cx="3386656" cy="25399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85586" y="346053"/>
            <a:ext cx="25168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Поездка в Кяхту.</a:t>
            </a:r>
          </a:p>
        </p:txBody>
      </p:sp>
      <p:pic>
        <p:nvPicPr>
          <p:cNvPr id="1026" name="Picture 2" descr="C:\Documents and Settings\Учитель_2\Рабочий стол\Фотографии\фото 5\5 класс.фото\IMG_146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3" y="1073915"/>
            <a:ext cx="3429024" cy="2571850"/>
          </a:xfrm>
          <a:prstGeom prst="rect">
            <a:avLst/>
          </a:prstGeom>
          <a:noFill/>
        </p:spPr>
      </p:pic>
      <p:pic>
        <p:nvPicPr>
          <p:cNvPr id="1027" name="Picture 3" descr="C:\Documents and Settings\Учитель_2\Рабочий стол\Фотографии\фото 5\5 класс.фото\IMG_147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3929066"/>
            <a:ext cx="3437266" cy="2578032"/>
          </a:xfrm>
          <a:prstGeom prst="rect">
            <a:avLst/>
          </a:prstGeom>
          <a:noFill/>
        </p:spPr>
      </p:pic>
      <p:pic>
        <p:nvPicPr>
          <p:cNvPr id="1028" name="Picture 4" descr="C:\Documents and Settings\Учитель_2\Рабочий стол\Фотографии\фото 5\5 класс.фото\IMG_148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1142984"/>
            <a:ext cx="3242595" cy="24320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38303345"/>
      </p:ext>
    </p:extLst>
  </p:cSld>
  <p:clrMapOvr>
    <a:masterClrMapping/>
  </p:clrMapOvr>
  <p:transition spd="slow">
    <p:circl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805" y="3708031"/>
            <a:ext cx="3414126" cy="2560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908720"/>
            <a:ext cx="3371867" cy="25289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7" y="3708031"/>
            <a:ext cx="3371867" cy="25289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805" y="900471"/>
            <a:ext cx="3312368" cy="24842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52676" y="303600"/>
            <a:ext cx="69654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Соревнования по спортивному ориентированию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45142728"/>
      </p:ext>
    </p:extLst>
  </p:cSld>
  <p:clrMapOvr>
    <a:masterClrMapping/>
  </p:clrMapOvr>
  <p:transition spd="slow">
    <p:circl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1700808"/>
            <a:ext cx="8168052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rgbClr val="80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Спасибо</a:t>
            </a:r>
          </a:p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rgbClr val="80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67101600"/>
      </p:ext>
    </p:extLst>
  </p:cSld>
  <p:clrMapOvr>
    <a:masterClrMapping/>
  </p:clrMapOvr>
  <p:transition spd="slow"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1960" y="47667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Краеведение учит людей любить не только свои родные места,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но и знать о них, приучает их интересоваться историей,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искусством, литературой, повышать свой культурный уровень.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– самый массовый вид науки.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Д. С. Лихачёв</a:t>
            </a:r>
            <a:endParaRPr lang="ru-RU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2815906"/>
            <a:ext cx="712879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Краеведение имеет большое значение в воспитании патриотических чувств школьников, расширении кругозора, развитии их интеллектуального и творческого потенциала. «Малая Родина» для школьника – это и природа, которая его окружает, семья, дом, школа, это и памятные места города, его исторические центры, промышленные предприятия, это и известные люди, гордость и слава нашей республики. Исходя из возрастных особенностей учащихся, главной задачей работы по изучению родного края является воспитание у них устойчивого интереса и познавательного отношения к краеведческому материалу.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692696"/>
            <a:ext cx="7704856" cy="605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Цели программы: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b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сформировать познавательную потребность в освоении исторического материала; </a:t>
            </a:r>
            <a:b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расширить и углубить знания о родном крае; </a:t>
            </a:r>
            <a:b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формировать умения и навыки общения, подготовки мероприятий, оформления исследовательских работ; </a:t>
            </a:r>
            <a:b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519746"/>
      </p:ext>
    </p:extLst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332656"/>
            <a:ext cx="7488832" cy="7663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sz="20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Образовательные задачи: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Ознакомление с историей Бурятии;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активировать творческую исследовательскую деятельность учащихся;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использовать и  анализировать различные исторические источники.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овладение навыками работы на ПК.</a:t>
            </a:r>
          </a:p>
          <a:p>
            <a:r>
              <a:rPr lang="ru-RU" sz="20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Воспитательные задачи: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гражданских качеств, патриотического отношения к России, своему краю.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воспитание учащихся на примере жизни и деятельности земляков, понимания ценности и значимости каждой человеческой жизни;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воспитание гордости и уважения к живущим рядом ветеранам войны и труда.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сформировать экологическую культуру и уважение к историческим памятникам.</a:t>
            </a:r>
          </a:p>
          <a:p>
            <a:pPr>
              <a:spcAft>
                <a:spcPts val="800"/>
              </a:spcAft>
            </a:pPr>
            <a:r>
              <a:rPr lang="ru-RU" sz="20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Развивающие задачи: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познавательного интереса, интеллектуальных и творческих способностей; 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стимулирование стремления знать как можно больше о родном крае и его людях, интереса учащихся к краеведению.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наблюдательность, логическое мышление, речь, память.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125943"/>
      </p:ext>
    </p:extLst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работы:</a:t>
            </a:r>
            <a:br>
              <a:rPr lang="ru-RU" sz="36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3600" b="1" i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1124744"/>
            <a:ext cx="7776863" cy="54721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ru-RU" sz="2400" b="1" dirty="0"/>
              <a:t>I</a:t>
            </a:r>
            <a:r>
              <a:rPr lang="ru-RU" altLang="ru-RU" sz="2400" b="1" dirty="0"/>
              <a:t> (2015 – 2016гг)</a:t>
            </a:r>
            <a:r>
              <a:rPr lang="ru-RU" altLang="ru-RU" sz="2400" dirty="0"/>
              <a:t>– подготовительный этап (изучение литературы, сбор методического материала)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ru-RU" sz="2400" b="1" dirty="0"/>
              <a:t>II</a:t>
            </a:r>
            <a:r>
              <a:rPr lang="ru-RU" altLang="ru-RU" sz="2400" b="1" dirty="0"/>
              <a:t> (2016 – 2017 </a:t>
            </a:r>
            <a:r>
              <a:rPr lang="ru-RU" altLang="ru-RU" sz="2400" b="1" dirty="0" err="1"/>
              <a:t>гг</a:t>
            </a:r>
            <a:r>
              <a:rPr lang="ru-RU" altLang="ru-RU" sz="2400" b="1" dirty="0"/>
              <a:t>) </a:t>
            </a:r>
            <a:r>
              <a:rPr lang="ru-RU" altLang="ru-RU" sz="2400" dirty="0"/>
              <a:t> – формирующий (разработка проектов) </a:t>
            </a:r>
          </a:p>
          <a:p>
            <a:pPr>
              <a:lnSpc>
                <a:spcPct val="80000"/>
              </a:lnSpc>
            </a:pPr>
            <a:r>
              <a:rPr lang="en-US" altLang="ru-RU" sz="2400" b="1" dirty="0"/>
              <a:t>III</a:t>
            </a:r>
            <a:r>
              <a:rPr lang="ru-RU" altLang="ru-RU" sz="2400" b="1" dirty="0"/>
              <a:t> (2017 – 2018 </a:t>
            </a:r>
            <a:r>
              <a:rPr lang="ru-RU" altLang="ru-RU" sz="2400" b="1" dirty="0" err="1"/>
              <a:t>гг</a:t>
            </a:r>
            <a:r>
              <a:rPr lang="ru-RU" altLang="ru-RU" sz="2400" b="1" dirty="0"/>
              <a:t>)</a:t>
            </a:r>
            <a:r>
              <a:rPr lang="ru-RU" altLang="ru-RU" sz="2400" dirty="0"/>
              <a:t> – систематизация практического материала.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/>
          </a:p>
          <a:p>
            <a:pPr marL="0" indent="0" algn="ctr">
              <a:buNone/>
            </a:pP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Программа предусматривает теоретические и практические занятия:</a:t>
            </a:r>
          </a:p>
          <a:p>
            <a:r>
              <a:rPr lang="ru-RU" sz="2400" b="1" i="1" dirty="0"/>
              <a:t>теоретические</a:t>
            </a:r>
            <a:r>
              <a:rPr lang="ru-RU" sz="2400" dirty="0"/>
              <a:t> (беседы, лекции, доклады, викторины).</a:t>
            </a:r>
          </a:p>
          <a:p>
            <a:r>
              <a:rPr lang="ru-RU" sz="2400" dirty="0"/>
              <a:t> </a:t>
            </a:r>
            <a:r>
              <a:rPr lang="ru-RU" sz="2400" b="1" i="1" dirty="0"/>
              <a:t>практические</a:t>
            </a:r>
            <a:r>
              <a:rPr lang="ru-RU" sz="2400" dirty="0"/>
              <a:t> (экскурсии, встречи, практикумы в библиотеке, работа с документами, СМИ, работа с компьютером, другими информационными носителями).</a:t>
            </a:r>
            <a:br>
              <a:rPr lang="ru-RU" sz="2400" dirty="0"/>
            </a:br>
            <a:endParaRPr lang="ru-RU" altLang="ru-RU" sz="2400" b="1" dirty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3931902693"/>
      </p:ext>
    </p:extLst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20688"/>
            <a:ext cx="7848872" cy="291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260648"/>
            <a:ext cx="7920880" cy="6417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</a:t>
            </a:r>
          </a:p>
          <a:p>
            <a:pPr indent="450215" algn="ctr">
              <a:lnSpc>
                <a:spcPct val="115000"/>
              </a:lnSpc>
              <a:spcAft>
                <a:spcPts val="0"/>
              </a:spcAft>
            </a:pPr>
            <a:endParaRPr lang="ru-RU" sz="2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-го года учащиеся должны:</a:t>
            </a:r>
            <a:endParaRPr lang="ru-RU" sz="2400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Знать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-  что такое история, краеведение;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- основные специальные термины;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89852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- наиболее известные историко-архитектурные </a:t>
            </a:r>
          </a:p>
          <a:p>
            <a:pPr indent="-89852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памятники    города;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89852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- наиболее известных деятелей, исследователей нашего края;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89852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- историю своей семьи, улицы.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Уметь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-  устанавливать последовательность и длительность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исторических       событий;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89852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- читать исторические  карты;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89852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- ориентироваться по карте.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Навыки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устанавливать связи между прошлым и современностью;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-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коммуникативные навыки: навыки рассказа о жизни людей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в   прошлом, навыки работы в коллективе.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9753539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620688"/>
            <a:ext cx="7128792" cy="5472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-го года учащиеся должны:</a:t>
            </a:r>
            <a:endParaRPr lang="ru-RU" sz="2400" i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Знать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что такое этнография, культура, экология; 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89852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 - наиболее известные исторические, природные</a:t>
            </a:r>
          </a:p>
          <a:p>
            <a:pPr indent="-89852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памятники Республики Бурятия;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89852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 - наиболее известных деятелей, исследователей </a:t>
            </a:r>
          </a:p>
          <a:p>
            <a:pPr indent="-89852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нашего края;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89852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 - народы, населяющие край, их традиции и обычаи.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Уметь 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 ориентироваться на местности;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89852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  - выступать перед аудиторией;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-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заниматься исследовательской деятельностью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индивидуально и в творческих группах.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Навыки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- устанавливать причинно-следственные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связи  исторических событий;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898525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  - работать с письменными источниками, </a:t>
            </a:r>
          </a:p>
          <a:p>
            <a:pPr indent="-898525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с научно - популярной литературой.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179160"/>
      </p:ext>
    </p:extLst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692696"/>
            <a:ext cx="6678488" cy="5472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-го года учащиеся должны: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Знать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традиции, обычаи и праздники народов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населяющих Бурятию;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898525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  - наиболее известных деятелей современной </a:t>
            </a:r>
          </a:p>
          <a:p>
            <a:pPr indent="-898525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Бурятии;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Уметь</a:t>
            </a:r>
            <a:r>
              <a:rPr lang="ru-RU" sz="20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выступать перед аудиторией;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-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заниматься исследовательской деятельностью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индивидуально и в творческих группах;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- разрабатывать экскурсионный маршрут.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- создавать презентации.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Навыки 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устанавливать причинно-следственные связи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исторических событий;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898525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  - работать с письменными источниками, с </a:t>
            </a:r>
          </a:p>
          <a:p>
            <a:pPr indent="-898525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научно-популярной литературой.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67888"/>
      </p:ext>
    </p:extLst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5592" y="548680"/>
            <a:ext cx="83786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Содержание воспитательной работы. (1 год)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195050"/>
              </p:ext>
            </p:extLst>
          </p:nvPr>
        </p:nvGraphicFramePr>
        <p:xfrm>
          <a:off x="1356793" y="1185796"/>
          <a:ext cx="7383758" cy="561095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910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65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590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n>
                            <a:noFill/>
                          </a:ln>
                        </a:rPr>
                        <a:t>Месяц</a:t>
                      </a:r>
                      <a:endParaRPr lang="ru-RU" sz="2000" b="1" i="1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n>
                            <a:noFill/>
                          </a:ln>
                        </a:rPr>
                        <a:t>Тема</a:t>
                      </a:r>
                      <a:endParaRPr lang="ru-RU" sz="2000" i="1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n>
                            <a:noFill/>
                          </a:ln>
                        </a:rPr>
                        <a:t>Кол-во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n>
                            <a:noFill/>
                          </a:ln>
                        </a:rPr>
                        <a:t>часов</a:t>
                      </a:r>
                      <a:endParaRPr lang="ru-RU" sz="2000" i="1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Сентябрь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Вводное занятие.</a:t>
                      </a:r>
                      <a:r>
                        <a:rPr lang="ru-RU" sz="1800" b="1" baseline="0" dirty="0">
                          <a:ln>
                            <a:noFill/>
                          </a:ln>
                        </a:rPr>
                        <a:t> </a:t>
                      </a:r>
                      <a:r>
                        <a:rPr lang="ru-RU" sz="1800" b="1" dirty="0">
                          <a:ln>
                            <a:noFill/>
                          </a:ln>
                        </a:rPr>
                        <a:t>Соревнования по краеведческому ориентированию. 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4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18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Октябрь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 Викторина: «Мой любимый город»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1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18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  Ноябрь 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 Посещение художественного музея.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1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18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Декабрь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 «Город, в котором мы живем» – устный</a:t>
                      </a:r>
                      <a:r>
                        <a:rPr lang="ru-RU" sz="1800" b="1" baseline="0" dirty="0">
                          <a:ln>
                            <a:noFill/>
                          </a:ln>
                        </a:rPr>
                        <a:t> журнал (история, ВУЗы)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1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18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n>
                            <a:noFill/>
                          </a:ln>
                        </a:rPr>
                        <a:t>Январь </a:t>
                      </a:r>
                      <a:endParaRPr lang="ru-RU" sz="1800" b="1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 Экскурсия в музей научного центра Бурятского</a:t>
                      </a:r>
                      <a:r>
                        <a:rPr lang="ru-RU" sz="1800" b="1" baseline="0" dirty="0">
                          <a:ln>
                            <a:noFill/>
                          </a:ln>
                        </a:rPr>
                        <a:t> Филиала Сибирской Академии Наук</a:t>
                      </a:r>
                      <a:r>
                        <a:rPr lang="ru-RU" sz="1800" b="1" dirty="0">
                          <a:ln>
                            <a:noFill/>
                          </a:ln>
                        </a:rPr>
                        <a:t>.  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1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18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n>
                            <a:noFill/>
                          </a:ln>
                        </a:rPr>
                        <a:t>Февраль</a:t>
                      </a:r>
                      <a:endParaRPr lang="ru-RU" sz="1800" b="1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  «Улан – Удэ  -  350»</a:t>
                      </a:r>
                      <a:r>
                        <a:rPr lang="ru-RU" sz="1800" b="1" baseline="0" dirty="0">
                          <a:ln>
                            <a:noFill/>
                          </a:ln>
                        </a:rPr>
                        <a:t> - устный журнал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baseline="0" dirty="0">
                          <a:ln>
                            <a:noFill/>
                          </a:ln>
                        </a:rPr>
                        <a:t>(театры, кино, достопримечательности) 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1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18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n>
                            <a:noFill/>
                          </a:ln>
                        </a:rPr>
                        <a:t>Март</a:t>
                      </a:r>
                      <a:endParaRPr lang="ru-RU" sz="1800" b="1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 Музей истории города – экскурсия.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1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18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n>
                            <a:noFill/>
                          </a:ln>
                        </a:rPr>
                        <a:t>Апрель</a:t>
                      </a:r>
                      <a:endParaRPr lang="ru-RU" sz="1800" b="1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 «Мой</a:t>
                      </a:r>
                      <a:r>
                        <a:rPr lang="ru-RU" sz="1800" b="1" baseline="0" dirty="0">
                          <a:ln>
                            <a:noFill/>
                          </a:ln>
                        </a:rPr>
                        <a:t> Улан – Удэ» устный журнал (Музеи, храмы)</a:t>
                      </a:r>
                      <a:r>
                        <a:rPr lang="ru-RU" sz="1800" b="1" dirty="0">
                          <a:ln>
                            <a:noFill/>
                          </a:ln>
                        </a:rPr>
                        <a:t> 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1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18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n>
                            <a:noFill/>
                          </a:ln>
                        </a:rPr>
                        <a:t>Май</a:t>
                      </a:r>
                      <a:endParaRPr lang="ru-RU" sz="1800" b="1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 Итоговое занятие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1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1859"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Итого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>
                            <a:noFill/>
                          </a:ln>
                        </a:rPr>
                        <a:t>12</a:t>
                      </a:r>
                      <a:endParaRPr lang="ru-RU" sz="1800" b="1" dirty="0">
                        <a:ln>
                          <a:noFill/>
                        </a:ln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6792838"/>
      </p:ext>
    </p:extLst>
  </p:cSld>
  <p:clrMapOvr>
    <a:masterClrMapping/>
  </p:clrMapOvr>
  <p:transition spd="slow">
    <p:pull/>
  </p:transition>
</p:sld>
</file>

<file path=ppt/theme/theme1.xml><?xml version="1.0" encoding="utf-8"?>
<a:theme xmlns:a="http://schemas.openxmlformats.org/drawingml/2006/main" name="Тема Office">
  <a:themeElements>
    <a:clrScheme name="Другая 2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</TotalTime>
  <Words>1326</Words>
  <Application>Microsoft Office PowerPoint</Application>
  <PresentationFormat>Экран (4:3)</PresentationFormat>
  <Paragraphs>223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Monotype Corsiva</vt:lpstr>
      <vt:lpstr>Tahoma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Этапы работы: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galina</cp:lastModifiedBy>
  <cp:revision>55</cp:revision>
  <dcterms:created xsi:type="dcterms:W3CDTF">2014-11-22T17:16:34Z</dcterms:created>
  <dcterms:modified xsi:type="dcterms:W3CDTF">2019-11-30T15:21:27Z</dcterms:modified>
</cp:coreProperties>
</file>