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0" r:id="rId4"/>
    <p:sldId id="272" r:id="rId5"/>
    <p:sldId id="261" r:id="rId6"/>
    <p:sldId id="281" r:id="rId7"/>
    <p:sldId id="275" r:id="rId8"/>
    <p:sldId id="273" r:id="rId9"/>
    <p:sldId id="282" r:id="rId10"/>
    <p:sldId id="283" r:id="rId11"/>
    <p:sldId id="284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1" autoAdjust="0"/>
  </p:normalViewPr>
  <p:slideViewPr>
    <p:cSldViewPr>
      <p:cViewPr varScale="1">
        <p:scale>
          <a:sx n="41" d="100"/>
          <a:sy n="41" d="100"/>
        </p:scale>
        <p:origin x="7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5142F53-E7DB-462C-BE08-2C79879BB1FA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3875591-FB62-495C-A72A-DF7C5BD4B5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gewin.ru/materialy-dlya-podgotovki/ege-po-obshhestvoznaniyu-s8.html" TargetMode="External"/><Relationship Id="rId13" Type="http://schemas.openxmlformats.org/officeDocument/2006/relationships/hyperlink" Target="http://4ege.ru/obshestvoznanie/53712-podgotovka-k-27-zadaniyu-ege-po-obschestvoznaniyu.html" TargetMode="External"/><Relationship Id="rId3" Type="http://schemas.openxmlformats.org/officeDocument/2006/relationships/hyperlink" Target="http://www.virtualacademy.ru/uploads/2017/msk/ob17.jpg" TargetMode="External"/><Relationship Id="rId7" Type="http://schemas.openxmlformats.org/officeDocument/2006/relationships/hyperlink" Target="https://89.img.avito.st/140x105/1905429589.jpg" TargetMode="External"/><Relationship Id="rId12" Type="http://schemas.openxmlformats.org/officeDocument/2006/relationships/hyperlink" Target="http://www.ctege.info/zadaniya-ege-po-obschestvoznaniyu/zadanie-26-ege-2016-po-obschestvoznaniyu.html" TargetMode="External"/><Relationship Id="rId2" Type="http://schemas.openxmlformats.org/officeDocument/2006/relationships/hyperlink" Target="http://gimn.chernyahovsk.ru/upload/main/947/9477b63d3bdc79dd62f809177728c804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2-tub-ru.yandex.net/i?id=bd0dd86132c0b0ae2bb3ed934e6f9fd4&amp;n=33&amp;h=100&amp;w=100" TargetMode="External"/><Relationship Id="rId11" Type="http://schemas.openxmlformats.org/officeDocument/2006/relationships/hyperlink" Target="http://school2126.ru/chekmareva/" TargetMode="External"/><Relationship Id="rId5" Type="http://schemas.openxmlformats.org/officeDocument/2006/relationships/hyperlink" Target="http://obshestvoved.ru/Upload/images/vihod.jpg" TargetMode="External"/><Relationship Id="rId10" Type="http://schemas.openxmlformats.org/officeDocument/2006/relationships/hyperlink" Target="http://egewin.ru/wp-content/uploads/2014/03/Maslow_yerarchy.png" TargetMode="External"/><Relationship Id="rId4" Type="http://schemas.openxmlformats.org/officeDocument/2006/relationships/hyperlink" Target="http://cs614731.vk.me/v614731426/d20e/6ydj6e4gJbA.jpg" TargetMode="External"/><Relationship Id="rId9" Type="http://schemas.openxmlformats.org/officeDocument/2006/relationships/hyperlink" Target="http://vaguege.blogspot.ru/p/blog-page_24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882" y="3573016"/>
            <a:ext cx="7848600" cy="1927225"/>
          </a:xfrm>
        </p:spPr>
        <p:txBody>
          <a:bodyPr/>
          <a:lstStyle/>
          <a:p>
            <a:pPr algn="ctr"/>
            <a:r>
              <a:rPr lang="ru-RU" sz="3200" b="1" dirty="0" smtClean="0"/>
              <a:t>Работа с текстом</a:t>
            </a:r>
            <a:br>
              <a:rPr lang="ru-RU" sz="3200" b="1" dirty="0" smtClean="0"/>
            </a:br>
            <a:r>
              <a:rPr lang="ru-RU" sz="3200" b="1" dirty="0" smtClean="0"/>
              <a:t>Задания 21-24.</a:t>
            </a:r>
            <a:br>
              <a:rPr lang="ru-RU" sz="3200" b="1" dirty="0" smtClean="0"/>
            </a:br>
            <a:r>
              <a:rPr lang="ru-RU" sz="3200" b="1" dirty="0" smtClean="0"/>
              <a:t>ЕГЭ по обществознанию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373216"/>
            <a:ext cx="6400800" cy="1291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gimn.chernyahovsk.ru/upload/main/947/9477b63d3bdc79dd62f809177728c8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1149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93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614731.vk.me/v614731426/d20e/6ydj6e4gJb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96" y="62068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35896" y="620687"/>
            <a:ext cx="5328590" cy="56323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Алгоритм </a:t>
            </a:r>
            <a:r>
              <a:rPr lang="ru-RU" sz="2000" b="1" dirty="0"/>
              <a:t>работы с </a:t>
            </a:r>
            <a:r>
              <a:rPr lang="ru-RU" sz="2000" b="1" dirty="0" smtClean="0"/>
              <a:t>заданиями 21-24</a:t>
            </a:r>
            <a:endParaRPr lang="ru-RU" sz="2000" b="1" dirty="0"/>
          </a:p>
          <a:p>
            <a:r>
              <a:rPr lang="ru-RU" sz="2000" b="1" dirty="0">
                <a:solidFill>
                  <a:srgbClr val="C00000"/>
                </a:solidFill>
              </a:rPr>
              <a:t>Как уяснить для себя – искать ли ответ в тексте или нужно вспомнить то, что изучалось на уроках</a:t>
            </a:r>
            <a:r>
              <a:rPr lang="ru-RU" sz="2000" b="1" dirty="0" smtClean="0">
                <a:solidFill>
                  <a:srgbClr val="C00000"/>
                </a:solidFill>
              </a:rPr>
              <a:t>?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/>
              <a:t>Внимательно </a:t>
            </a:r>
            <a:r>
              <a:rPr lang="ru-RU" sz="2000" dirty="0"/>
              <a:t>прочитать задание. В нем даны соответствующие указания: </a:t>
            </a:r>
            <a:endParaRPr lang="ru-RU" sz="2000" dirty="0" smtClean="0"/>
          </a:p>
          <a:p>
            <a:pPr marL="342900" indent="-342900" algn="just">
              <a:buFont typeface="Wingdings" pitchFamily="2" charset="2"/>
              <a:buChar char="Ø"/>
            </a:pPr>
            <a:endParaRPr lang="ru-RU" sz="20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/>
              <a:t>найдите </a:t>
            </a:r>
            <a:r>
              <a:rPr lang="ru-RU" sz="2000" dirty="0"/>
              <a:t>в тексте; что говорит автор; </a:t>
            </a:r>
            <a:endParaRPr lang="ru-RU" sz="20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/>
              <a:t>какие </a:t>
            </a:r>
            <a:r>
              <a:rPr lang="ru-RU" sz="2000" dirty="0"/>
              <a:t>признаки называет автор; опираясь на знание курса и собственный опыт, </a:t>
            </a:r>
            <a:endParaRPr lang="ru-RU" sz="20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/>
              <a:t>охарактеризуйте</a:t>
            </a:r>
            <a:r>
              <a:rPr lang="ru-RU" sz="2000" dirty="0"/>
              <a:t>; конкретизируйте мнение автора, опираясь на знание курса.</a:t>
            </a:r>
          </a:p>
          <a:p>
            <a:pPr algn="just"/>
            <a:r>
              <a:rPr lang="ru-RU" sz="2000" i="1" dirty="0" smtClean="0"/>
              <a:t>Вывод </a:t>
            </a:r>
            <a:r>
              <a:rPr lang="ru-RU" sz="2000" i="1" dirty="0"/>
              <a:t>очевиден: </a:t>
            </a:r>
            <a:r>
              <a:rPr lang="ru-RU" sz="2000" i="1" u="sng" dirty="0"/>
              <a:t>нужно внимательно читать задание.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432" y="2924944"/>
            <a:ext cx="2952329" cy="2862322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СОВЕТ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Если </a:t>
            </a:r>
            <a:r>
              <a:rPr lang="ru-RU" dirty="0"/>
              <a:t>вы можете ответить только на часть задания, обязательно запишите ответ </a:t>
            </a:r>
            <a:r>
              <a:rPr lang="ru-RU" u="sng" dirty="0"/>
              <a:t>(оценивается каждый элемент ответа, неполный, но правильный ответ принесет вам лишние </a:t>
            </a:r>
            <a:r>
              <a:rPr lang="ru-RU" u="sng" dirty="0" smtClean="0"/>
              <a:t>баллы).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0283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614731.vk.me/v614731426/d20e/6ydj6e4gJb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1141140"/>
            <a:ext cx="5328590" cy="47089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Алгоритм </a:t>
            </a:r>
            <a:r>
              <a:rPr lang="ru-RU" sz="2000" b="1" dirty="0"/>
              <a:t>работы с </a:t>
            </a:r>
            <a:r>
              <a:rPr lang="ru-RU" sz="2000" b="1" dirty="0" smtClean="0"/>
              <a:t>заданиями 21-24</a:t>
            </a:r>
            <a:endParaRPr lang="ru-RU" sz="2000" b="1" dirty="0"/>
          </a:p>
          <a:p>
            <a:r>
              <a:rPr lang="ru-RU" sz="2000" b="1" dirty="0">
                <a:solidFill>
                  <a:srgbClr val="C00000"/>
                </a:solidFill>
              </a:rPr>
              <a:t>Как уяснить для себя – искать ли ответ в тексте или нужно вспомнить то, что изучалось на уроках</a:t>
            </a:r>
            <a:r>
              <a:rPr lang="ru-RU" sz="2000" b="1" dirty="0" smtClean="0">
                <a:solidFill>
                  <a:srgbClr val="C00000"/>
                </a:solidFill>
              </a:rPr>
              <a:t>?</a:t>
            </a:r>
            <a:endParaRPr lang="ru-RU" sz="2000" dirty="0"/>
          </a:p>
          <a:p>
            <a:pPr algn="just"/>
            <a:r>
              <a:rPr lang="ru-RU" sz="2000" dirty="0"/>
              <a:t>	Важно:</a:t>
            </a:r>
          </a:p>
          <a:p>
            <a:pPr algn="just"/>
            <a:r>
              <a:rPr lang="ru-RU" sz="2000" dirty="0"/>
              <a:t>•	Внимательно прочитать задание;</a:t>
            </a:r>
          </a:p>
          <a:p>
            <a:pPr algn="just"/>
            <a:r>
              <a:rPr lang="ru-RU" sz="2000" dirty="0"/>
              <a:t>•	Понять, что именно требуется для успешного ответа;</a:t>
            </a:r>
          </a:p>
          <a:p>
            <a:pPr algn="just"/>
            <a:r>
              <a:rPr lang="ru-RU" sz="2000" dirty="0"/>
              <a:t>•	Уяснить, из каких частей складывается задание;</a:t>
            </a:r>
          </a:p>
          <a:p>
            <a:pPr algn="just"/>
            <a:r>
              <a:rPr lang="ru-RU" sz="2000" dirty="0"/>
              <a:t>•	Стараться выполнить все задания;</a:t>
            </a:r>
          </a:p>
          <a:p>
            <a:pPr algn="just"/>
            <a:r>
              <a:rPr lang="ru-RU" sz="2000" dirty="0" smtClean="0"/>
              <a:t>•</a:t>
            </a:r>
            <a:r>
              <a:rPr lang="ru-RU" sz="2000" dirty="0"/>
              <a:t>	Оставьте время, чтобы проверить написанное (особенно важно убедиться в том, что ваши ответы соответствуют содержанию текста и смыслу заданий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6368" y="2141205"/>
            <a:ext cx="2952329" cy="3139321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СОВЕТ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i="1" dirty="0" smtClean="0"/>
              <a:t>Не </a:t>
            </a:r>
            <a:r>
              <a:rPr lang="ru-RU" i="1" dirty="0"/>
              <a:t>выходите за рамки вопроса</a:t>
            </a:r>
            <a:r>
              <a:rPr lang="ru-RU" dirty="0"/>
              <a:t>. Не пытайтесь написать все, что вы знаете по проблеме, не оценивайте мнение автора и не стремитесь высказать свою точку зрения, если это прямо не предусмотрено заданием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2838" y="1533055"/>
            <a:ext cx="86896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http://gimn.chernyahovsk.ru/upload/main/947/9477b63d3bdc79dd62f809177728c804.jpg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http://www.virtualacademy.ru/uploads/2017/msk/ob17.jpg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http://cs614731.vk.me/v614731426/d20e/6ydj6e4gJbA.jpg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http://obshestvoved.ru/Upload/images/vihod.jpg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6"/>
              </a:rPr>
              <a:t>https://im2-tub-ru.yandex.net/i?id=bd0dd86132c0b0ae2bb3ed934e6f9fd4&amp;n=33&amp;h=100&amp;w=100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7"/>
              </a:rPr>
              <a:t>https://89.img.avito.st/140x105/1905429589.jpg</a:t>
            </a:r>
            <a:r>
              <a:rPr lang="ru-RU" dirty="0" smtClean="0"/>
              <a:t> 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8"/>
              </a:rPr>
              <a:t>http://egewin.ru/materialy-dlya-podgotovki/ege-po-obshhestvoznaniyu-s8.html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9"/>
              </a:rPr>
              <a:t>http://vaguege.blogspot.ru/p/blog-page_24.html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10"/>
              </a:rPr>
              <a:t>http://egewin.ru/wp-content/uploads/2014/03/Maslow_yerarchy.png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11"/>
              </a:rPr>
              <a:t>http://school2126.ru/chekmareva/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www.ctege.info/zadaniya-ege-po-obschestvoznaniyu/zadanie-26-ege-2016-po-obschestvoznaniyu.html</a:t>
            </a:r>
            <a:r>
              <a:rPr lang="ru-RU" dirty="0" smtClean="0"/>
              <a:t>  </a:t>
            </a:r>
          </a:p>
          <a:p>
            <a:pPr marL="342900" indent="-342900">
              <a:buAutoNum type="arabicPeriod"/>
            </a:pPr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4ege.ru/obshestvoznanie/53712-podgotovka-k-27-zadaniyu-ege-po-obschestvoznaniyu.html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6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irtualacademy.ru/uploads/2017/msk/ob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28"/>
          <a:stretch/>
        </p:blipFill>
        <p:spPr bwMode="auto">
          <a:xfrm>
            <a:off x="178024" y="2457789"/>
            <a:ext cx="2725258" cy="140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7962" y="1484784"/>
            <a:ext cx="6050582" cy="48936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Назначение задания и критерии оценивания.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dirty="0"/>
              <a:t>Первое задание из четырёх (</a:t>
            </a:r>
            <a:r>
              <a:rPr lang="ru-RU" sz="2400" b="1" dirty="0">
                <a:solidFill>
                  <a:srgbClr val="C00000"/>
                </a:solidFill>
              </a:rPr>
              <a:t>21</a:t>
            </a:r>
            <a:r>
              <a:rPr lang="ru-RU" sz="2400" dirty="0"/>
              <a:t>) направлено на выявление осознанности восприятия и точности воспроизведения содержащейся в тексте информации. Требуется найти и представить в ответе информацию, содержащуюся в тексте в том виде, в каком дана в авторском тексте. </a:t>
            </a:r>
            <a:endParaRPr lang="ru-RU" sz="2400" dirty="0" smtClean="0"/>
          </a:p>
          <a:p>
            <a:pPr algn="just"/>
            <a:r>
              <a:rPr lang="ru-RU" sz="2400" dirty="0" smtClean="0"/>
              <a:t>Второе </a:t>
            </a:r>
            <a:r>
              <a:rPr lang="ru-RU" sz="2400" dirty="0"/>
              <a:t>задание (</a:t>
            </a:r>
            <a:r>
              <a:rPr lang="ru-RU" sz="2400" b="1" dirty="0">
                <a:solidFill>
                  <a:srgbClr val="C00000"/>
                </a:solidFill>
              </a:rPr>
              <a:t>22</a:t>
            </a:r>
            <a:r>
              <a:rPr lang="ru-RU" sz="2400" dirty="0"/>
              <a:t>) направлено на воспроизведение и интерпретацию информации. </a:t>
            </a:r>
          </a:p>
        </p:txBody>
      </p:sp>
      <p:pic>
        <p:nvPicPr>
          <p:cNvPr id="4" name="Picture 2" descr="http://www.virtualacademy.ru/uploads/2017/msk/ob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28"/>
          <a:stretch/>
        </p:blipFill>
        <p:spPr bwMode="auto">
          <a:xfrm>
            <a:off x="179512" y="2492896"/>
            <a:ext cx="272525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4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irtualacademy.ru/uploads/2017/msk/ob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28"/>
          <a:stretch/>
        </p:blipFill>
        <p:spPr bwMode="auto">
          <a:xfrm>
            <a:off x="178024" y="2457789"/>
            <a:ext cx="2725258" cy="212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7962" y="1484784"/>
            <a:ext cx="6050582" cy="48936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Назначение задания и критерии оценивания.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dirty="0"/>
              <a:t>Третье задание (</a:t>
            </a:r>
            <a:r>
              <a:rPr lang="ru-RU" sz="2400" b="1" dirty="0">
                <a:solidFill>
                  <a:srgbClr val="C00000"/>
                </a:solidFill>
              </a:rPr>
              <a:t>23</a:t>
            </a:r>
            <a:r>
              <a:rPr lang="ru-RU" sz="2400" dirty="0"/>
              <a:t>) чаще всего предполагает характеристику текста. Это задание предполагает привлечение дополнительных знаний по предмету. Четвёртое задание (</a:t>
            </a:r>
            <a:r>
              <a:rPr lang="ru-RU" sz="2400" b="1" dirty="0">
                <a:solidFill>
                  <a:srgbClr val="C00000"/>
                </a:solidFill>
              </a:rPr>
              <a:t>24</a:t>
            </a:r>
            <a:r>
              <a:rPr lang="ru-RU" sz="2400" dirty="0"/>
              <a:t>) направлено на использование полученных из текста знаний в другой ситуации. Задания 23 и 24 наиболее сложные. Причина затруднений - выпускники не обращают внимание на требование выполнять «с опорой на текст».</a:t>
            </a:r>
          </a:p>
        </p:txBody>
      </p:sp>
    </p:spTree>
    <p:extLst>
      <p:ext uri="{BB962C8B-B14F-4D97-AF65-F5344CB8AC3E}">
        <p14:creationId xmlns:p14="http://schemas.microsoft.com/office/powerpoint/2010/main" val="195519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irtualacademy.ru/uploads/2017/msk/ob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50"/>
          <a:stretch/>
        </p:blipFill>
        <p:spPr bwMode="auto">
          <a:xfrm>
            <a:off x="323528" y="2306746"/>
            <a:ext cx="2838450" cy="220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487024"/>
            <a:ext cx="5544616" cy="63709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/>
              <a:t>Первые два задания (</a:t>
            </a:r>
            <a:r>
              <a:rPr lang="ru-RU" sz="2400" b="1" dirty="0">
                <a:solidFill>
                  <a:srgbClr val="C00000"/>
                </a:solidFill>
              </a:rPr>
              <a:t>21, 22</a:t>
            </a:r>
            <a:r>
              <a:rPr lang="ru-RU" sz="2400" dirty="0"/>
              <a:t>) здесь </a:t>
            </a:r>
            <a:r>
              <a:rPr lang="ru-RU" sz="2400" i="1" u="sng" dirty="0"/>
              <a:t>базового уровня</a:t>
            </a:r>
            <a:r>
              <a:rPr lang="ru-RU" sz="2400" dirty="0"/>
              <a:t>, проверяют умение найти заданную информацию в тексте, фактически это простой контекстный поиск. Следующие два (</a:t>
            </a:r>
            <a:r>
              <a:rPr lang="ru-RU" sz="2400" b="1" dirty="0">
                <a:solidFill>
                  <a:srgbClr val="C00000"/>
                </a:solidFill>
              </a:rPr>
              <a:t>23, 24</a:t>
            </a:r>
            <a:r>
              <a:rPr lang="ru-RU" sz="2400" dirty="0"/>
              <a:t>) – </a:t>
            </a:r>
            <a:r>
              <a:rPr lang="ru-RU" sz="2400" i="1" u="sng" dirty="0"/>
              <a:t>высокого уровня</a:t>
            </a:r>
            <a:r>
              <a:rPr lang="ru-RU" sz="2400" dirty="0"/>
              <a:t>, здесь, как правило, необходимо не только найти информацию в тексте, но и проиллюстрировать примерами из курса.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В общем, работа с текстом позволяет набрать целых </a:t>
            </a:r>
            <a:r>
              <a:rPr lang="ru-RU" sz="2400" i="1" u="sng" dirty="0"/>
              <a:t>10 первичных баллов</a:t>
            </a:r>
            <a:r>
              <a:rPr lang="ru-RU" sz="2400" dirty="0"/>
              <a:t> на ЕГЭ, шестая часть всей нашей оценки. Поэтому регулярно работать с текстами крайне важно!</a:t>
            </a:r>
          </a:p>
        </p:txBody>
      </p:sp>
    </p:spTree>
    <p:extLst>
      <p:ext uri="{BB962C8B-B14F-4D97-AF65-F5344CB8AC3E}">
        <p14:creationId xmlns:p14="http://schemas.microsoft.com/office/powerpoint/2010/main" val="417395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24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Советы и рекомендации</a:t>
            </a:r>
            <a:endParaRPr lang="ru-RU" dirty="0"/>
          </a:p>
        </p:txBody>
      </p:sp>
      <p:pic>
        <p:nvPicPr>
          <p:cNvPr id="5122" name="Picture 2" descr="https://im2-tub-ru.yandex.net/i?id=bd0dd86132c0b0ae2bb3ed934e6f9fd4&amp;n=33&amp;h=100&amp;w=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29" y="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7" y="3368298"/>
            <a:ext cx="8568950" cy="30469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Ответов </a:t>
            </a:r>
            <a:r>
              <a:rPr lang="ru-RU" sz="2400" b="1" dirty="0"/>
              <a:t>может быть больше чем требуемых в задании, и ими не следует пренебрегать. Это своеобразная подстраховка от возможной не зачтенной при проверке неправильной формулировке. Кроме того, </a:t>
            </a:r>
            <a:r>
              <a:rPr lang="ru-RU" sz="2400" b="1" dirty="0" smtClean="0"/>
              <a:t>надо уметь разделять </a:t>
            </a:r>
            <a:r>
              <a:rPr lang="ru-RU" sz="2400" b="1" dirty="0"/>
              <a:t>ответы, спрятанные в одном предложении. Заметьте, если бы мы первые три ответа здесь соединили в один, нам бы не хватило требуемых.</a:t>
            </a:r>
            <a:endParaRPr lang="ru-RU" sz="2400" b="1" dirty="0" smtClean="0"/>
          </a:p>
        </p:txBody>
      </p:sp>
      <p:grpSp>
        <p:nvGrpSpPr>
          <p:cNvPr id="12" name="Группа 11"/>
          <p:cNvGrpSpPr/>
          <p:nvPr/>
        </p:nvGrpSpPr>
        <p:grpSpPr>
          <a:xfrm>
            <a:off x="107504" y="815948"/>
            <a:ext cx="9036496" cy="2246769"/>
            <a:chOff x="107504" y="969836"/>
            <a:chExt cx="9036496" cy="2246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07504" y="969836"/>
              <a:ext cx="9036496" cy="224676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63394" y="1123725"/>
              <a:ext cx="770109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/>
                <a:t>«Реформаторов образования в США волновала проблема… повышения грамотности будущих избирателей, их осведомленность в социальных вопросах и способность принимать разумное решение при голосовании».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49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24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Советы и рекомендации</a:t>
            </a:r>
            <a:endParaRPr lang="ru-RU" dirty="0"/>
          </a:p>
        </p:txBody>
      </p:sp>
      <p:pic>
        <p:nvPicPr>
          <p:cNvPr id="5122" name="Picture 2" descr="https://im2-tub-ru.yandex.net/i?id=bd0dd86132c0b0ae2bb3ed934e6f9fd4&amp;n=33&amp;h=100&amp;w=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29" y="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7" y="3368298"/>
            <a:ext cx="8568950" cy="30469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Казалось бы, мы видим одну проблему, однако их три:</a:t>
            </a:r>
          </a:p>
          <a:p>
            <a:pPr algn="ctr"/>
            <a:endParaRPr lang="ru-RU" sz="24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dirty="0"/>
              <a:t>    повышение грамотности будущих избирателей;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dirty="0"/>
              <a:t>    осведомленность избирателей в социальных вопросах;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dirty="0"/>
              <a:t>    способность принимать разумное решение при голосовании.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07504" y="815948"/>
            <a:ext cx="9036496" cy="2246769"/>
            <a:chOff x="107504" y="969836"/>
            <a:chExt cx="9036496" cy="2246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07504" y="969836"/>
              <a:ext cx="9036496" cy="224676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 smtClean="0"/>
            </a:p>
            <a:p>
              <a:pPr algn="just"/>
              <a:endParaRPr lang="ru-RU" sz="2000" dirty="0"/>
            </a:p>
            <a:p>
              <a:pPr algn="just"/>
              <a:endParaRPr lang="ru-RU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63394" y="1123725"/>
              <a:ext cx="770109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/>
                <a:t>«Реформаторов образования в США волновала проблема… повышения грамотности будущих избирателей, их осведомленность в социальных вопросах и способность принимать разумное решение при голосовании».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15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24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Пример верного ответа</a:t>
            </a:r>
            <a:endParaRPr lang="ru-RU" dirty="0"/>
          </a:p>
        </p:txBody>
      </p:sp>
      <p:pic>
        <p:nvPicPr>
          <p:cNvPr id="5122" name="Picture 2" descr="https://im2-tub-ru.yandex.net/i?id=bd0dd86132c0b0ae2bb3ed934e6f9fd4&amp;n=33&amp;h=100&amp;w=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29" y="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019" y="3212976"/>
            <a:ext cx="8709467" cy="341632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Элементы правильного ответа.</a:t>
            </a:r>
            <a:endParaRPr lang="ru-RU" sz="2400" b="1" dirty="0"/>
          </a:p>
          <a:p>
            <a:r>
              <a:rPr lang="ru-RU" sz="2400" b="1" dirty="0">
                <a:solidFill>
                  <a:srgbClr val="C00000"/>
                </a:solidFill>
              </a:rPr>
              <a:t>три суждения, допустим: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— высокий уровень инфляции приводит к остановке производства;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— инфляция приводит к дезорганизации системы денежного обращения и её замене системой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натуральных расчётов;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— инфляция обесценивает трудовые услуги, существенно сокращает потребление.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07504" y="815948"/>
            <a:ext cx="9036496" cy="2246769"/>
            <a:chOff x="107504" y="969836"/>
            <a:chExt cx="9036496" cy="2246769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07504" y="969836"/>
              <a:ext cx="9036496" cy="2246769"/>
              <a:chOff x="107504" y="969836"/>
              <a:chExt cx="9036496" cy="2246769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107504" y="969836"/>
                <a:ext cx="9036496" cy="224676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just"/>
                <a:endParaRPr lang="ru-RU" sz="2000" dirty="0" smtClean="0"/>
              </a:p>
              <a:p>
                <a:pPr algn="just"/>
                <a:endParaRPr lang="ru-RU" sz="2000" dirty="0"/>
              </a:p>
              <a:p>
                <a:pPr algn="just"/>
                <a:endParaRPr lang="ru-RU" sz="2000" dirty="0" smtClean="0"/>
              </a:p>
              <a:p>
                <a:pPr algn="just"/>
                <a:endParaRPr lang="ru-RU" sz="2000" dirty="0"/>
              </a:p>
              <a:p>
                <a:pPr algn="just"/>
                <a:endParaRPr lang="ru-RU" sz="2000" dirty="0" smtClean="0"/>
              </a:p>
              <a:p>
                <a:pPr algn="just"/>
                <a:endParaRPr lang="ru-RU" sz="2000" dirty="0"/>
              </a:p>
              <a:p>
                <a:pPr algn="just"/>
                <a:endParaRPr lang="ru-RU" sz="2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63394" y="1123725"/>
                <a:ext cx="770109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В стране Z среднегодовое повышение цен (без улучшения качества товаров) составило 20%. Какое</a:t>
                </a:r>
              </a:p>
              <a:p>
                <a:r>
                  <a:rPr lang="ru-RU" sz="2400" dirty="0"/>
                  <a:t>экономическое явление иллюстрирует этот пример? Выскажите три суждения о влиянии этого</a:t>
                </a:r>
              </a:p>
              <a:p>
                <a:r>
                  <a:rPr lang="ru-RU" sz="2400" dirty="0"/>
                  <a:t>экономического явления на экономику страны.</a:t>
                </a:r>
              </a:p>
            </p:txBody>
          </p:sp>
        </p:grpSp>
        <p:pic>
          <p:nvPicPr>
            <p:cNvPr id="14" name="Рисунок 13" descr="Вырезка экрана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019" y="1162845"/>
              <a:ext cx="875173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735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614731.vk.me/v614731426/d20e/6ydj6e4gJ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027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84511" y="836712"/>
            <a:ext cx="6879975" cy="50167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 Алгоритм работы с </a:t>
            </a:r>
            <a:r>
              <a:rPr lang="ru-RU" sz="2000" b="1" dirty="0" smtClean="0"/>
              <a:t>заданиями 21-24</a:t>
            </a:r>
            <a:endParaRPr lang="ru-RU" sz="2000" b="1" dirty="0"/>
          </a:p>
          <a:p>
            <a:pPr algn="just"/>
            <a:r>
              <a:rPr lang="ru-RU" sz="2000" b="1" dirty="0">
                <a:solidFill>
                  <a:srgbClr val="FF0000"/>
                </a:solidFill>
              </a:rPr>
              <a:t>С чего начинать работу с текстом?</a:t>
            </a:r>
          </a:p>
          <a:p>
            <a:pPr algn="just"/>
            <a:r>
              <a:rPr lang="ru-RU" sz="2000" b="1" dirty="0"/>
              <a:t>	Опыт показывает, что необходимо внимательно прочитать как текст, так и вопросы к нему. «Сплошное» чтение полезно тем, что дает возможность сориентироваться в тексте, предварительно (не всегда в явном, чаще в снятом виде) определить его структуру, отметить ключевые положения, соотнести его содержание с заданиями и вопросами.</a:t>
            </a:r>
          </a:p>
          <a:p>
            <a:pPr algn="just"/>
            <a:r>
              <a:rPr lang="ru-RU" sz="2000" b="1" dirty="0"/>
              <a:t>	Важно в процессе предварительного чтения четко определить, к какой содержательной линии курса обществознания относится предложенный текст. Такое соотнесение необходимо, поскольку часть заданий предполагает привлечение контекстных знаний.</a:t>
            </a:r>
          </a:p>
        </p:txBody>
      </p:sp>
    </p:spTree>
    <p:extLst>
      <p:ext uri="{BB962C8B-B14F-4D97-AF65-F5344CB8AC3E}">
        <p14:creationId xmlns:p14="http://schemas.microsoft.com/office/powerpoint/2010/main" val="120399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614731.vk.me/v614731426/d20e/6ydj6e4gJb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35896" y="836712"/>
            <a:ext cx="5328590" cy="53245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 Алгоритм работы с </a:t>
            </a:r>
            <a:r>
              <a:rPr lang="ru-RU" sz="2000" b="1" dirty="0" smtClean="0"/>
              <a:t>заданиями 21-24</a:t>
            </a:r>
            <a:endParaRPr lang="ru-RU" sz="2000" b="1" dirty="0"/>
          </a:p>
          <a:p>
            <a:r>
              <a:rPr lang="ru-RU" sz="2000" b="1" dirty="0" smtClean="0">
                <a:solidFill>
                  <a:srgbClr val="C00000"/>
                </a:solidFill>
              </a:rPr>
              <a:t>В </a:t>
            </a:r>
            <a:r>
              <a:rPr lang="ru-RU" sz="2000" b="1" dirty="0">
                <a:solidFill>
                  <a:srgbClr val="C00000"/>
                </a:solidFill>
              </a:rPr>
              <a:t>каком порядке отвечать на вопросы?</a:t>
            </a:r>
          </a:p>
          <a:p>
            <a:r>
              <a:rPr lang="ru-RU" sz="2000" dirty="0"/>
              <a:t>	Общий принцип простой – </a:t>
            </a:r>
            <a:r>
              <a:rPr lang="ru-RU" sz="2000" b="1" dirty="0"/>
              <a:t>отвечать в том порядке, в котором они представлены в работе</a:t>
            </a:r>
            <a:r>
              <a:rPr lang="ru-RU" sz="2000" dirty="0"/>
              <a:t>. В экзаменационной </a:t>
            </a:r>
            <a:r>
              <a:rPr lang="ru-RU" sz="2000" i="1" dirty="0"/>
              <a:t>работе существует логика построения вопросов и заданий; она такова, что выполнить </a:t>
            </a:r>
            <a:r>
              <a:rPr lang="ru-RU" sz="2000" i="1" u="sng" dirty="0"/>
              <a:t>последующее задание подчас невозможно, если не найден ответ на предыдущий вопрос</a:t>
            </a:r>
            <a:r>
              <a:rPr lang="ru-RU" sz="2000" i="1" dirty="0"/>
              <a:t>.</a:t>
            </a:r>
          </a:p>
          <a:p>
            <a:r>
              <a:rPr lang="ru-RU" sz="2000" dirty="0"/>
              <a:t>	Вместе с тем, если возникли затруднения, не следует останавливать работу над текстом. Оценивается каждое задание, и даже не слишком убедительный ответ может содержать верные элементы, заслуживающие дополнительного балла.</a:t>
            </a:r>
          </a:p>
          <a:p>
            <a:pPr algn="just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432" y="1905000"/>
            <a:ext cx="2952329" cy="4524315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Нужно ли определять главную идею текста?</a:t>
            </a:r>
          </a:p>
          <a:p>
            <a:pPr algn="just"/>
            <a:r>
              <a:rPr lang="ru-RU" b="1" dirty="0"/>
              <a:t>	</a:t>
            </a:r>
            <a:r>
              <a:rPr lang="ru-RU" dirty="0"/>
              <a:t>Большинство методистов отвечают на этот вопрос положительно. Не обязательно искать точные формулировки (если, конечно, среди заданий нет такого, которое прямо предписывает определить главную идею автора); достаточно ответить на вопрос: «О чем говорится в тексте</a:t>
            </a:r>
            <a:r>
              <a:rPr lang="ru-RU" dirty="0" smtClean="0"/>
              <a:t>?».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12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3185</TotalTime>
  <Words>569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Wingdings</vt:lpstr>
      <vt:lpstr>Ясность</vt:lpstr>
      <vt:lpstr>Работа с текстом Задания 21-24. ЕГЭ по обществознанию</vt:lpstr>
      <vt:lpstr>Презентация PowerPoint</vt:lpstr>
      <vt:lpstr>Презентация PowerPoint</vt:lpstr>
      <vt:lpstr>Презентация PowerPoint</vt:lpstr>
      <vt:lpstr>Советы и рекомендации</vt:lpstr>
      <vt:lpstr>Советы и рекомендации</vt:lpstr>
      <vt:lpstr>Пример верного ответа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Пользователь</cp:lastModifiedBy>
  <cp:revision>34</cp:revision>
  <dcterms:created xsi:type="dcterms:W3CDTF">2017-02-05T09:51:15Z</dcterms:created>
  <dcterms:modified xsi:type="dcterms:W3CDTF">2019-11-30T16:21:50Z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153300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