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8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12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2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2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0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54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59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5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9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87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30" r:id="rId5"/>
    <p:sldLayoutId id="2147483724" r:id="rId6"/>
    <p:sldLayoutId id="2147483725" r:id="rId7"/>
    <p:sldLayoutId id="2147483726" r:id="rId8"/>
    <p:sldLayoutId id="2147483729" r:id="rId9"/>
    <p:sldLayoutId id="2147483728" r:id="rId10"/>
    <p:sldLayoutId id="21474837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7ABAF-DBD2-4060-AA5F-54F7ED6069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3786" y="1159565"/>
            <a:ext cx="7051514" cy="4927600"/>
          </a:xfrm>
        </p:spPr>
        <p:txBody>
          <a:bodyPr anchor="ctr">
            <a:noAutofit/>
          </a:bodyPr>
          <a:lstStyle/>
          <a:p>
            <a:pPr algn="ctr"/>
            <a:r>
              <a:rPr lang="ru-RU" sz="6600" dirty="0">
                <a:solidFill>
                  <a:schemeClr val="tx2"/>
                </a:solidFill>
              </a:rPr>
              <a:t>Опыт успешного решения социально – педагогических проблем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EF5601-A8BC-411D-AA64-3E79320BA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58473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FDDA6A-436E-4E0D-AA63-80B9C06812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3356" y="1159565"/>
            <a:ext cx="2938022" cy="4439055"/>
          </a:xfrm>
        </p:spPr>
        <p:txBody>
          <a:bodyPr anchor="ctr">
            <a:norm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Личный вклад педагога в развитие системы образования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827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0B31D2-CEAE-4041-BC5D-B6157E10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Республиканский семинар – практикум по апробации нового УМК «</a:t>
            </a:r>
            <a:r>
              <a:rPr lang="ru-RU" dirty="0" err="1"/>
              <a:t>Үзэглэл</a:t>
            </a:r>
            <a:r>
              <a:rPr lang="ru-RU" dirty="0"/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A6AE32-349C-4E3D-A70D-BC2FB3CF7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257436-5264-4B34-8786-B5ADB21562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04" y="1965799"/>
            <a:ext cx="5160662" cy="361708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6D43BB-3B54-4F3F-8486-1DD5F7B9E3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900" y="1965799"/>
            <a:ext cx="6108407" cy="361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9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C3EC1-1E1B-4CA7-96EC-F0077D26E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Республиканский семинар-практикум </a:t>
            </a:r>
            <a:br>
              <a:rPr lang="ru-RU" sz="2400" dirty="0"/>
            </a:br>
            <a:r>
              <a:rPr lang="ru-RU" sz="2400" dirty="0"/>
              <a:t>для учителей начальных классов</a:t>
            </a:r>
            <a:br>
              <a:rPr lang="ru-RU" sz="2400" dirty="0"/>
            </a:br>
            <a:r>
              <a:rPr lang="ru-RU" sz="2400" dirty="0"/>
              <a:t>«Теоретико-методологические основы литературного образования на родном (бурятском) языке на начальном уровне общего образования в условиях внедрения ФГОС НОО»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D5A6F-D41E-4C9E-974E-FDF8C3B22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63D256-9ACF-492E-BE03-04FEA4C715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91" y="2099423"/>
            <a:ext cx="5375818" cy="34164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F1BE98-3F8C-4FE3-81D7-5A34876AA7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2108201"/>
            <a:ext cx="5163820" cy="340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F887B-0453-49F8-AFA6-BE0E08B12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Этапы создания УМК </a:t>
            </a:r>
            <a:br>
              <a:rPr lang="en-US" b="1" dirty="0"/>
            </a:br>
            <a:r>
              <a:rPr lang="ru-RU" b="1" dirty="0"/>
              <a:t>«</a:t>
            </a:r>
            <a:r>
              <a:rPr lang="ru-RU" b="1" dirty="0" err="1"/>
              <a:t>Yзэглэл</a:t>
            </a:r>
            <a:r>
              <a:rPr lang="ru-RU" b="1" dirty="0"/>
              <a:t>», «</a:t>
            </a:r>
            <a:r>
              <a:rPr lang="ru-RU" b="1" dirty="0" err="1"/>
              <a:t>Мүшэхэн</a:t>
            </a:r>
            <a:r>
              <a:rPr lang="ru-RU" b="1" dirty="0"/>
              <a:t>», «</a:t>
            </a:r>
            <a:r>
              <a:rPr lang="ru-RU" b="1" dirty="0" err="1"/>
              <a:t>Буряад</a:t>
            </a:r>
            <a:r>
              <a:rPr lang="ru-RU" b="1" dirty="0"/>
              <a:t> </a:t>
            </a:r>
            <a:r>
              <a:rPr lang="ru-RU" b="1" dirty="0" err="1"/>
              <a:t>хэлэн</a:t>
            </a:r>
            <a:r>
              <a:rPr lang="ru-RU" b="1" dirty="0"/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081206-736F-41CC-A820-270191E82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1737361"/>
            <a:ext cx="10800080" cy="473964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pPr marL="0" indent="0" defTabSz="266700"/>
            <a:r>
              <a:rPr lang="ru-RU" dirty="0"/>
              <a:t>•	</a:t>
            </a:r>
            <a:r>
              <a:rPr lang="ru-RU" sz="2500" dirty="0"/>
              <a:t>2002 г. – выпуск учебника «</a:t>
            </a:r>
            <a:r>
              <a:rPr lang="ru-RU" sz="2500" dirty="0" err="1"/>
              <a:t>Yзэглэл</a:t>
            </a:r>
            <a:r>
              <a:rPr lang="ru-RU" sz="2500" dirty="0"/>
              <a:t>», соответствующего системе развивающего обучения;</a:t>
            </a:r>
          </a:p>
          <a:p>
            <a:pPr marL="0" indent="0" defTabSz="266700"/>
            <a:r>
              <a:rPr lang="ru-RU" sz="2500" dirty="0"/>
              <a:t>•	2003 г.- 2006 г. – работа над созданием учебника «</a:t>
            </a:r>
            <a:r>
              <a:rPr lang="ru-RU" sz="2500" dirty="0" err="1"/>
              <a:t>Мүшэхэн</a:t>
            </a:r>
            <a:r>
              <a:rPr lang="ru-RU" sz="2500" dirty="0"/>
              <a:t>», по бурятской литературе для 1 класса и рабочей тетради;</a:t>
            </a:r>
          </a:p>
          <a:p>
            <a:pPr marL="0" indent="0" defTabSz="266700"/>
            <a:r>
              <a:rPr lang="ru-RU" sz="2500" dirty="0"/>
              <a:t>•	2006 г. – выпуск учебно-методического комплекта для 1 класса, состоящего из учебника «</a:t>
            </a:r>
            <a:r>
              <a:rPr lang="ru-RU" sz="2500" dirty="0" err="1"/>
              <a:t>Мүшэхэн</a:t>
            </a:r>
            <a:r>
              <a:rPr lang="ru-RU" sz="2500" dirty="0"/>
              <a:t>», рабочей тетради и методического руководства для учителя;</a:t>
            </a:r>
          </a:p>
          <a:p>
            <a:pPr marL="0" indent="0" defTabSz="266700"/>
            <a:r>
              <a:rPr lang="ru-RU" sz="2500" dirty="0"/>
              <a:t>•	2008 г. – подготовка «</a:t>
            </a:r>
            <a:r>
              <a:rPr lang="ru-RU" sz="2500" dirty="0" err="1"/>
              <a:t>Yзэглэл</a:t>
            </a:r>
            <a:r>
              <a:rPr lang="ru-RU" sz="2500" dirty="0"/>
              <a:t>» к переизданию с учетом замечаний и предложений, работа над созданием прописей в двух частях для   учебника «</a:t>
            </a:r>
            <a:r>
              <a:rPr lang="ru-RU" sz="2500" dirty="0" err="1"/>
              <a:t>Yзэглэл</a:t>
            </a:r>
            <a:r>
              <a:rPr lang="ru-RU" sz="2500" dirty="0"/>
              <a:t>»;</a:t>
            </a:r>
          </a:p>
          <a:p>
            <a:pPr marL="0" indent="0" defTabSz="266700"/>
            <a:r>
              <a:rPr lang="ru-RU" sz="2500" dirty="0"/>
              <a:t>•	2009 г. – переиздание учебника «</a:t>
            </a:r>
            <a:r>
              <a:rPr lang="ru-RU" sz="2500" dirty="0" err="1"/>
              <a:t>Yзэглэл</a:t>
            </a:r>
            <a:r>
              <a:rPr lang="ru-RU" sz="2500" dirty="0"/>
              <a:t>» и выпуск тетрадей по письму в двух частях;</a:t>
            </a:r>
          </a:p>
          <a:p>
            <a:pPr marL="0" indent="0" defTabSz="266700"/>
            <a:r>
              <a:rPr lang="ru-RU" sz="2500" dirty="0"/>
              <a:t>•	2013 г. - переиздание учебника «</a:t>
            </a:r>
            <a:r>
              <a:rPr lang="ru-RU" sz="2500" dirty="0" err="1"/>
              <a:t>Yзэглэл</a:t>
            </a:r>
            <a:r>
              <a:rPr lang="ru-RU" sz="2500" dirty="0"/>
              <a:t>» в соответствии ФГОС НОО и выпуск прописей по письму в двух частях;</a:t>
            </a:r>
          </a:p>
          <a:p>
            <a:pPr marL="0" indent="0" defTabSz="266700"/>
            <a:r>
              <a:rPr lang="ru-RU" sz="2500" dirty="0"/>
              <a:t>•	2014 г. – выпуск рабочей тетради по бурятскому языку;</a:t>
            </a:r>
          </a:p>
          <a:p>
            <a:pPr marL="0" indent="0" defTabSz="266700"/>
            <a:r>
              <a:rPr lang="ru-RU" sz="2500" dirty="0"/>
              <a:t>•	2016 г. – выпуск учебника «Бурятский язык»;</a:t>
            </a:r>
          </a:p>
          <a:p>
            <a:pPr marL="0" indent="0" defTabSz="266700"/>
            <a:r>
              <a:rPr lang="ru-RU" sz="2500" dirty="0"/>
              <a:t>•	2016 г. – выпуск рабочей тетради по бурятскому языку;</a:t>
            </a:r>
          </a:p>
          <a:p>
            <a:pPr marL="0" indent="0" defTabSz="266700"/>
            <a:r>
              <a:rPr lang="ru-RU" sz="2500" dirty="0"/>
              <a:t>•	2016 г. – выпуск «Методическое руководство для учителя»;</a:t>
            </a:r>
          </a:p>
          <a:p>
            <a:pPr marL="0" indent="0" defTabSz="266700"/>
            <a:r>
              <a:rPr lang="ru-RU" sz="2500" dirty="0"/>
              <a:t>•	2019 г. – дополнительное тиражирование всего УМК.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1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5AF65-C648-4EE6-8040-BC61F48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Учебник «</a:t>
            </a:r>
            <a:r>
              <a:rPr lang="ru-RU" dirty="0" err="1"/>
              <a:t>Үзэглэл</a:t>
            </a:r>
            <a:r>
              <a:rPr lang="ru-RU" dirty="0"/>
              <a:t>», прописи и «Методические рекомендации»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653E0B-5B7B-475A-B423-90A18484E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75" y="1972142"/>
            <a:ext cx="3171825" cy="39052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7E3BE42-67ED-4653-A968-C78945EAD8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2" t="14324" r="19266" b="14779"/>
          <a:stretch/>
        </p:blipFill>
        <p:spPr>
          <a:xfrm>
            <a:off x="3801360" y="2112555"/>
            <a:ext cx="1879600" cy="239191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CEA42AA-6131-4B65-8493-05C5BDDFCF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76" t="18187" r="22269" b="17820"/>
          <a:stretch/>
        </p:blipFill>
        <p:spPr>
          <a:xfrm>
            <a:off x="5827623" y="2112555"/>
            <a:ext cx="1913534" cy="239191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D7347CE-4A90-4C07-94EB-D11F01DA0E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9" t="13242" r="20614" b="13023"/>
          <a:stretch/>
        </p:blipFill>
        <p:spPr>
          <a:xfrm>
            <a:off x="8214500" y="2112555"/>
            <a:ext cx="2941179" cy="424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22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02019-E2D4-434B-B214-B8CAF8709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Учебник для чтения «</a:t>
            </a:r>
            <a:r>
              <a:rPr lang="ru-RU" b="1" dirty="0" err="1"/>
              <a:t>Мүшэхэн</a:t>
            </a:r>
            <a:r>
              <a:rPr lang="ru-RU" b="1" dirty="0"/>
              <a:t>», </a:t>
            </a:r>
            <a:br>
              <a:rPr lang="en-US" b="1" dirty="0"/>
            </a:br>
            <a:r>
              <a:rPr lang="ru-RU" b="1" dirty="0"/>
              <a:t>рабочая тетрадь и</a:t>
            </a:r>
            <a:br>
              <a:rPr lang="en-US" b="1" dirty="0"/>
            </a:br>
            <a:r>
              <a:rPr lang="ru-RU" b="1" dirty="0"/>
              <a:t> «Методические рекомендации для учителя»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F33CDED-898E-42F2-AEEE-FD3F25AEC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87" y="2025612"/>
            <a:ext cx="2952750" cy="3667125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74A54C-1A07-4265-99B6-27627AEE87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62" y="2058950"/>
            <a:ext cx="3048000" cy="37623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F0F732-B558-4786-A3C3-1FCC8CEF7B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87" y="1992275"/>
            <a:ext cx="317182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80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4D9C0-3128-4288-8E29-8398F66F7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Учебник «Бурятский язык», рабочая тетрадь и </a:t>
            </a:r>
            <a:br>
              <a:rPr lang="ru-RU" dirty="0"/>
            </a:br>
            <a:r>
              <a:rPr lang="ru-RU" b="1" dirty="0"/>
              <a:t>«Методические рекомендации для учителя»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E0A08AE-5E92-40DA-969A-3152AB657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63" y="2046210"/>
            <a:ext cx="3048000" cy="383857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CD6CA11-201B-4F34-A794-9A159053D6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631" y="2046210"/>
            <a:ext cx="3048000" cy="38385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CCC4610-1016-4B11-B0B0-8CA12743C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39" y="2046210"/>
            <a:ext cx="28860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2428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Arial Nova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Nova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317</Words>
  <Application>Microsoft Office PowerPoint</Application>
  <PresentationFormat>Широкоэкранный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 Nova</vt:lpstr>
      <vt:lpstr>Arial Nova Light</vt:lpstr>
      <vt:lpstr>Calibri</vt:lpstr>
      <vt:lpstr>RetrospectVTI</vt:lpstr>
      <vt:lpstr>Опыт успешного решения социально – педагогических проблем</vt:lpstr>
      <vt:lpstr>Республиканский семинар – практикум по апробации нового УМК «Үзэглэл»</vt:lpstr>
      <vt:lpstr>Республиканский семинар-практикум  для учителей начальных классов «Теоретико-методологические основы литературного образования на родном (бурятском) языке на начальном уровне общего образования в условиях внедрения ФГОС НОО»</vt:lpstr>
      <vt:lpstr>Этапы создания УМК  «Yзэглэл», «Мүшэхэн», «Буряад хэлэн»</vt:lpstr>
      <vt:lpstr>Учебник «Үзэглэл», прописи и «Методические рекомендации»</vt:lpstr>
      <vt:lpstr>Учебник для чтения «Мүшэхэн»,  рабочая тетрадь и  «Методические рекомендации для учителя»</vt:lpstr>
      <vt:lpstr>Учебник «Бурятский язык», рабочая тетрадь и  «Методические рекомендации для учителя»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успешного решения социально – педагогических проблем</dc:title>
  <dc:creator>Darima Shiret</dc:creator>
  <cp:lastModifiedBy>Darima Shiret</cp:lastModifiedBy>
  <cp:revision>6</cp:revision>
  <dcterms:created xsi:type="dcterms:W3CDTF">2019-11-30T12:25:02Z</dcterms:created>
  <dcterms:modified xsi:type="dcterms:W3CDTF">2019-11-30T12:48:23Z</dcterms:modified>
</cp:coreProperties>
</file>